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84" r:id="rId3"/>
  </p:sldMasterIdLst>
  <p:notesMasterIdLst>
    <p:notesMasterId r:id="rId7"/>
  </p:notesMasterIdLst>
  <p:sldIdLst>
    <p:sldId id="256" r:id="rId4"/>
    <p:sldId id="257" r:id="rId5"/>
    <p:sldId id="258" r:id="rId6"/>
  </p:sldIdLst>
  <p:sldSz cx="6804025" cy="8821738"/>
  <p:notesSz cx="6858000" cy="9144000"/>
  <p:defaultTextStyle>
    <a:defPPr lvl="0">
      <a:defRPr lang="es-CO"/>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79">
          <p15:clr>
            <a:srgbClr val="A4A3A4"/>
          </p15:clr>
        </p15:guide>
        <p15:guide id="2" pos="21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2988" y="66"/>
      </p:cViewPr>
      <p:guideLst>
        <p:guide orient="horz" pos="2779"/>
        <p:guide pos="21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E20405-C66C-6549-94C7-4A18943B89E1}" type="datetimeFigureOut">
              <a:rPr lang="es-ES_tradnl" smtClean="0"/>
              <a:t>19/01/2021</a:t>
            </a:fld>
            <a:endParaRPr lang="es-ES_tradnl"/>
          </a:p>
        </p:txBody>
      </p:sp>
      <p:sp>
        <p:nvSpPr>
          <p:cNvPr id="4" name="Marcador de imagen de diapositiva 3"/>
          <p:cNvSpPr>
            <a:spLocks noGrp="1" noRot="1" noChangeAspect="1"/>
          </p:cNvSpPr>
          <p:nvPr>
            <p:ph type="sldImg" idx="2"/>
          </p:nvPr>
        </p:nvSpPr>
        <p:spPr>
          <a:xfrm>
            <a:off x="2238375" y="1143000"/>
            <a:ext cx="238125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6F109-74A0-6E4A-9A33-092825701A50}" type="slidenum">
              <a:rPr lang="es-ES_tradnl" smtClean="0"/>
              <a:t>‹Nº›</a:t>
            </a:fld>
            <a:endParaRPr lang="es-ES_tradnl"/>
          </a:p>
        </p:txBody>
      </p:sp>
    </p:spTree>
    <p:extLst>
      <p:ext uri="{BB962C8B-B14F-4D97-AF65-F5344CB8AC3E}">
        <p14:creationId xmlns:p14="http://schemas.microsoft.com/office/powerpoint/2010/main" val="1217139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3686F109-74A0-6E4A-9A33-092825701A50}" type="slidenum">
              <a:rPr lang="es-ES_tradnl" smtClean="0"/>
              <a:t>2</a:t>
            </a:fld>
            <a:endParaRPr lang="es-ES_tradnl"/>
          </a:p>
        </p:txBody>
      </p:sp>
    </p:spTree>
    <p:extLst>
      <p:ext uri="{BB962C8B-B14F-4D97-AF65-F5344CB8AC3E}">
        <p14:creationId xmlns:p14="http://schemas.microsoft.com/office/powerpoint/2010/main" val="1686612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3686F109-74A0-6E4A-9A33-092825701A50}" type="slidenum">
              <a:rPr lang="es-ES_tradnl" smtClean="0">
                <a:solidFill>
                  <a:prstClr val="black"/>
                </a:solidFill>
              </a:rPr>
              <a:pPr/>
              <a:t>3</a:t>
            </a:fld>
            <a:endParaRPr lang="es-ES_tradnl">
              <a:solidFill>
                <a:prstClr val="black"/>
              </a:solidFill>
            </a:endParaRPr>
          </a:p>
        </p:txBody>
      </p:sp>
    </p:spTree>
    <p:extLst>
      <p:ext uri="{BB962C8B-B14F-4D97-AF65-F5344CB8AC3E}">
        <p14:creationId xmlns:p14="http://schemas.microsoft.com/office/powerpoint/2010/main" val="1686612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09588" y="2740025"/>
            <a:ext cx="5784850" cy="1890713"/>
          </a:xfrm>
          <a:prstGeom prst="rect">
            <a:avLst/>
          </a:prstGeo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020763" y="4999038"/>
            <a:ext cx="4762500" cy="22542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1647147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339725" y="2058988"/>
            <a:ext cx="6124575" cy="5821362"/>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1898891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4933950" y="354013"/>
            <a:ext cx="1530350" cy="7526337"/>
          </a:xfrm>
          <a:prstGeom prst="rect">
            <a:avLst/>
          </a:prstGeo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339725" y="354013"/>
            <a:ext cx="4441825" cy="7526337"/>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11603330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09588" y="2740025"/>
            <a:ext cx="5784850" cy="1890713"/>
          </a:xfrm>
          <a:prstGeom prst="rect">
            <a:avLst/>
          </a:prstGeo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020763" y="4999038"/>
            <a:ext cx="4762500" cy="22542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37494248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contenido"/>
          <p:cNvSpPr>
            <a:spLocks noGrp="1"/>
          </p:cNvSpPr>
          <p:nvPr>
            <p:ph idx="1"/>
          </p:nvPr>
        </p:nvSpPr>
        <p:spPr>
          <a:xfrm>
            <a:off x="339725" y="2058988"/>
            <a:ext cx="6124575" cy="582136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1902987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38163" y="5668963"/>
            <a:ext cx="5783262" cy="1752600"/>
          </a:xfrm>
          <a:prstGeom prst="rect">
            <a:avLst/>
          </a:prstGeo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538163" y="3738563"/>
            <a:ext cx="5783262" cy="193040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4143528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339725" y="2058988"/>
            <a:ext cx="2986088" cy="58213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3478213" y="2058988"/>
            <a:ext cx="2986087" cy="58213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6" name="5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807619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339725" y="1974850"/>
            <a:ext cx="3006725" cy="8223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339725" y="2797175"/>
            <a:ext cx="3006725" cy="50831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3455988" y="1974850"/>
            <a:ext cx="3008312" cy="8223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3455988" y="2797175"/>
            <a:ext cx="3008312" cy="50831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8" name="7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9" name="8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37951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4" name="3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5" name="4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855537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3" name="2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4" name="3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7912898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0838"/>
            <a:ext cx="2238375" cy="1495425"/>
          </a:xfrm>
          <a:prstGeom prst="rect">
            <a:avLst/>
          </a:prstGeo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2660650" y="350838"/>
            <a:ext cx="3803650" cy="752951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339725" y="1846263"/>
            <a:ext cx="2238375" cy="60340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6" name="5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883595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contenido"/>
          <p:cNvSpPr>
            <a:spLocks noGrp="1"/>
          </p:cNvSpPr>
          <p:nvPr>
            <p:ph idx="1"/>
          </p:nvPr>
        </p:nvSpPr>
        <p:spPr>
          <a:xfrm>
            <a:off x="339725" y="2058988"/>
            <a:ext cx="6124575" cy="582136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33914527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333500" y="6175375"/>
            <a:ext cx="4083050" cy="728663"/>
          </a:xfrm>
          <a:prstGeom prst="rect">
            <a:avLst/>
          </a:prstGeo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333500" y="788988"/>
            <a:ext cx="4083050" cy="52927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333500" y="6904038"/>
            <a:ext cx="4083050" cy="10350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6" name="5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1264960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339725" y="2058988"/>
            <a:ext cx="6124575" cy="5821362"/>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7866239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4933950" y="354013"/>
            <a:ext cx="1530350" cy="7526337"/>
          </a:xfrm>
          <a:prstGeom prst="rect">
            <a:avLst/>
          </a:prstGeo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339725" y="354013"/>
            <a:ext cx="4441825" cy="7526337"/>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30952783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09588" y="2740025"/>
            <a:ext cx="5784850" cy="1890713"/>
          </a:xfrm>
          <a:prstGeom prst="rect">
            <a:avLst/>
          </a:prstGeo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020763" y="4999038"/>
            <a:ext cx="4762500" cy="22542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solidFill>
                  <a:prstClr val="black"/>
                </a:solidFill>
              </a:rPr>
              <a:pPr/>
              <a:t>19/01/2021</a:t>
            </a:fld>
            <a:endParaRPr lang="es-CO">
              <a:solidFill>
                <a:prstClr val="black"/>
              </a:solidFill>
            </a:endParaRPr>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solidFill>
                <a:prstClr val="black"/>
              </a:solidFill>
            </a:endParaRPr>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8100215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contenido"/>
          <p:cNvSpPr>
            <a:spLocks noGrp="1"/>
          </p:cNvSpPr>
          <p:nvPr>
            <p:ph idx="1"/>
          </p:nvPr>
        </p:nvSpPr>
        <p:spPr>
          <a:xfrm>
            <a:off x="339725" y="2058988"/>
            <a:ext cx="6124575" cy="582136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solidFill>
                  <a:prstClr val="black"/>
                </a:solidFill>
              </a:rPr>
              <a:pPr/>
              <a:t>19/01/2021</a:t>
            </a:fld>
            <a:endParaRPr lang="es-CO">
              <a:solidFill>
                <a:prstClr val="black"/>
              </a:solidFill>
            </a:endParaRPr>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solidFill>
                <a:prstClr val="black"/>
              </a:solidFill>
            </a:endParaRPr>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2578269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38163" y="5668963"/>
            <a:ext cx="5783262" cy="1752600"/>
          </a:xfrm>
          <a:prstGeom prst="rect">
            <a:avLst/>
          </a:prstGeo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538163" y="3738563"/>
            <a:ext cx="5783262" cy="193040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solidFill>
                  <a:prstClr val="black"/>
                </a:solidFill>
              </a:rPr>
              <a:pPr/>
              <a:t>19/01/2021</a:t>
            </a:fld>
            <a:endParaRPr lang="es-CO">
              <a:solidFill>
                <a:prstClr val="black"/>
              </a:solidFill>
            </a:endParaRPr>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solidFill>
                <a:prstClr val="black"/>
              </a:solidFill>
            </a:endParaRPr>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4732104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339725" y="2058988"/>
            <a:ext cx="2986088" cy="58213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3478213" y="2058988"/>
            <a:ext cx="2986087" cy="58213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solidFill>
                  <a:prstClr val="black"/>
                </a:solidFill>
              </a:rPr>
              <a:pPr/>
              <a:t>19/01/2021</a:t>
            </a:fld>
            <a:endParaRPr lang="es-CO">
              <a:solidFill>
                <a:prstClr val="black"/>
              </a:solidFill>
            </a:endParaRPr>
          </a:p>
        </p:txBody>
      </p:sp>
      <p:sp>
        <p:nvSpPr>
          <p:cNvPr id="6" name="5 Marcador de pie de página"/>
          <p:cNvSpPr>
            <a:spLocks noGrp="1"/>
          </p:cNvSpPr>
          <p:nvPr>
            <p:ph type="ftr" sz="quarter" idx="11"/>
          </p:nvPr>
        </p:nvSpPr>
        <p:spPr>
          <a:xfrm>
            <a:off x="2324100" y="8177213"/>
            <a:ext cx="2155825" cy="468312"/>
          </a:xfrm>
          <a:prstGeom prst="rect">
            <a:avLst/>
          </a:prstGeom>
        </p:spPr>
        <p:txBody>
          <a:bodyPr/>
          <a:lstStyle/>
          <a:p>
            <a:endParaRPr lang="es-CO">
              <a:solidFill>
                <a:prstClr val="black"/>
              </a:solidFill>
            </a:endParaRPr>
          </a:p>
        </p:txBody>
      </p:sp>
      <p:sp>
        <p:nvSpPr>
          <p:cNvPr id="7" name="6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9412396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339725" y="1974850"/>
            <a:ext cx="3006725" cy="8223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339725" y="2797175"/>
            <a:ext cx="3006725" cy="50831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3455988" y="1974850"/>
            <a:ext cx="3008312" cy="8223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3455988" y="2797175"/>
            <a:ext cx="3008312" cy="50831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solidFill>
                  <a:prstClr val="black"/>
                </a:solidFill>
              </a:rPr>
              <a:pPr/>
              <a:t>19/01/2021</a:t>
            </a:fld>
            <a:endParaRPr lang="es-CO">
              <a:solidFill>
                <a:prstClr val="black"/>
              </a:solidFill>
            </a:endParaRPr>
          </a:p>
        </p:txBody>
      </p:sp>
      <p:sp>
        <p:nvSpPr>
          <p:cNvPr id="8" name="7 Marcador de pie de página"/>
          <p:cNvSpPr>
            <a:spLocks noGrp="1"/>
          </p:cNvSpPr>
          <p:nvPr>
            <p:ph type="ftr" sz="quarter" idx="11"/>
          </p:nvPr>
        </p:nvSpPr>
        <p:spPr>
          <a:xfrm>
            <a:off x="2324100" y="8177213"/>
            <a:ext cx="2155825" cy="468312"/>
          </a:xfrm>
          <a:prstGeom prst="rect">
            <a:avLst/>
          </a:prstGeom>
        </p:spPr>
        <p:txBody>
          <a:bodyPr/>
          <a:lstStyle/>
          <a:p>
            <a:endParaRPr lang="es-CO">
              <a:solidFill>
                <a:prstClr val="black"/>
              </a:solidFill>
            </a:endParaRPr>
          </a:p>
        </p:txBody>
      </p:sp>
      <p:sp>
        <p:nvSpPr>
          <p:cNvPr id="9" name="8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399944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solidFill>
                  <a:prstClr val="black"/>
                </a:solidFill>
              </a:rPr>
              <a:pPr/>
              <a:t>19/01/2021</a:t>
            </a:fld>
            <a:endParaRPr lang="es-CO">
              <a:solidFill>
                <a:prstClr val="black"/>
              </a:solidFill>
            </a:endParaRPr>
          </a:p>
        </p:txBody>
      </p:sp>
      <p:sp>
        <p:nvSpPr>
          <p:cNvPr id="4" name="3 Marcador de pie de página"/>
          <p:cNvSpPr>
            <a:spLocks noGrp="1"/>
          </p:cNvSpPr>
          <p:nvPr>
            <p:ph type="ftr" sz="quarter" idx="11"/>
          </p:nvPr>
        </p:nvSpPr>
        <p:spPr>
          <a:xfrm>
            <a:off x="2324100" y="8177213"/>
            <a:ext cx="2155825" cy="468312"/>
          </a:xfrm>
          <a:prstGeom prst="rect">
            <a:avLst/>
          </a:prstGeom>
        </p:spPr>
        <p:txBody>
          <a:bodyPr/>
          <a:lstStyle/>
          <a:p>
            <a:endParaRPr lang="es-CO">
              <a:solidFill>
                <a:prstClr val="black"/>
              </a:solidFill>
            </a:endParaRPr>
          </a:p>
        </p:txBody>
      </p:sp>
      <p:sp>
        <p:nvSpPr>
          <p:cNvPr id="5" name="4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2071731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solidFill>
                  <a:prstClr val="black"/>
                </a:solidFill>
              </a:rPr>
              <a:pPr/>
              <a:t>19/01/2021</a:t>
            </a:fld>
            <a:endParaRPr lang="es-CO">
              <a:solidFill>
                <a:prstClr val="black"/>
              </a:solidFill>
            </a:endParaRPr>
          </a:p>
        </p:txBody>
      </p:sp>
      <p:sp>
        <p:nvSpPr>
          <p:cNvPr id="3" name="2 Marcador de pie de página"/>
          <p:cNvSpPr>
            <a:spLocks noGrp="1"/>
          </p:cNvSpPr>
          <p:nvPr>
            <p:ph type="ftr" sz="quarter" idx="11"/>
          </p:nvPr>
        </p:nvSpPr>
        <p:spPr>
          <a:xfrm>
            <a:off x="2324100" y="8177213"/>
            <a:ext cx="2155825" cy="468312"/>
          </a:xfrm>
          <a:prstGeom prst="rect">
            <a:avLst/>
          </a:prstGeom>
        </p:spPr>
        <p:txBody>
          <a:bodyPr/>
          <a:lstStyle/>
          <a:p>
            <a:endParaRPr lang="es-CO">
              <a:solidFill>
                <a:prstClr val="black"/>
              </a:solidFill>
            </a:endParaRPr>
          </a:p>
        </p:txBody>
      </p:sp>
      <p:sp>
        <p:nvSpPr>
          <p:cNvPr id="4" name="3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1838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38163" y="5668963"/>
            <a:ext cx="5783262" cy="1752600"/>
          </a:xfrm>
          <a:prstGeom prst="rect">
            <a:avLst/>
          </a:prstGeo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538163" y="3738563"/>
            <a:ext cx="5783262" cy="193040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25512620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0838"/>
            <a:ext cx="2238375" cy="1495425"/>
          </a:xfrm>
          <a:prstGeom prst="rect">
            <a:avLst/>
          </a:prstGeo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2660650" y="350838"/>
            <a:ext cx="3803650" cy="752951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339725" y="1846263"/>
            <a:ext cx="2238375" cy="60340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solidFill>
                  <a:prstClr val="black"/>
                </a:solidFill>
              </a:rPr>
              <a:pPr/>
              <a:t>19/01/2021</a:t>
            </a:fld>
            <a:endParaRPr lang="es-CO">
              <a:solidFill>
                <a:prstClr val="black"/>
              </a:solidFill>
            </a:endParaRPr>
          </a:p>
        </p:txBody>
      </p:sp>
      <p:sp>
        <p:nvSpPr>
          <p:cNvPr id="6" name="5 Marcador de pie de página"/>
          <p:cNvSpPr>
            <a:spLocks noGrp="1"/>
          </p:cNvSpPr>
          <p:nvPr>
            <p:ph type="ftr" sz="quarter" idx="11"/>
          </p:nvPr>
        </p:nvSpPr>
        <p:spPr>
          <a:xfrm>
            <a:off x="2324100" y="8177213"/>
            <a:ext cx="2155825" cy="468312"/>
          </a:xfrm>
          <a:prstGeom prst="rect">
            <a:avLst/>
          </a:prstGeom>
        </p:spPr>
        <p:txBody>
          <a:bodyPr/>
          <a:lstStyle/>
          <a:p>
            <a:endParaRPr lang="es-CO">
              <a:solidFill>
                <a:prstClr val="black"/>
              </a:solidFill>
            </a:endParaRPr>
          </a:p>
        </p:txBody>
      </p:sp>
      <p:sp>
        <p:nvSpPr>
          <p:cNvPr id="7" name="6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4465419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333500" y="6175375"/>
            <a:ext cx="4083050" cy="728663"/>
          </a:xfrm>
          <a:prstGeom prst="rect">
            <a:avLst/>
          </a:prstGeo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333500" y="788988"/>
            <a:ext cx="4083050" cy="52927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333500" y="6904038"/>
            <a:ext cx="4083050" cy="10350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solidFill>
                  <a:prstClr val="black"/>
                </a:solidFill>
              </a:rPr>
              <a:pPr/>
              <a:t>19/01/2021</a:t>
            </a:fld>
            <a:endParaRPr lang="es-CO">
              <a:solidFill>
                <a:prstClr val="black"/>
              </a:solidFill>
            </a:endParaRPr>
          </a:p>
        </p:txBody>
      </p:sp>
      <p:sp>
        <p:nvSpPr>
          <p:cNvPr id="6" name="5 Marcador de pie de página"/>
          <p:cNvSpPr>
            <a:spLocks noGrp="1"/>
          </p:cNvSpPr>
          <p:nvPr>
            <p:ph type="ftr" sz="quarter" idx="11"/>
          </p:nvPr>
        </p:nvSpPr>
        <p:spPr>
          <a:xfrm>
            <a:off x="2324100" y="8177213"/>
            <a:ext cx="2155825" cy="468312"/>
          </a:xfrm>
          <a:prstGeom prst="rect">
            <a:avLst/>
          </a:prstGeom>
        </p:spPr>
        <p:txBody>
          <a:bodyPr/>
          <a:lstStyle/>
          <a:p>
            <a:endParaRPr lang="es-CO">
              <a:solidFill>
                <a:prstClr val="black"/>
              </a:solidFill>
            </a:endParaRPr>
          </a:p>
        </p:txBody>
      </p:sp>
      <p:sp>
        <p:nvSpPr>
          <p:cNvPr id="7" name="6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41787279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339725" y="2058988"/>
            <a:ext cx="6124575" cy="5821362"/>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solidFill>
                  <a:prstClr val="black"/>
                </a:solidFill>
              </a:rPr>
              <a:pPr/>
              <a:t>19/01/2021</a:t>
            </a:fld>
            <a:endParaRPr lang="es-CO">
              <a:solidFill>
                <a:prstClr val="black"/>
              </a:solidFill>
            </a:endParaRPr>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solidFill>
                <a:prstClr val="black"/>
              </a:solidFill>
            </a:endParaRPr>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7287057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4933950" y="354013"/>
            <a:ext cx="1530350" cy="7526337"/>
          </a:xfrm>
          <a:prstGeom prst="rect">
            <a:avLst/>
          </a:prstGeo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339725" y="354013"/>
            <a:ext cx="4441825" cy="7526337"/>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solidFill>
                  <a:prstClr val="black"/>
                </a:solidFill>
              </a:rPr>
              <a:pPr/>
              <a:t>19/01/2021</a:t>
            </a:fld>
            <a:endParaRPr lang="es-CO">
              <a:solidFill>
                <a:prstClr val="black"/>
              </a:solidFill>
            </a:endParaRPr>
          </a:p>
        </p:txBody>
      </p:sp>
      <p:sp>
        <p:nvSpPr>
          <p:cNvPr id="5" name="4 Marcador de pie de página"/>
          <p:cNvSpPr>
            <a:spLocks noGrp="1"/>
          </p:cNvSpPr>
          <p:nvPr>
            <p:ph type="ftr" sz="quarter" idx="11"/>
          </p:nvPr>
        </p:nvSpPr>
        <p:spPr>
          <a:xfrm>
            <a:off x="2324100" y="8177213"/>
            <a:ext cx="2155825" cy="468312"/>
          </a:xfrm>
          <a:prstGeom prst="rect">
            <a:avLst/>
          </a:prstGeom>
        </p:spPr>
        <p:txBody>
          <a:bodyPr/>
          <a:lstStyle/>
          <a:p>
            <a:endParaRPr lang="es-CO">
              <a:solidFill>
                <a:prstClr val="black"/>
              </a:solidFill>
            </a:endParaRPr>
          </a:p>
        </p:txBody>
      </p:sp>
      <p:sp>
        <p:nvSpPr>
          <p:cNvPr id="6" name="5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295483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339725" y="2058988"/>
            <a:ext cx="2986088" cy="58213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3478213" y="2058988"/>
            <a:ext cx="2986087" cy="58213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6" name="5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426381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339725" y="1974850"/>
            <a:ext cx="3006725" cy="8223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339725" y="2797175"/>
            <a:ext cx="3006725" cy="50831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3455988" y="1974850"/>
            <a:ext cx="3008312" cy="8223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3455988" y="2797175"/>
            <a:ext cx="3008312" cy="50831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8" name="7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9" name="8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3171131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4013"/>
            <a:ext cx="6124575" cy="1470025"/>
          </a:xfrm>
          <a:prstGeom prst="rect">
            <a:avLst/>
          </a:prstGeom>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4" name="3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5" name="4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1072853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3" name="2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4" name="3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406241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39725" y="350838"/>
            <a:ext cx="2238375" cy="1495425"/>
          </a:xfrm>
          <a:prstGeom prst="rect">
            <a:avLst/>
          </a:prstGeo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2660650" y="350838"/>
            <a:ext cx="3803650" cy="752951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339725" y="1846263"/>
            <a:ext cx="2238375" cy="60340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6" name="5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2382957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333500" y="6175375"/>
            <a:ext cx="4083050" cy="728663"/>
          </a:xfrm>
          <a:prstGeom prst="rect">
            <a:avLst/>
          </a:prstGeo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333500" y="788988"/>
            <a:ext cx="4083050" cy="52927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333500" y="6904038"/>
            <a:ext cx="4083050" cy="10350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339725" y="8177213"/>
            <a:ext cx="1587500" cy="468312"/>
          </a:xfrm>
          <a:prstGeom prst="rect">
            <a:avLst/>
          </a:prstGeom>
        </p:spPr>
        <p:txBody>
          <a:bodyPr/>
          <a:lstStyle/>
          <a:p>
            <a:fld id="{DCD314D1-F4C5-427D-9460-E6441BD1539F}" type="datetimeFigureOut">
              <a:rPr lang="es-CO" smtClean="0"/>
              <a:t>19/01/2021</a:t>
            </a:fld>
            <a:endParaRPr lang="es-CO"/>
          </a:p>
        </p:txBody>
      </p:sp>
      <p:sp>
        <p:nvSpPr>
          <p:cNvPr id="6" name="5 Marcador de pie de página"/>
          <p:cNvSpPr>
            <a:spLocks noGrp="1"/>
          </p:cNvSpPr>
          <p:nvPr>
            <p:ph type="ftr" sz="quarter" idx="11"/>
          </p:nvPr>
        </p:nvSpPr>
        <p:spPr>
          <a:xfrm>
            <a:off x="2324100" y="8177213"/>
            <a:ext cx="2155825" cy="468312"/>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4876800" y="8177213"/>
            <a:ext cx="1587500" cy="468312"/>
          </a:xfrm>
          <a:prstGeom prst="rect">
            <a:avLst/>
          </a:prstGeom>
        </p:spPr>
        <p:txBody>
          <a:bodyPr/>
          <a:lstStyle/>
          <a:p>
            <a:fld id="{A5CB63A7-4AED-4618-9B86-E1AD783AFA69}" type="slidenum">
              <a:rPr lang="es-CO" smtClean="0"/>
              <a:t>‹Nº›</a:t>
            </a:fld>
            <a:endParaRPr lang="es-CO"/>
          </a:p>
        </p:txBody>
      </p:sp>
    </p:spTree>
    <p:extLst>
      <p:ext uri="{BB962C8B-B14F-4D97-AF65-F5344CB8AC3E}">
        <p14:creationId xmlns:p14="http://schemas.microsoft.com/office/powerpoint/2010/main" val="1890444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18" Type="http://schemas.openxmlformats.org/officeDocument/2006/relationships/image" Target="../media/image9.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hyperlink" Target="https://www.google.com.co/url?sa=i&amp;rct=j&amp;q=&amp;esrc=s&amp;source=images&amp;cd=&amp;cad=rja&amp;uact=8&amp;ved=2ahUKEwitqJ6X4KndAhVLtlkKHTcsA8UQjRx6BAgBEAU&amp;url=https://amatitan.gob.mx/iconos/&amp;psig=AOvVaw0bU5NTeEVu-Om_hmIdx9oN&amp;ust=1536439186043066" TargetMode="External"/><Relationship Id="rId2" Type="http://schemas.openxmlformats.org/officeDocument/2006/relationships/slideLayout" Target="../slideLayouts/slideLayout13.xml"/><Relationship Id="rId16" Type="http://schemas.openxmlformats.org/officeDocument/2006/relationships/image" Target="../media/image8.png"/><Relationship Id="rId20"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hyperlink" Target="https://www.google.com.co/url?sa=i&amp;rct=j&amp;q=&amp;esrc=s&amp;source=images&amp;cd=&amp;cad=rja&amp;uact=8&amp;ved=2ahUKEwiAh7L-36ndAhUwq1kKHeosDQcQjRx6BAgBEAU&amp;url=https://getfollowers.me/product/facebook-likes&amp;psig=AOvVaw2KyS5d0QXOaIYfUUnYyhUY&amp;ust=1536439147024327" TargetMode="External"/><Relationship Id="rId10" Type="http://schemas.openxmlformats.org/officeDocument/2006/relationships/slideLayout" Target="../slideLayouts/slideLayout21.xml"/><Relationship Id="rId19" Type="http://schemas.openxmlformats.org/officeDocument/2006/relationships/hyperlink" Target="https://www.google.com.co/url?sa=i&amp;rct=j&amp;q=&amp;esrc=s&amp;source=images&amp;cd=&amp;cad=rja&amp;uact=8&amp;ved=2ahUKEwjt-uCw4KndAhXHxVkKHepgAOsQjRx6BAgBEAU&amp;url=https://yandex.com/collections/card/587d1303a334dab3e4b5c79f/&amp;psig=AOvVaw2g2QYSLdkB_4Nvdp8Frb_W&amp;ust=1536439238112555" TargetMode="Externa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18" Type="http://schemas.openxmlformats.org/officeDocument/2006/relationships/image" Target="../media/image6.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19" Type="http://schemas.openxmlformats.org/officeDocument/2006/relationships/image" Target="../media/image7.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2050" name="Picture 2" descr="D:\kelly avila\kellavi\Mis documentos\Desktop\Sin título-2-02.jpg"/>
          <p:cNvPicPr>
            <a:picLocks noChangeAspect="1" noChangeArrowheads="1"/>
          </p:cNvPicPr>
          <p:nvPr userDrawn="1"/>
        </p:nvPicPr>
        <p:blipFill rotWithShape="1">
          <a:blip r:embed="rId14">
            <a:extLst>
              <a:ext uri="{28A0092B-C50C-407E-A947-70E740481C1C}">
                <a14:useLocalDpi xmlns:a14="http://schemas.microsoft.com/office/drawing/2010/main" val="0"/>
              </a:ext>
            </a:extLst>
          </a:blip>
          <a:srcRect t="92445"/>
          <a:stretch/>
        </p:blipFill>
        <p:spPr bwMode="auto">
          <a:xfrm>
            <a:off x="-12773" y="8155284"/>
            <a:ext cx="6816797" cy="66645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userDrawn="1"/>
        </p:nvSpPr>
        <p:spPr>
          <a:xfrm>
            <a:off x="1313780" y="90389"/>
            <a:ext cx="5400600" cy="504056"/>
          </a:xfrm>
          <a:prstGeom prst="rect">
            <a:avLst/>
          </a:prstGeom>
          <a:solidFill>
            <a:srgbClr val="462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2773" y="-79817"/>
            <a:ext cx="1470569" cy="692643"/>
          </a:xfrm>
          <a:prstGeom prst="rect">
            <a:avLst/>
          </a:prstGeom>
        </p:spPr>
      </p:pic>
      <p:pic>
        <p:nvPicPr>
          <p:cNvPr id="5" name="Imagen 4"/>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6210324" y="114704"/>
            <a:ext cx="460364" cy="459893"/>
          </a:xfrm>
          <a:prstGeom prst="rect">
            <a:avLst/>
          </a:prstGeom>
        </p:spPr>
      </p:pic>
      <p:pic>
        <p:nvPicPr>
          <p:cNvPr id="6" name="Imagen 5"/>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601249" y="98081"/>
            <a:ext cx="456947" cy="496365"/>
          </a:xfrm>
          <a:prstGeom prst="rect">
            <a:avLst/>
          </a:prstGeom>
        </p:spPr>
      </p:pic>
      <p:pic>
        <p:nvPicPr>
          <p:cNvPr id="7" name="Imagen 6"/>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634260" y="76626"/>
            <a:ext cx="531581" cy="531581"/>
          </a:xfrm>
          <a:prstGeom prst="rect">
            <a:avLst/>
          </a:prstGeom>
        </p:spPr>
      </p:pic>
      <p:pic>
        <p:nvPicPr>
          <p:cNvPr id="8" name="Imagen 7"/>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171723" y="119132"/>
            <a:ext cx="390529" cy="446567"/>
          </a:xfrm>
          <a:prstGeom prst="rect">
            <a:avLst/>
          </a:prstGeom>
        </p:spPr>
      </p:pic>
    </p:spTree>
    <p:extLst>
      <p:ext uri="{BB962C8B-B14F-4D97-AF65-F5344CB8AC3E}">
        <p14:creationId xmlns:p14="http://schemas.microsoft.com/office/powerpoint/2010/main" val="2142385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2050" name="Picture 2" descr="D:\kelly avila\kellavi\Mis documentos\Desktop\Sin título-2-02.jp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2773" y="0"/>
            <a:ext cx="6816797" cy="8821738"/>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userDrawn="1"/>
        </p:nvSpPr>
        <p:spPr>
          <a:xfrm>
            <a:off x="1963998" y="7086778"/>
            <a:ext cx="2604751" cy="446276"/>
          </a:xfrm>
          <a:prstGeom prst="rect">
            <a:avLst/>
          </a:prstGeom>
          <a:noFill/>
        </p:spPr>
        <p:txBody>
          <a:bodyPr wrap="none" rtlCol="0">
            <a:spAutoFit/>
          </a:bodyPr>
          <a:lstStyle/>
          <a:p>
            <a:pPr algn="ctr"/>
            <a:r>
              <a:rPr lang="es-CO" sz="1000">
                <a:latin typeface="Arial" panose="020B0604020202020204" pitchFamily="34" charset="0"/>
                <a:cs typeface="Arial" panose="020B0604020202020204" pitchFamily="34" charset="0"/>
              </a:rPr>
              <a:t>Para mayor información ingrese a</a:t>
            </a:r>
          </a:p>
          <a:p>
            <a:pPr algn="ctr"/>
            <a:r>
              <a:rPr lang="es-CO" sz="1200">
                <a:latin typeface="Arial" panose="020B0604020202020204" pitchFamily="34" charset="0"/>
                <a:cs typeface="Arial" panose="020B0604020202020204" pitchFamily="34" charset="0"/>
              </a:rPr>
              <a:t>www.sanidadfuerzasmilitares.mil.co</a:t>
            </a:r>
          </a:p>
        </p:txBody>
      </p:sp>
      <p:cxnSp>
        <p:nvCxnSpPr>
          <p:cNvPr id="4" name="3 Conector recto"/>
          <p:cNvCxnSpPr/>
          <p:nvPr userDrawn="1"/>
        </p:nvCxnSpPr>
        <p:spPr>
          <a:xfrm>
            <a:off x="-54372" y="7003157"/>
            <a:ext cx="6909700" cy="0"/>
          </a:xfrm>
          <a:prstGeom prst="line">
            <a:avLst/>
          </a:prstGeom>
        </p:spPr>
        <p:style>
          <a:lnRef idx="2">
            <a:schemeClr val="accent4"/>
          </a:lnRef>
          <a:fillRef idx="0">
            <a:schemeClr val="accent4"/>
          </a:fillRef>
          <a:effectRef idx="1">
            <a:schemeClr val="accent4"/>
          </a:effectRef>
          <a:fontRef idx="minor">
            <a:schemeClr val="tx1"/>
          </a:fontRef>
        </p:style>
      </p:cxnSp>
      <p:grpSp>
        <p:nvGrpSpPr>
          <p:cNvPr id="5" name="4 Grupo"/>
          <p:cNvGrpSpPr/>
          <p:nvPr userDrawn="1"/>
        </p:nvGrpSpPr>
        <p:grpSpPr>
          <a:xfrm>
            <a:off x="682462" y="7666012"/>
            <a:ext cx="5167822" cy="561281"/>
            <a:chOff x="682462" y="7666012"/>
            <a:chExt cx="5167822" cy="561281"/>
          </a:xfrm>
        </p:grpSpPr>
        <p:pic>
          <p:nvPicPr>
            <p:cNvPr id="6" name="Picture 2" descr="Imagen relacionada">
              <a:hlinkClick r:id="rId15"/>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82462" y="7669889"/>
              <a:ext cx="530932" cy="5309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esultado de imagen para icono twitter png">
              <a:hlinkClick r:id="rId17"/>
            </p:cNvPr>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l="13044" t="11787" r="11689" b="12111"/>
            <a:stretch/>
          </p:blipFill>
          <p:spPr bwMode="auto">
            <a:xfrm>
              <a:off x="2482662" y="7666012"/>
              <a:ext cx="549547" cy="54420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Imagen relacionada">
              <a:hlinkClick r:id="rId19"/>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t="7142" b="5553"/>
            <a:stretch/>
          </p:blipFill>
          <p:spPr bwMode="auto">
            <a:xfrm>
              <a:off x="4101688" y="7669889"/>
              <a:ext cx="638465" cy="557404"/>
            </a:xfrm>
            <a:prstGeom prst="rect">
              <a:avLst/>
            </a:prstGeom>
            <a:noFill/>
            <a:extLst>
              <a:ext uri="{909E8E84-426E-40DD-AFC4-6F175D3DCCD1}">
                <a14:hiddenFill xmlns:a14="http://schemas.microsoft.com/office/drawing/2010/main">
                  <a:solidFill>
                    <a:srgbClr val="FFFFFF"/>
                  </a:solidFill>
                </a14:hiddenFill>
              </a:ext>
            </a:extLst>
          </p:spPr>
        </p:pic>
        <p:sp>
          <p:nvSpPr>
            <p:cNvPr id="9" name="8 CuadroTexto"/>
            <p:cNvSpPr txBox="1"/>
            <p:nvPr/>
          </p:nvSpPr>
          <p:spPr>
            <a:xfrm>
              <a:off x="2957112" y="7898006"/>
              <a:ext cx="1109599" cy="246221"/>
            </a:xfrm>
            <a:prstGeom prst="rect">
              <a:avLst/>
            </a:prstGeom>
            <a:noFill/>
          </p:spPr>
          <p:txBody>
            <a:bodyPr wrap="none" rtlCol="0">
              <a:spAutoFit/>
            </a:bodyPr>
            <a:lstStyle/>
            <a:p>
              <a:r>
                <a:rPr lang="es-CO" sz="1000">
                  <a:latin typeface="Arial" panose="020B0604020202020204" pitchFamily="34" charset="0"/>
                  <a:cs typeface="Arial" panose="020B0604020202020204" pitchFamily="34" charset="0"/>
                </a:rPr>
                <a:t>@SanidadMilCo</a:t>
              </a:r>
            </a:p>
          </p:txBody>
        </p:sp>
        <p:sp>
          <p:nvSpPr>
            <p:cNvPr id="10" name="9 CuadroTexto"/>
            <p:cNvSpPr txBox="1"/>
            <p:nvPr/>
          </p:nvSpPr>
          <p:spPr>
            <a:xfrm>
              <a:off x="1114510" y="7896423"/>
              <a:ext cx="1287532" cy="246221"/>
            </a:xfrm>
            <a:prstGeom prst="rect">
              <a:avLst/>
            </a:prstGeom>
            <a:noFill/>
          </p:spPr>
          <p:txBody>
            <a:bodyPr wrap="none" rtlCol="0">
              <a:spAutoFit/>
            </a:bodyPr>
            <a:lstStyle/>
            <a:p>
              <a:r>
                <a:rPr lang="es-CO" sz="1000">
                  <a:latin typeface="Arial" panose="020B0604020202020204" pitchFamily="34" charset="0"/>
                  <a:cs typeface="Arial" panose="020B0604020202020204" pitchFamily="34" charset="0"/>
                </a:rPr>
                <a:t>@SanidadMilitarCo</a:t>
              </a:r>
            </a:p>
          </p:txBody>
        </p:sp>
        <p:sp>
          <p:nvSpPr>
            <p:cNvPr id="11" name="10 CuadroTexto"/>
            <p:cNvSpPr txBox="1"/>
            <p:nvPr/>
          </p:nvSpPr>
          <p:spPr>
            <a:xfrm>
              <a:off x="4642902" y="7753990"/>
              <a:ext cx="1207382" cy="400110"/>
            </a:xfrm>
            <a:prstGeom prst="rect">
              <a:avLst/>
            </a:prstGeom>
            <a:noFill/>
          </p:spPr>
          <p:txBody>
            <a:bodyPr wrap="none" rtlCol="0">
              <a:spAutoFit/>
            </a:bodyPr>
            <a:lstStyle/>
            <a:p>
              <a:r>
                <a:rPr lang="es-CO" sz="1000">
                  <a:latin typeface="Arial" panose="020B0604020202020204" pitchFamily="34" charset="0"/>
                  <a:cs typeface="Arial" panose="020B0604020202020204" pitchFamily="34" charset="0"/>
                </a:rPr>
                <a:t>Dirección General</a:t>
              </a:r>
            </a:p>
            <a:p>
              <a:r>
                <a:rPr lang="es-CO" sz="1000">
                  <a:latin typeface="Arial" panose="020B0604020202020204" pitchFamily="34" charset="0"/>
                  <a:cs typeface="Arial" panose="020B0604020202020204" pitchFamily="34" charset="0"/>
                </a:rPr>
                <a:t>de Sanidad Militar</a:t>
              </a:r>
            </a:p>
          </p:txBody>
        </p:sp>
      </p:grpSp>
    </p:spTree>
    <p:extLst>
      <p:ext uri="{BB962C8B-B14F-4D97-AF65-F5344CB8AC3E}">
        <p14:creationId xmlns:p14="http://schemas.microsoft.com/office/powerpoint/2010/main" val="25800093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2050" name="Picture 2" descr="D:\kelly avila\kellavi\Mis documentos\Desktop\Sin título-2-02.jpg"/>
          <p:cNvPicPr>
            <a:picLocks noChangeAspect="1" noChangeArrowheads="1"/>
          </p:cNvPicPr>
          <p:nvPr userDrawn="1"/>
        </p:nvPicPr>
        <p:blipFill rotWithShape="1">
          <a:blip r:embed="rId14">
            <a:extLst>
              <a:ext uri="{28A0092B-C50C-407E-A947-70E740481C1C}">
                <a14:useLocalDpi xmlns:a14="http://schemas.microsoft.com/office/drawing/2010/main" val="0"/>
              </a:ext>
            </a:extLst>
          </a:blip>
          <a:srcRect t="92445"/>
          <a:stretch/>
        </p:blipFill>
        <p:spPr bwMode="auto">
          <a:xfrm>
            <a:off x="-12773" y="8155284"/>
            <a:ext cx="6816797" cy="66645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userDrawn="1"/>
        </p:nvSpPr>
        <p:spPr>
          <a:xfrm>
            <a:off x="1313780" y="90389"/>
            <a:ext cx="5400600" cy="504056"/>
          </a:xfrm>
          <a:prstGeom prst="rect">
            <a:avLst/>
          </a:prstGeom>
          <a:solidFill>
            <a:srgbClr val="462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4" name="Imagen 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2773" y="-79817"/>
            <a:ext cx="1470569" cy="692643"/>
          </a:xfrm>
          <a:prstGeom prst="rect">
            <a:avLst/>
          </a:prstGeom>
        </p:spPr>
      </p:pic>
      <p:pic>
        <p:nvPicPr>
          <p:cNvPr id="5" name="Imagen 4"/>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6210324" y="114704"/>
            <a:ext cx="460364" cy="459893"/>
          </a:xfrm>
          <a:prstGeom prst="rect">
            <a:avLst/>
          </a:prstGeom>
        </p:spPr>
      </p:pic>
      <p:pic>
        <p:nvPicPr>
          <p:cNvPr id="6" name="Imagen 5"/>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601249" y="98081"/>
            <a:ext cx="456947" cy="496365"/>
          </a:xfrm>
          <a:prstGeom prst="rect">
            <a:avLst/>
          </a:prstGeom>
        </p:spPr>
      </p:pic>
      <p:pic>
        <p:nvPicPr>
          <p:cNvPr id="7" name="Imagen 6"/>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634260" y="76626"/>
            <a:ext cx="531581" cy="531581"/>
          </a:xfrm>
          <a:prstGeom prst="rect">
            <a:avLst/>
          </a:prstGeom>
        </p:spPr>
      </p:pic>
      <p:pic>
        <p:nvPicPr>
          <p:cNvPr id="8" name="Imagen 7"/>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171723" y="119132"/>
            <a:ext cx="390529" cy="446567"/>
          </a:xfrm>
          <a:prstGeom prst="rect">
            <a:avLst/>
          </a:prstGeom>
        </p:spPr>
      </p:pic>
    </p:spTree>
    <p:extLst>
      <p:ext uri="{BB962C8B-B14F-4D97-AF65-F5344CB8AC3E}">
        <p14:creationId xmlns:p14="http://schemas.microsoft.com/office/powerpoint/2010/main" val="62886018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google.com.co/url?sa=i&amp;rct=j&amp;q=&amp;esrc=s&amp;source=images&amp;cd=&amp;cad=rja&amp;uact=8&amp;ved=2ahUKEwiAh7L-36ndAhUwq1kKHeosDQcQjRx6BAgBEAU&amp;url=https://getfollowers.me/product/facebook-likes&amp;psig=AOvVaw2KyS5d0QXOaIYfUUnYyhUY&amp;ust=1536439147024327" TargetMode="External"/><Relationship Id="rId7" Type="http://schemas.openxmlformats.org/officeDocument/2006/relationships/hyperlink" Target="https://www.google.com.co/url?sa=i&amp;rct=j&amp;q=&amp;esrc=s&amp;source=images&amp;cd=&amp;cad=rja&amp;uact=8&amp;ved=2ahUKEwjt-uCw4KndAhXHxVkKHepgAOsQjRx6BAgBEAU&amp;url=https://yandex.com/collections/card/587d1303a334dab3e4b5c79f/&amp;psig=AOvVaw2g2QYSLdkB_4Nvdp8Frb_W&amp;ust=1536439238112555"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hyperlink" Target="https://www.google.com.co/url?sa=i&amp;rct=j&amp;q=&amp;esrc=s&amp;source=images&amp;cd=&amp;cad=rja&amp;uact=8&amp;ved=2ahUKEwitqJ6X4KndAhVLtlkKHTcsA8UQjRx6BAgBEAU&amp;url=https://amatitan.gob.mx/iconos/&amp;psig=AOvVaw0bU5NTeEVu-Om_hmIdx9oN&amp;ust=1536439186043066" TargetMode="External"/><Relationship Id="rId4" Type="http://schemas.openxmlformats.org/officeDocument/2006/relationships/image" Target="../media/image8.pn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google.com.co/url?sa=i&amp;rct=j&amp;q=&amp;esrc=s&amp;source=images&amp;cd=&amp;cad=rja&amp;uact=8&amp;ved=2ahUKEwiAh7L-36ndAhUwq1kKHeosDQcQjRx6BAgBEAU&amp;url=https://getfollowers.me/product/facebook-likes&amp;psig=AOvVaw2KyS5d0QXOaIYfUUnYyhUY&amp;ust=1536439147024327" TargetMode="External"/><Relationship Id="rId7" Type="http://schemas.openxmlformats.org/officeDocument/2006/relationships/hyperlink" Target="https://www.google.com.co/url?sa=i&amp;rct=j&amp;q=&amp;esrc=s&amp;source=images&amp;cd=&amp;cad=rja&amp;uact=8&amp;ved=2ahUKEwjt-uCw4KndAhXHxVkKHepgAOsQjRx6BAgBEAU&amp;url=https://yandex.com/collections/card/587d1303a334dab3e4b5c79f/&amp;psig=AOvVaw2g2QYSLdkB_4Nvdp8Frb_W&amp;ust=1536439238112555" TargetMode="External"/><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9.png"/><Relationship Id="rId5" Type="http://schemas.openxmlformats.org/officeDocument/2006/relationships/hyperlink" Target="https://www.google.com.co/url?sa=i&amp;rct=j&amp;q=&amp;esrc=s&amp;source=images&amp;cd=&amp;cad=rja&amp;uact=8&amp;ved=2ahUKEwitqJ6X4KndAhVLtlkKHTcsA8UQjRx6BAgBEAU&amp;url=https://amatitan.gob.mx/iconos/&amp;psig=AOvVaw0bU5NTeEVu-Om_hmIdx9oN&amp;ust=1536439186043066" TargetMode="Externa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657" y="-53627"/>
            <a:ext cx="6895065" cy="8920694"/>
          </a:xfrm>
        </p:spPr>
      </p:pic>
      <p:sp>
        <p:nvSpPr>
          <p:cNvPr id="5" name="CuadroTexto 4"/>
          <p:cNvSpPr txBox="1"/>
          <p:nvPr/>
        </p:nvSpPr>
        <p:spPr>
          <a:xfrm>
            <a:off x="215323" y="2071199"/>
            <a:ext cx="5708039" cy="1323439"/>
          </a:xfrm>
          <a:prstGeom prst="rect">
            <a:avLst/>
          </a:prstGeom>
          <a:noFill/>
        </p:spPr>
        <p:txBody>
          <a:bodyPr wrap="square" rtlCol="0">
            <a:spAutoFit/>
          </a:bodyPr>
          <a:lstStyle/>
          <a:p>
            <a:r>
              <a:rPr lang="es-ES_tradnl" sz="4000" b="1" dirty="0">
                <a:solidFill>
                  <a:srgbClr val="46276D"/>
                </a:solidFill>
                <a:latin typeface="+mj-lt"/>
                <a:ea typeface="Trebuchet MS" charset="0"/>
                <a:cs typeface="Trebuchet MS" charset="0"/>
              </a:rPr>
              <a:t>VIOLENCIA DE GÉNERO E INTRAFAMILIAR</a:t>
            </a:r>
          </a:p>
        </p:txBody>
      </p:sp>
      <p:sp>
        <p:nvSpPr>
          <p:cNvPr id="6" name="CuadroTexto 5"/>
          <p:cNvSpPr txBox="1"/>
          <p:nvPr/>
        </p:nvSpPr>
        <p:spPr>
          <a:xfrm>
            <a:off x="1300846" y="3569420"/>
            <a:ext cx="4608512" cy="769441"/>
          </a:xfrm>
          <a:prstGeom prst="rect">
            <a:avLst/>
          </a:prstGeom>
          <a:noFill/>
        </p:spPr>
        <p:txBody>
          <a:bodyPr wrap="square" rtlCol="0">
            <a:spAutoFit/>
          </a:bodyPr>
          <a:lstStyle/>
          <a:p>
            <a:r>
              <a:rPr lang="es-ES_tradnl" sz="4400" b="1" dirty="0">
                <a:solidFill>
                  <a:schemeClr val="bg1">
                    <a:lumMod val="50000"/>
                  </a:schemeClr>
                </a:solidFill>
                <a:latin typeface="+mj-lt"/>
                <a:ea typeface="Trebuchet MS" charset="0"/>
                <a:cs typeface="Trebuchet MS" charset="0"/>
              </a:rPr>
              <a:t>Lo </a:t>
            </a:r>
            <a:r>
              <a:rPr lang="es-ES_tradnl" sz="4400" b="1">
                <a:solidFill>
                  <a:schemeClr val="bg1">
                    <a:lumMod val="50000"/>
                  </a:schemeClr>
                </a:solidFill>
                <a:latin typeface="+mj-lt"/>
                <a:ea typeface="Trebuchet MS" charset="0"/>
                <a:cs typeface="Trebuchet MS" charset="0"/>
              </a:rPr>
              <a:t>que debe saber</a:t>
            </a:r>
            <a:endParaRPr lang="es-ES_tradnl" sz="4400" b="1" dirty="0">
              <a:solidFill>
                <a:schemeClr val="bg1">
                  <a:lumMod val="50000"/>
                </a:schemeClr>
              </a:solidFill>
              <a:latin typeface="+mj-lt"/>
              <a:ea typeface="Trebuchet MS" charset="0"/>
              <a:cs typeface="Trebuchet MS" charset="0"/>
            </a:endParaRPr>
          </a:p>
        </p:txBody>
      </p:sp>
      <p:cxnSp>
        <p:nvCxnSpPr>
          <p:cNvPr id="8" name="Conector recto 7"/>
          <p:cNvCxnSpPr/>
          <p:nvPr/>
        </p:nvCxnSpPr>
        <p:spPr>
          <a:xfrm>
            <a:off x="1300846" y="3618781"/>
            <a:ext cx="4333414"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 name="CuadroTexto 9"/>
          <p:cNvSpPr txBox="1"/>
          <p:nvPr/>
        </p:nvSpPr>
        <p:spPr>
          <a:xfrm>
            <a:off x="449684" y="6872617"/>
            <a:ext cx="2088232" cy="1569660"/>
          </a:xfrm>
          <a:prstGeom prst="rect">
            <a:avLst/>
          </a:prstGeom>
          <a:noFill/>
        </p:spPr>
        <p:txBody>
          <a:bodyPr wrap="square" rtlCol="0">
            <a:spAutoFit/>
          </a:bodyPr>
          <a:lstStyle/>
          <a:p>
            <a:pPr>
              <a:lnSpc>
                <a:spcPct val="60000"/>
              </a:lnSpc>
            </a:pPr>
            <a:r>
              <a:rPr lang="es-ES_tradnl" sz="8000" b="1" dirty="0">
                <a:solidFill>
                  <a:schemeClr val="bg1"/>
                </a:solidFill>
                <a:latin typeface="+mj-lt"/>
                <a:ea typeface="Trebuchet MS" charset="0"/>
                <a:cs typeface="Trebuchet MS" charset="0"/>
              </a:rPr>
              <a:t>20</a:t>
            </a:r>
          </a:p>
          <a:p>
            <a:pPr>
              <a:lnSpc>
                <a:spcPct val="60000"/>
              </a:lnSpc>
            </a:pPr>
            <a:r>
              <a:rPr lang="es-ES_tradnl" sz="8000" b="1" dirty="0">
                <a:solidFill>
                  <a:schemeClr val="bg1"/>
                </a:solidFill>
                <a:latin typeface="+mj-lt"/>
                <a:ea typeface="Trebuchet MS" charset="0"/>
                <a:cs typeface="Trebuchet MS" charset="0"/>
              </a:rPr>
              <a:t>21</a:t>
            </a:r>
          </a:p>
        </p:txBody>
      </p:sp>
    </p:spTree>
    <p:extLst>
      <p:ext uri="{BB962C8B-B14F-4D97-AF65-F5344CB8AC3E}">
        <p14:creationId xmlns:p14="http://schemas.microsoft.com/office/powerpoint/2010/main" val="1211690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131910" y="8022434"/>
            <a:ext cx="2431115" cy="867930"/>
          </a:xfrm>
          <a:prstGeom prst="rect">
            <a:avLst/>
          </a:prstGeom>
          <a:noFill/>
        </p:spPr>
        <p:txBody>
          <a:bodyPr wrap="none" rtlCol="0">
            <a:spAutoFit/>
          </a:bodyPr>
          <a:lstStyle/>
          <a:p>
            <a:pPr>
              <a:lnSpc>
                <a:spcPct val="80000"/>
              </a:lnSpc>
            </a:pPr>
            <a:r>
              <a:rPr lang="es-CO" sz="1600" dirty="0">
                <a:solidFill>
                  <a:prstClr val="white"/>
                </a:solidFill>
                <a:effectLst>
                  <a:outerShdw blurRad="38100" dist="38100" dir="2700000" algn="tl">
                    <a:srgbClr val="000000">
                      <a:alpha val="43137"/>
                    </a:srgbClr>
                  </a:outerShdw>
                </a:effectLst>
                <a:ea typeface="Calibri" charset="0"/>
                <a:cs typeface="Calibri" charset="0"/>
              </a:rPr>
              <a:t>DIGSA - Subdirección Salud</a:t>
            </a:r>
          </a:p>
          <a:p>
            <a:pPr>
              <a:lnSpc>
                <a:spcPct val="80000"/>
              </a:lnSpc>
            </a:pPr>
            <a:r>
              <a:rPr lang="es-CO" sz="1600" dirty="0">
                <a:solidFill>
                  <a:prstClr val="white"/>
                </a:solidFill>
                <a:effectLst>
                  <a:outerShdw blurRad="38100" dist="38100" dir="2700000" algn="tl">
                    <a:srgbClr val="000000">
                      <a:alpha val="43137"/>
                    </a:srgbClr>
                  </a:outerShdw>
                </a:effectLst>
                <a:ea typeface="Calibri" charset="0"/>
                <a:cs typeface="Calibri" charset="0"/>
              </a:rPr>
              <a:t>Grupo Gestión de riesgo</a:t>
            </a:r>
          </a:p>
          <a:p>
            <a:pPr>
              <a:lnSpc>
                <a:spcPct val="80000"/>
              </a:lnSpc>
            </a:pPr>
            <a:r>
              <a:rPr lang="es-CO" sz="1600" dirty="0">
                <a:solidFill>
                  <a:prstClr val="white"/>
                </a:solidFill>
                <a:effectLst>
                  <a:outerShdw blurRad="38100" dist="38100" dir="2700000" algn="tl">
                    <a:srgbClr val="000000">
                      <a:alpha val="43137"/>
                    </a:srgbClr>
                  </a:outerShdw>
                </a:effectLst>
                <a:ea typeface="Calibri" charset="0"/>
                <a:cs typeface="Calibri" charset="0"/>
              </a:rPr>
              <a:t>en salud</a:t>
            </a:r>
          </a:p>
          <a:p>
            <a:endParaRPr lang="es-CO" sz="1200" dirty="0">
              <a:solidFill>
                <a:schemeClr val="bg1"/>
              </a:solidFill>
              <a:effectLst>
                <a:outerShdw blurRad="38100" dist="38100" dir="2700000" algn="tl">
                  <a:srgbClr val="000000">
                    <a:alpha val="43137"/>
                  </a:srgbClr>
                </a:outerShdw>
              </a:effectLst>
              <a:latin typeface="+mj-lt"/>
              <a:ea typeface="Calibri" charset="0"/>
              <a:cs typeface="Calibri" charset="0"/>
            </a:endParaRPr>
          </a:p>
        </p:txBody>
      </p:sp>
      <p:grpSp>
        <p:nvGrpSpPr>
          <p:cNvPr id="7" name="20 Grupo"/>
          <p:cNvGrpSpPr/>
          <p:nvPr/>
        </p:nvGrpSpPr>
        <p:grpSpPr>
          <a:xfrm>
            <a:off x="2922484" y="8138032"/>
            <a:ext cx="2542081" cy="696589"/>
            <a:chOff x="170510" y="7476663"/>
            <a:chExt cx="3711107" cy="1016926"/>
          </a:xfrm>
        </p:grpSpPr>
        <p:pic>
          <p:nvPicPr>
            <p:cNvPr id="8" name="Picture 2" descr="Imagen relacionada">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2462" y="7489936"/>
              <a:ext cx="530932" cy="53093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esultado de imagen para icono twitter pn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3044" t="11787" r="11689" b="12111"/>
            <a:stretch/>
          </p:blipFill>
          <p:spPr bwMode="auto">
            <a:xfrm>
              <a:off x="1804739" y="7476663"/>
              <a:ext cx="549547" cy="5442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Imagen relacionada">
              <a:hlinkClick r:id="rId7"/>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7142" b="5553"/>
            <a:stretch/>
          </p:blipFill>
          <p:spPr bwMode="auto">
            <a:xfrm>
              <a:off x="2945631" y="7509611"/>
              <a:ext cx="638465" cy="557404"/>
            </a:xfrm>
            <a:prstGeom prst="rect">
              <a:avLst/>
            </a:prstGeom>
            <a:noFill/>
            <a:extLst>
              <a:ext uri="{909E8E84-426E-40DD-AFC4-6F175D3DCCD1}">
                <a14:hiddenFill xmlns:a14="http://schemas.microsoft.com/office/drawing/2010/main">
                  <a:solidFill>
                    <a:srgbClr val="FFFFFF"/>
                  </a:solidFill>
                </a14:hiddenFill>
              </a:ext>
            </a:extLst>
          </p:spPr>
        </p:pic>
        <p:sp>
          <p:nvSpPr>
            <p:cNvPr id="11" name="24 CuadroTexto"/>
            <p:cNvSpPr txBox="1"/>
            <p:nvPr/>
          </p:nvSpPr>
          <p:spPr>
            <a:xfrm>
              <a:off x="1568863" y="8084181"/>
              <a:ext cx="1125456" cy="271047"/>
            </a:xfrm>
            <a:prstGeom prst="rect">
              <a:avLst/>
            </a:prstGeom>
            <a:noFill/>
          </p:spPr>
          <p:txBody>
            <a:bodyPr wrap="none" rtlCol="0">
              <a:spAutoFit/>
            </a:bodyPr>
            <a:lstStyle/>
            <a:p>
              <a:r>
                <a:rPr lang="es-CO" sz="700" dirty="0">
                  <a:solidFill>
                    <a:srgbClr val="1D4589"/>
                  </a:solidFill>
                  <a:latin typeface="Arial" panose="020B0604020202020204" pitchFamily="34" charset="0"/>
                  <a:cs typeface="Arial" panose="020B0604020202020204" pitchFamily="34" charset="0"/>
                </a:rPr>
                <a:t>@SanidadMilCo</a:t>
              </a:r>
            </a:p>
          </p:txBody>
        </p:sp>
        <p:sp>
          <p:nvSpPr>
            <p:cNvPr id="12" name="25 CuadroTexto"/>
            <p:cNvSpPr txBox="1"/>
            <p:nvPr/>
          </p:nvSpPr>
          <p:spPr>
            <a:xfrm>
              <a:off x="170510" y="8091769"/>
              <a:ext cx="1449061" cy="271047"/>
            </a:xfrm>
            <a:prstGeom prst="rect">
              <a:avLst/>
            </a:prstGeom>
            <a:noFill/>
          </p:spPr>
          <p:txBody>
            <a:bodyPr wrap="none" rtlCol="0">
              <a:spAutoFit/>
            </a:bodyPr>
            <a:lstStyle/>
            <a:p>
              <a:r>
                <a:rPr lang="es-CO" sz="700" dirty="0">
                  <a:solidFill>
                    <a:srgbClr val="1D4589"/>
                  </a:solidFill>
                  <a:latin typeface="Arial" panose="020B0604020202020204" pitchFamily="34" charset="0"/>
                  <a:cs typeface="Arial" panose="020B0604020202020204" pitchFamily="34" charset="0"/>
                </a:rPr>
                <a:t>@DirSanidadMilitarCo</a:t>
              </a:r>
            </a:p>
          </p:txBody>
        </p:sp>
        <p:sp>
          <p:nvSpPr>
            <p:cNvPr id="15" name="26 CuadroTexto"/>
            <p:cNvSpPr txBox="1"/>
            <p:nvPr/>
          </p:nvSpPr>
          <p:spPr>
            <a:xfrm>
              <a:off x="2660600" y="8076594"/>
              <a:ext cx="1221017" cy="416995"/>
            </a:xfrm>
            <a:prstGeom prst="rect">
              <a:avLst/>
            </a:prstGeom>
            <a:noFill/>
          </p:spPr>
          <p:txBody>
            <a:bodyPr wrap="none" rtlCol="0">
              <a:spAutoFit/>
            </a:bodyPr>
            <a:lstStyle/>
            <a:p>
              <a:r>
                <a:rPr lang="es-CO" sz="700" dirty="0">
                  <a:solidFill>
                    <a:srgbClr val="1D4589"/>
                  </a:solidFill>
                  <a:latin typeface="Arial" panose="020B0604020202020204" pitchFamily="34" charset="0"/>
                  <a:cs typeface="Arial" panose="020B0604020202020204" pitchFamily="34" charset="0"/>
                </a:rPr>
                <a:t>Dirección General</a:t>
              </a:r>
            </a:p>
            <a:p>
              <a:r>
                <a:rPr lang="es-CO" sz="700" dirty="0">
                  <a:solidFill>
                    <a:srgbClr val="1D4589"/>
                  </a:solidFill>
                  <a:latin typeface="Arial" panose="020B0604020202020204" pitchFamily="34" charset="0"/>
                  <a:cs typeface="Arial" panose="020B0604020202020204" pitchFamily="34" charset="0"/>
                </a:rPr>
                <a:t>de Sanidad Militar</a:t>
              </a:r>
            </a:p>
          </p:txBody>
        </p:sp>
      </p:grpSp>
      <p:sp>
        <p:nvSpPr>
          <p:cNvPr id="16" name="27 CuadroTexto"/>
          <p:cNvSpPr txBox="1"/>
          <p:nvPr/>
        </p:nvSpPr>
        <p:spPr>
          <a:xfrm>
            <a:off x="3604865" y="7851807"/>
            <a:ext cx="2822312" cy="276999"/>
          </a:xfrm>
          <a:prstGeom prst="rect">
            <a:avLst/>
          </a:prstGeom>
          <a:noFill/>
        </p:spPr>
        <p:txBody>
          <a:bodyPr wrap="none" rtlCol="0">
            <a:spAutoFit/>
          </a:bodyPr>
          <a:lstStyle/>
          <a:p>
            <a:pPr algn="ctr"/>
            <a:r>
              <a:rPr lang="es-CO" sz="1200" b="1" dirty="0">
                <a:solidFill>
                  <a:srgbClr val="1D4589"/>
                </a:solidFill>
                <a:latin typeface="Arial" panose="020B0604020202020204" pitchFamily="34" charset="0"/>
                <a:cs typeface="Arial" panose="020B0604020202020204" pitchFamily="34" charset="0"/>
              </a:rPr>
              <a:t>www.sanidadfuerzasmilitares.mil.co</a:t>
            </a:r>
          </a:p>
        </p:txBody>
      </p:sp>
      <p:sp>
        <p:nvSpPr>
          <p:cNvPr id="19" name="CuadroTexto 18"/>
          <p:cNvSpPr txBox="1"/>
          <p:nvPr/>
        </p:nvSpPr>
        <p:spPr>
          <a:xfrm>
            <a:off x="1347499" y="1324356"/>
            <a:ext cx="4973503" cy="2123658"/>
          </a:xfrm>
          <a:prstGeom prst="rect">
            <a:avLst/>
          </a:prstGeom>
          <a:noFill/>
        </p:spPr>
        <p:txBody>
          <a:bodyPr wrap="square" rtlCol="0">
            <a:spAutoFit/>
          </a:bodyPr>
          <a:lstStyle/>
          <a:p>
            <a:r>
              <a:rPr lang="es-CO" sz="4400" b="1" dirty="0">
                <a:solidFill>
                  <a:srgbClr val="46276D"/>
                </a:solidFill>
                <a:latin typeface="+mj-lt"/>
                <a:ea typeface="Trebuchet MS" charset="0"/>
                <a:cs typeface="Trebuchet MS" charset="0"/>
              </a:rPr>
              <a:t>La Violencia Contra Las Mujeres: Conceptos Y Causas</a:t>
            </a:r>
            <a:endParaRPr lang="es-ES_tradnl" sz="4400" b="1" dirty="0">
              <a:solidFill>
                <a:srgbClr val="46276D"/>
              </a:solidFill>
              <a:latin typeface="+mj-lt"/>
              <a:ea typeface="Trebuchet MS" charset="0"/>
              <a:cs typeface="Trebuchet MS" charset="0"/>
            </a:endParaRPr>
          </a:p>
        </p:txBody>
      </p:sp>
      <p:pic>
        <p:nvPicPr>
          <p:cNvPr id="13" name="12 Imagen" descr="Falta educación para erradicar la violencia hacia las mujeres - CETYS"/>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24722" y="3628231"/>
            <a:ext cx="2354580" cy="1565275"/>
          </a:xfrm>
          <a:prstGeom prst="rect">
            <a:avLst/>
          </a:prstGeom>
          <a:noFill/>
          <a:ln>
            <a:noFill/>
          </a:ln>
        </p:spPr>
      </p:pic>
      <p:sp>
        <p:nvSpPr>
          <p:cNvPr id="3" name="2 Rectángulo"/>
          <p:cNvSpPr/>
          <p:nvPr/>
        </p:nvSpPr>
        <p:spPr>
          <a:xfrm>
            <a:off x="195873" y="5266484"/>
            <a:ext cx="6518272" cy="2308324"/>
          </a:xfrm>
          <a:prstGeom prst="rect">
            <a:avLst/>
          </a:prstGeom>
        </p:spPr>
        <p:txBody>
          <a:bodyPr wrap="square">
            <a:spAutoFit/>
          </a:bodyPr>
          <a:lstStyle/>
          <a:p>
            <a:r>
              <a:rPr lang="es-CO" dirty="0"/>
              <a:t>Según la Asamblea General de Naciones Unidas 48/104, del 20 de diciembre de 1993, publicada el 23 de febrero de 1994 (ONU,1993) se define la violencia contra la mujer como todo acto de violencia basado en la pertenencia al sexo femenino, que pueda tener como resultado un daño o sufrimiento físico, sexual o psicológico para la mujer, así como las amenazas de tales actos, la coacción o la privación arbitraria de la libertad, tanto si se produce en la vida pública como en la vida privada.</a:t>
            </a:r>
          </a:p>
        </p:txBody>
      </p:sp>
    </p:spTree>
    <p:extLst>
      <p:ext uri="{BB962C8B-B14F-4D97-AF65-F5344CB8AC3E}">
        <p14:creationId xmlns:p14="http://schemas.microsoft.com/office/powerpoint/2010/main" val="2236100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23759" y="8015935"/>
            <a:ext cx="3035339" cy="867930"/>
          </a:xfrm>
          <a:prstGeom prst="rect">
            <a:avLst/>
          </a:prstGeom>
          <a:noFill/>
        </p:spPr>
        <p:txBody>
          <a:bodyPr wrap="square" rtlCol="0">
            <a:spAutoFit/>
          </a:bodyPr>
          <a:lstStyle/>
          <a:p>
            <a:pPr>
              <a:lnSpc>
                <a:spcPct val="80000"/>
              </a:lnSpc>
            </a:pPr>
            <a:r>
              <a:rPr lang="es-CO" sz="1600" dirty="0">
                <a:solidFill>
                  <a:prstClr val="white"/>
                </a:solidFill>
                <a:effectLst>
                  <a:outerShdw blurRad="38100" dist="38100" dir="2700000" algn="tl">
                    <a:srgbClr val="000000">
                      <a:alpha val="43137"/>
                    </a:srgbClr>
                  </a:outerShdw>
                </a:effectLst>
                <a:ea typeface="Calibri" charset="0"/>
                <a:cs typeface="Calibri" charset="0"/>
              </a:rPr>
              <a:t>DIGSA - Subdirección Salud</a:t>
            </a:r>
          </a:p>
          <a:p>
            <a:pPr>
              <a:lnSpc>
                <a:spcPct val="80000"/>
              </a:lnSpc>
            </a:pPr>
            <a:r>
              <a:rPr lang="es-CO" sz="1600" dirty="0">
                <a:solidFill>
                  <a:prstClr val="white"/>
                </a:solidFill>
                <a:effectLst>
                  <a:outerShdw blurRad="38100" dist="38100" dir="2700000" algn="tl">
                    <a:srgbClr val="000000">
                      <a:alpha val="43137"/>
                    </a:srgbClr>
                  </a:outerShdw>
                </a:effectLst>
                <a:ea typeface="Calibri" charset="0"/>
                <a:cs typeface="Calibri" charset="0"/>
              </a:rPr>
              <a:t>Grupo Gestión de riesgo</a:t>
            </a:r>
          </a:p>
          <a:p>
            <a:pPr>
              <a:lnSpc>
                <a:spcPct val="80000"/>
              </a:lnSpc>
            </a:pPr>
            <a:r>
              <a:rPr lang="es-CO" sz="1600" dirty="0">
                <a:solidFill>
                  <a:prstClr val="white"/>
                </a:solidFill>
                <a:effectLst>
                  <a:outerShdw blurRad="38100" dist="38100" dir="2700000" algn="tl">
                    <a:srgbClr val="000000">
                      <a:alpha val="43137"/>
                    </a:srgbClr>
                  </a:outerShdw>
                </a:effectLst>
                <a:ea typeface="Calibri" charset="0"/>
                <a:cs typeface="Calibri" charset="0"/>
              </a:rPr>
              <a:t>en salud</a:t>
            </a:r>
          </a:p>
          <a:p>
            <a:endParaRPr lang="es-CO" sz="1200" dirty="0">
              <a:solidFill>
                <a:prstClr val="white"/>
              </a:solidFill>
              <a:effectLst>
                <a:outerShdw blurRad="38100" dist="38100" dir="2700000" algn="tl">
                  <a:srgbClr val="000000">
                    <a:alpha val="43137"/>
                  </a:srgbClr>
                </a:outerShdw>
              </a:effectLst>
              <a:ea typeface="Calibri" charset="0"/>
              <a:cs typeface="Calibri" charset="0"/>
            </a:endParaRPr>
          </a:p>
        </p:txBody>
      </p:sp>
      <p:grpSp>
        <p:nvGrpSpPr>
          <p:cNvPr id="7" name="20 Grupo"/>
          <p:cNvGrpSpPr/>
          <p:nvPr/>
        </p:nvGrpSpPr>
        <p:grpSpPr>
          <a:xfrm>
            <a:off x="2922484" y="8138032"/>
            <a:ext cx="2542081" cy="696589"/>
            <a:chOff x="170510" y="7476663"/>
            <a:chExt cx="3711107" cy="1016926"/>
          </a:xfrm>
        </p:grpSpPr>
        <p:pic>
          <p:nvPicPr>
            <p:cNvPr id="8" name="Picture 2" descr="Imagen relacionada">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2462" y="7489936"/>
              <a:ext cx="530932" cy="53093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esultado de imagen para icono twitter pn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3044" t="11787" r="11689" b="12111"/>
            <a:stretch/>
          </p:blipFill>
          <p:spPr bwMode="auto">
            <a:xfrm>
              <a:off x="1804739" y="7476663"/>
              <a:ext cx="549547" cy="5442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Imagen relacionada">
              <a:hlinkClick r:id="rId7"/>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7142" b="5553"/>
            <a:stretch/>
          </p:blipFill>
          <p:spPr bwMode="auto">
            <a:xfrm>
              <a:off x="2945631" y="7509611"/>
              <a:ext cx="638465" cy="557404"/>
            </a:xfrm>
            <a:prstGeom prst="rect">
              <a:avLst/>
            </a:prstGeom>
            <a:noFill/>
            <a:extLst>
              <a:ext uri="{909E8E84-426E-40DD-AFC4-6F175D3DCCD1}">
                <a14:hiddenFill xmlns:a14="http://schemas.microsoft.com/office/drawing/2010/main">
                  <a:solidFill>
                    <a:srgbClr val="FFFFFF"/>
                  </a:solidFill>
                </a14:hiddenFill>
              </a:ext>
            </a:extLst>
          </p:spPr>
        </p:pic>
        <p:sp>
          <p:nvSpPr>
            <p:cNvPr id="11" name="24 CuadroTexto"/>
            <p:cNvSpPr txBox="1"/>
            <p:nvPr/>
          </p:nvSpPr>
          <p:spPr>
            <a:xfrm>
              <a:off x="1568863" y="8084181"/>
              <a:ext cx="1125456" cy="271047"/>
            </a:xfrm>
            <a:prstGeom prst="rect">
              <a:avLst/>
            </a:prstGeom>
            <a:noFill/>
          </p:spPr>
          <p:txBody>
            <a:bodyPr wrap="none" rtlCol="0">
              <a:spAutoFit/>
            </a:bodyPr>
            <a:lstStyle/>
            <a:p>
              <a:r>
                <a:rPr lang="es-CO" sz="700" dirty="0">
                  <a:solidFill>
                    <a:srgbClr val="1D4589"/>
                  </a:solidFill>
                  <a:latin typeface="Arial" panose="020B0604020202020204" pitchFamily="34" charset="0"/>
                  <a:cs typeface="Arial" panose="020B0604020202020204" pitchFamily="34" charset="0"/>
                </a:rPr>
                <a:t>@SanidadMilCo</a:t>
              </a:r>
            </a:p>
          </p:txBody>
        </p:sp>
        <p:sp>
          <p:nvSpPr>
            <p:cNvPr id="12" name="25 CuadroTexto"/>
            <p:cNvSpPr txBox="1"/>
            <p:nvPr/>
          </p:nvSpPr>
          <p:spPr>
            <a:xfrm>
              <a:off x="170510" y="8091769"/>
              <a:ext cx="1449061" cy="271047"/>
            </a:xfrm>
            <a:prstGeom prst="rect">
              <a:avLst/>
            </a:prstGeom>
            <a:noFill/>
          </p:spPr>
          <p:txBody>
            <a:bodyPr wrap="none" rtlCol="0">
              <a:spAutoFit/>
            </a:bodyPr>
            <a:lstStyle/>
            <a:p>
              <a:r>
                <a:rPr lang="es-CO" sz="700" dirty="0">
                  <a:solidFill>
                    <a:srgbClr val="1D4589"/>
                  </a:solidFill>
                  <a:latin typeface="Arial" panose="020B0604020202020204" pitchFamily="34" charset="0"/>
                  <a:cs typeface="Arial" panose="020B0604020202020204" pitchFamily="34" charset="0"/>
                </a:rPr>
                <a:t>@DirSanidadMilitarCo</a:t>
              </a:r>
            </a:p>
          </p:txBody>
        </p:sp>
        <p:sp>
          <p:nvSpPr>
            <p:cNvPr id="15" name="26 CuadroTexto"/>
            <p:cNvSpPr txBox="1"/>
            <p:nvPr/>
          </p:nvSpPr>
          <p:spPr>
            <a:xfrm>
              <a:off x="2660600" y="8076594"/>
              <a:ext cx="1221017" cy="416995"/>
            </a:xfrm>
            <a:prstGeom prst="rect">
              <a:avLst/>
            </a:prstGeom>
            <a:noFill/>
          </p:spPr>
          <p:txBody>
            <a:bodyPr wrap="none" rtlCol="0">
              <a:spAutoFit/>
            </a:bodyPr>
            <a:lstStyle/>
            <a:p>
              <a:r>
                <a:rPr lang="es-CO" sz="700" dirty="0">
                  <a:solidFill>
                    <a:srgbClr val="1D4589"/>
                  </a:solidFill>
                  <a:latin typeface="Arial" panose="020B0604020202020204" pitchFamily="34" charset="0"/>
                  <a:cs typeface="Arial" panose="020B0604020202020204" pitchFamily="34" charset="0"/>
                </a:rPr>
                <a:t>Dirección General</a:t>
              </a:r>
            </a:p>
            <a:p>
              <a:r>
                <a:rPr lang="es-CO" sz="700" dirty="0">
                  <a:solidFill>
                    <a:srgbClr val="1D4589"/>
                  </a:solidFill>
                  <a:latin typeface="Arial" panose="020B0604020202020204" pitchFamily="34" charset="0"/>
                  <a:cs typeface="Arial" panose="020B0604020202020204" pitchFamily="34" charset="0"/>
                </a:rPr>
                <a:t>de Sanidad Militar</a:t>
              </a:r>
            </a:p>
          </p:txBody>
        </p:sp>
      </p:grpSp>
      <p:sp>
        <p:nvSpPr>
          <p:cNvPr id="16" name="27 CuadroTexto"/>
          <p:cNvSpPr txBox="1"/>
          <p:nvPr/>
        </p:nvSpPr>
        <p:spPr>
          <a:xfrm>
            <a:off x="3604865" y="7851807"/>
            <a:ext cx="2822312" cy="276999"/>
          </a:xfrm>
          <a:prstGeom prst="rect">
            <a:avLst/>
          </a:prstGeom>
          <a:noFill/>
        </p:spPr>
        <p:txBody>
          <a:bodyPr wrap="none" rtlCol="0">
            <a:spAutoFit/>
          </a:bodyPr>
          <a:lstStyle/>
          <a:p>
            <a:pPr algn="ctr"/>
            <a:r>
              <a:rPr lang="es-CO" sz="1200" b="1" dirty="0">
                <a:solidFill>
                  <a:srgbClr val="1D4589"/>
                </a:solidFill>
                <a:latin typeface="Arial" panose="020B0604020202020204" pitchFamily="34" charset="0"/>
                <a:cs typeface="Arial" panose="020B0604020202020204" pitchFamily="34" charset="0"/>
              </a:rPr>
              <a:t>www.sanidadfuerzasmilitares.mil.co</a:t>
            </a:r>
          </a:p>
        </p:txBody>
      </p:sp>
      <p:sp>
        <p:nvSpPr>
          <p:cNvPr id="4" name="3 Rectángulo"/>
          <p:cNvSpPr/>
          <p:nvPr/>
        </p:nvSpPr>
        <p:spPr>
          <a:xfrm>
            <a:off x="382737" y="1871712"/>
            <a:ext cx="6144543" cy="5078313"/>
          </a:xfrm>
          <a:prstGeom prst="rect">
            <a:avLst/>
          </a:prstGeom>
        </p:spPr>
        <p:txBody>
          <a:bodyPr wrap="square">
            <a:spAutoFit/>
          </a:bodyPr>
          <a:lstStyle/>
          <a:p>
            <a:pPr algn="just"/>
            <a:r>
              <a:rPr lang="es-CO" dirty="0"/>
              <a:t>De acuerdo a lo anterior existen diferentes actos que constituyen violencia contra las mujeres, como lo son: </a:t>
            </a:r>
          </a:p>
          <a:p>
            <a:endParaRPr lang="es-CO" dirty="0"/>
          </a:p>
          <a:p>
            <a:pPr indent="-342900" algn="just">
              <a:buAutoNum type="arabicPeriod"/>
            </a:pPr>
            <a:r>
              <a:rPr lang="es-CO" dirty="0"/>
              <a:t>La violencia física, sexual y psicológica que se produce en la familia, incluidos los malos tratos, el abuso sexual de las niñas en el hogar, la mutilación genital femenina y otras prácticas tradicionales nocivas para la mujer, los actos de violencia perpetrados por otros miembros de la familia y la violencia relacionada con la explotación.</a:t>
            </a:r>
          </a:p>
          <a:p>
            <a:pPr algn="just"/>
            <a:endParaRPr lang="es-CO" dirty="0"/>
          </a:p>
          <a:p>
            <a:pPr algn="just"/>
            <a:r>
              <a:rPr lang="es-CO" dirty="0"/>
              <a:t> 2. La violencia física, sexual y psicológica perpetrada dentro de la comunidad en general, inclusive la violación, el abuso sexual, el acoso y la intimidación sexual en el trabajo, en instituciones educacionales y en otros lugares, la trata de mujeres y la prostitución forzada. </a:t>
            </a:r>
          </a:p>
          <a:p>
            <a:pPr algn="just"/>
            <a:endParaRPr lang="es-CO" dirty="0"/>
          </a:p>
          <a:p>
            <a:pPr algn="just"/>
            <a:r>
              <a:rPr lang="es-CO" dirty="0"/>
              <a:t>3. La violencia física, sexual y psicológica perpetrada o tolerada por el Estado, dondequiera que ocurra. </a:t>
            </a:r>
          </a:p>
        </p:txBody>
      </p:sp>
    </p:spTree>
    <p:extLst>
      <p:ext uri="{BB962C8B-B14F-4D97-AF65-F5344CB8AC3E}">
        <p14:creationId xmlns:p14="http://schemas.microsoft.com/office/powerpoint/2010/main" val="2487794601"/>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325</Words>
  <Application>Microsoft Office PowerPoint</Application>
  <PresentationFormat>Personalizado</PresentationFormat>
  <Paragraphs>31</Paragraphs>
  <Slides>3</Slides>
  <Notes>2</Notes>
  <HiddenSlides>0</HiddenSlides>
  <MMClips>0</MMClips>
  <ScaleCrop>false</ScaleCrop>
  <HeadingPairs>
    <vt:vector size="6" baseType="variant">
      <vt:variant>
        <vt:lpstr>Fuentes usadas</vt:lpstr>
      </vt:variant>
      <vt:variant>
        <vt:i4>3</vt:i4>
      </vt:variant>
      <vt:variant>
        <vt:lpstr>Tema</vt:lpstr>
      </vt:variant>
      <vt:variant>
        <vt:i4>3</vt:i4>
      </vt:variant>
      <vt:variant>
        <vt:lpstr>Títulos de diapositiva</vt:lpstr>
      </vt:variant>
      <vt:variant>
        <vt:i4>3</vt:i4>
      </vt:variant>
    </vt:vector>
  </HeadingPairs>
  <TitlesOfParts>
    <vt:vector size="9" baseType="lpstr">
      <vt:lpstr>Arial</vt:lpstr>
      <vt:lpstr>Calibri</vt:lpstr>
      <vt:lpstr>Trebuchet MS</vt:lpstr>
      <vt:lpstr>Diseño personalizado</vt:lpstr>
      <vt:lpstr>1_Diseño personalizado</vt:lpstr>
      <vt:lpstr>2_Diseño personalizado</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OPS. Nazlly Yisseth  Romero Ruiz</dc:creator>
  <cp:lastModifiedBy>OPS. Anaceneht Paladines Gomez</cp:lastModifiedBy>
  <cp:revision>2</cp:revision>
  <dcterms:modified xsi:type="dcterms:W3CDTF">2021-01-19T14:33:40Z</dcterms:modified>
</cp:coreProperties>
</file>