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085"/>
    <a:srgbClr val="563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21" autoAdjust="0"/>
    <p:restoredTop sz="94643"/>
  </p:normalViewPr>
  <p:slideViewPr>
    <p:cSldViewPr snapToGrid="0" snapToObjects="1">
      <p:cViewPr>
        <p:scale>
          <a:sx n="50" d="100"/>
          <a:sy n="50" d="100"/>
        </p:scale>
        <p:origin x="3504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54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1972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493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789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599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449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648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6556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5324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0462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0937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0766-2038-C74A-AD2E-7CAFC9607523}" type="datetimeFigureOut">
              <a:rPr lang="es-CO" smtClean="0"/>
              <a:t>5/05/2022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884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>
            <a:extLst>
              <a:ext uri="{FF2B5EF4-FFF2-40B4-BE49-F238E27FC236}">
                <a16:creationId xmlns:a16="http://schemas.microsoft.com/office/drawing/2014/main" id="{2E1AF015-D71E-C049-A987-C1E0291A5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33" y="0"/>
            <a:ext cx="6875645" cy="9144000"/>
          </a:xfrm>
          <a:prstGeom prst="rect">
            <a:avLst/>
          </a:prstGeom>
        </p:spPr>
      </p:pic>
      <p:pic>
        <p:nvPicPr>
          <p:cNvPr id="4" name="Imagen 3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D780FB9-C370-8C91-E2C8-AB7F66B348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040" t="19557"/>
          <a:stretch/>
        </p:blipFill>
        <p:spPr>
          <a:xfrm>
            <a:off x="1826187" y="2448380"/>
            <a:ext cx="6159306" cy="885416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185970F-9A96-A347-A3C1-C04ABA502CD9}"/>
              </a:ext>
            </a:extLst>
          </p:cNvPr>
          <p:cNvSpPr txBox="1"/>
          <p:nvPr/>
        </p:nvSpPr>
        <p:spPr>
          <a:xfrm>
            <a:off x="1811909" y="108884"/>
            <a:ext cx="5044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Conmemoración del Día Nacional del Médico Familiar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58290AE-7F82-D84B-87C1-F2E55DB69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88" y="10720"/>
            <a:ext cx="1523858" cy="114892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CBB62E3-92E1-5740-AEA4-168868E0A0C8}"/>
              </a:ext>
            </a:extLst>
          </p:cNvPr>
          <p:cNvSpPr txBox="1"/>
          <p:nvPr/>
        </p:nvSpPr>
        <p:spPr>
          <a:xfrm>
            <a:off x="19678" y="1597920"/>
            <a:ext cx="17840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700" dirty="0">
                <a:solidFill>
                  <a:schemeClr val="bg1"/>
                </a:solidFill>
              </a:rPr>
              <a:t>Comando General de las Fuerzas Militares</a:t>
            </a:r>
          </a:p>
          <a:p>
            <a:pPr algn="ctr"/>
            <a:endParaRPr lang="es-CO" sz="1700" dirty="0">
              <a:solidFill>
                <a:schemeClr val="bg1"/>
              </a:solidFill>
            </a:endParaRPr>
          </a:p>
          <a:p>
            <a:pPr algn="ctr"/>
            <a:r>
              <a:rPr lang="es-CO" sz="1700" dirty="0">
                <a:solidFill>
                  <a:schemeClr val="bg1"/>
                </a:solidFill>
              </a:rPr>
              <a:t>Dirección General de Sanidad Militar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B28FBC3-7737-9D4F-B5ED-A52020D2995E}"/>
              </a:ext>
            </a:extLst>
          </p:cNvPr>
          <p:cNvSpPr txBox="1"/>
          <p:nvPr/>
        </p:nvSpPr>
        <p:spPr>
          <a:xfrm>
            <a:off x="37024" y="5219750"/>
            <a:ext cx="1766455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700" dirty="0">
                <a:solidFill>
                  <a:schemeClr val="bg1"/>
                </a:solidFill>
              </a:rPr>
              <a:t>Subdirección de Salud- Grupo Prestación y Operación de Servicios de Salud.</a:t>
            </a:r>
          </a:p>
          <a:p>
            <a:pPr algn="ctr"/>
            <a:endParaRPr lang="es-CO" sz="1700" dirty="0">
              <a:solidFill>
                <a:schemeClr val="bg1"/>
              </a:solidFill>
            </a:endParaRPr>
          </a:p>
          <a:p>
            <a:pPr algn="ctr"/>
            <a:r>
              <a:rPr lang="es-CO" sz="1700" dirty="0">
                <a:solidFill>
                  <a:schemeClr val="bg1"/>
                </a:solidFill>
              </a:rPr>
              <a:t>Boletín Informativo 24</a:t>
            </a:r>
            <a:endParaRPr lang="es-CO" sz="1700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 algn="ctr"/>
            <a:endParaRPr lang="es-CO" sz="1700" dirty="0">
              <a:solidFill>
                <a:schemeClr val="bg1"/>
              </a:solidFill>
            </a:endParaRPr>
          </a:p>
          <a:p>
            <a:pPr algn="ctr"/>
            <a:r>
              <a:rPr lang="es-CO" sz="1700" dirty="0">
                <a:solidFill>
                  <a:schemeClr val="bg1"/>
                </a:solidFill>
              </a:rPr>
              <a:t>Mayo 19 de 2022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C71743DC-5F27-3147-B3AB-26FCE7F04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83" y="8316320"/>
            <a:ext cx="1637445" cy="77886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D1A958C-8805-D849-BE1F-6C26AEA171A8}"/>
              </a:ext>
            </a:extLst>
          </p:cNvPr>
          <p:cNvSpPr txBox="1"/>
          <p:nvPr/>
        </p:nvSpPr>
        <p:spPr>
          <a:xfrm>
            <a:off x="1921148" y="1667889"/>
            <a:ext cx="482600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i="0" dirty="0">
                <a:effectLst/>
                <a:latin typeface="Century Gothic" panose="020B0502020202020204" pitchFamily="34" charset="0"/>
              </a:rPr>
              <a:t>Hoy 19 de Mayo, desde la Dirección </a:t>
            </a:r>
            <a:r>
              <a:rPr lang="es-MX" sz="1300" dirty="0">
                <a:latin typeface="Century Gothic" panose="020B0502020202020204" pitchFamily="34" charset="0"/>
              </a:rPr>
              <a:t>General de Sanidad Militar, </a:t>
            </a:r>
            <a:r>
              <a:rPr lang="es-MX" sz="1300" i="0" dirty="0">
                <a:effectLst/>
                <a:latin typeface="Century Gothic" panose="020B0502020202020204" pitchFamily="34" charset="0"/>
              </a:rPr>
              <a:t>elogiamos a estos profesionales de la salud, cuyo </a:t>
            </a:r>
            <a:r>
              <a:rPr lang="es-MX" sz="1300" dirty="0">
                <a:latin typeface="Century Gothic" panose="020B0502020202020204" pitchFamily="34" charset="0"/>
              </a:rPr>
              <a:t> predominio clínico se basa en el  saber, la aplicación y la práctica  del conocimiento y destrezas de otras especialidades que integra las ciencias biomédicas, conductuales y sociales en pro de la prevención</a:t>
            </a:r>
            <a:r>
              <a:rPr lang="es-MX" sz="1300" dirty="0">
                <a:solidFill>
                  <a:srgbClr val="4A4A4A"/>
                </a:solidFill>
                <a:latin typeface="Century Gothic" panose="020B0502020202020204" pitchFamily="34" charset="0"/>
              </a:rPr>
              <a:t>.</a:t>
            </a:r>
            <a:endParaRPr lang="es-MX" sz="1300" i="0" dirty="0">
              <a:solidFill>
                <a:srgbClr val="333333"/>
              </a:solidFill>
              <a:effectLst/>
              <a:latin typeface="Century Gothic" panose="020B0502020202020204" pitchFamily="34" charset="0"/>
            </a:endParaRP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E8ADB251-D743-9A44-8147-B560D2CA846B}"/>
              </a:ext>
            </a:extLst>
          </p:cNvPr>
          <p:cNvCxnSpPr/>
          <p:nvPr/>
        </p:nvCxnSpPr>
        <p:spPr>
          <a:xfrm>
            <a:off x="335902" y="4445926"/>
            <a:ext cx="5038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FF3CE149-9CB8-BE43-99A1-37A3F4983A02}"/>
              </a:ext>
            </a:extLst>
          </p:cNvPr>
          <p:cNvCxnSpPr/>
          <p:nvPr/>
        </p:nvCxnSpPr>
        <p:spPr>
          <a:xfrm>
            <a:off x="992155" y="4449038"/>
            <a:ext cx="5038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7A0DB15-0516-B643-A566-A58B8FDA732D}"/>
              </a:ext>
            </a:extLst>
          </p:cNvPr>
          <p:cNvSpPr txBox="1"/>
          <p:nvPr/>
        </p:nvSpPr>
        <p:spPr>
          <a:xfrm>
            <a:off x="3905805" y="4138149"/>
            <a:ext cx="3119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b="1" dirty="0">
                <a:latin typeface="Century Gothic" panose="020B0502020202020204" pitchFamily="34" charset="0"/>
              </a:rPr>
              <a:t>¿Quién es el Médico Familiar?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371584" y="4532868"/>
            <a:ext cx="237419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400" dirty="0">
                <a:solidFill>
                  <a:srgbClr val="202122"/>
                </a:solidFill>
                <a:latin typeface="Century Gothic" panose="020B0502020202020204" pitchFamily="34" charset="0"/>
              </a:rPr>
              <a:t>Es el profesional especializado, capaz de resolver el 90 – 95% de los problemas de salud,</a:t>
            </a:r>
            <a:r>
              <a:rPr lang="es-MX" sz="1400" baseline="30000" dirty="0">
                <a:solidFill>
                  <a:srgbClr val="0645AD"/>
                </a:solidFill>
                <a:latin typeface="Century Gothic" panose="020B0502020202020204" pitchFamily="34" charset="0"/>
              </a:rPr>
              <a:t> </a:t>
            </a:r>
            <a:r>
              <a:rPr lang="es-MX" sz="1400" dirty="0">
                <a:solidFill>
                  <a:srgbClr val="202122"/>
                </a:solidFill>
                <a:latin typeface="Century Gothic" panose="020B0502020202020204" pitchFamily="34" charset="0"/>
              </a:rPr>
              <a:t>proporcionando cuidados continuos e integrales del individuo, su familia y su comunidad; incorpora todas las edades, sexo, sistemas o enfermedades , con particular énfasis en la medicina humanística, la relación médico – paciente - familia, los aspectos educativos, preventivos clínicos y la medicina integrada.</a:t>
            </a:r>
            <a:endParaRPr lang="es-CO" sz="1400" dirty="0">
              <a:latin typeface="Century Gothic" panose="020B0502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9076C4C-3B71-4A45-8B5F-7A0612F54ED4}"/>
              </a:ext>
            </a:extLst>
          </p:cNvPr>
          <p:cNvSpPr txBox="1"/>
          <p:nvPr/>
        </p:nvSpPr>
        <p:spPr>
          <a:xfrm>
            <a:off x="2167763" y="3130207"/>
            <a:ext cx="43302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i="1" dirty="0">
                <a:solidFill>
                  <a:srgbClr val="163085"/>
                </a:solidFill>
                <a:effectLst/>
                <a:latin typeface="Century Gothic" panose="020B0502020202020204" pitchFamily="34" charset="0"/>
              </a:rPr>
              <a:t>Feliz día a los profesionales en Medicin</a:t>
            </a:r>
            <a:r>
              <a:rPr lang="es-MX" sz="1600" b="1" i="1" dirty="0">
                <a:solidFill>
                  <a:srgbClr val="163085"/>
                </a:solidFill>
                <a:latin typeface="Century Gothic" panose="020B0502020202020204" pitchFamily="34" charset="0"/>
              </a:rPr>
              <a:t>a </a:t>
            </a:r>
            <a:r>
              <a:rPr lang="es-MX" sz="1600" b="1" i="1" dirty="0">
                <a:solidFill>
                  <a:srgbClr val="163085"/>
                </a:solidFill>
                <a:effectLst/>
                <a:latin typeface="Century Gothic" panose="020B0502020202020204" pitchFamily="34" charset="0"/>
              </a:rPr>
              <a:t>Familiar, porque cuida de la salud de toda la familia</a:t>
            </a:r>
            <a:endParaRPr lang="es-CO" sz="1600" b="1" i="1" dirty="0">
              <a:solidFill>
                <a:srgbClr val="16308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86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85539DAC-C61D-E948-B6BB-DF4BBAD6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0BD1CD5-8CE2-AF48-A169-A2C41082C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1780" y="89916"/>
            <a:ext cx="1594839" cy="1202436"/>
          </a:xfrm>
          <a:prstGeom prst="rect">
            <a:avLst/>
          </a:prstGeom>
        </p:spPr>
      </p:pic>
      <p:pic>
        <p:nvPicPr>
          <p:cNvPr id="13" name="Imagen 1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95CAF3D-D999-868C-2E93-7FFA0D1139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1271"/>
          <a:stretch/>
        </p:blipFill>
        <p:spPr>
          <a:xfrm>
            <a:off x="719329" y="-3008728"/>
            <a:ext cx="6138672" cy="158502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F0E8341-1E73-1A41-8D8E-C79181359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51" y="8182778"/>
            <a:ext cx="1720826" cy="81852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70664F-6540-984F-8803-90F9841CC2E4}"/>
              </a:ext>
            </a:extLst>
          </p:cNvPr>
          <p:cNvSpPr txBox="1"/>
          <p:nvPr/>
        </p:nvSpPr>
        <p:spPr>
          <a:xfrm>
            <a:off x="131380" y="4643234"/>
            <a:ext cx="3888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b="1" dirty="0">
                <a:latin typeface="Century Gothic" panose="020B0502020202020204" pitchFamily="34" charset="0"/>
              </a:rPr>
              <a:t>Actividades del Médico Familiar</a:t>
            </a:r>
            <a:endParaRPr lang="es-CO" sz="1400" b="1" dirty="0"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C9FCBBA-0CF9-4A42-A953-E66922938617}"/>
              </a:ext>
            </a:extLst>
          </p:cNvPr>
          <p:cNvSpPr txBox="1"/>
          <p:nvPr/>
        </p:nvSpPr>
        <p:spPr>
          <a:xfrm>
            <a:off x="70650" y="5024730"/>
            <a:ext cx="32577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Consejo o terapia individual, familiar, grupal.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Asesoramiento genético y cuidados prenatales.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Medicina preventiva clínica y mantenimiento de la salud.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Terapéutica clínica ambulatoria en las tres esferas.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46B8CBC-6D42-0138-56D6-1F2A82B85790}"/>
              </a:ext>
            </a:extLst>
          </p:cNvPr>
          <p:cNvSpPr/>
          <p:nvPr/>
        </p:nvSpPr>
        <p:spPr>
          <a:xfrm>
            <a:off x="131380" y="433577"/>
            <a:ext cx="3087307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400" dirty="0">
                <a:latin typeface="Century Gothic" panose="020B0502020202020204" pitchFamily="34" charset="0"/>
                <a:cs typeface="Arial" panose="020B0604020202020204" pitchFamily="34" charset="0"/>
              </a:rPr>
              <a:t>Es el médico del primer contacto, con excelencia clínica y experto en la consulta externa, con atención continua, intradomiciliaria, comunitaria, hogar del adulto mayor, hospitalaria y de urgencias, además de los grupos poblacionales, con y sin factores de riesgo, con un amplio campo de acción; capaz de ir del individuo a la familia y la comunidad, integrador de las ciencias biológicas, de la conducta y sociales, además de los aspectos educativos, preventivos, curativos y de rehabilitación, intercesor y abogado del paciente</a:t>
            </a:r>
            <a:endParaRPr lang="es-CO" sz="1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17A5C58-1EF3-31A0-7DB3-DD3B4EBC83F5}"/>
              </a:ext>
            </a:extLst>
          </p:cNvPr>
          <p:cNvSpPr txBox="1"/>
          <p:nvPr/>
        </p:nvSpPr>
        <p:spPr>
          <a:xfrm>
            <a:off x="-5256466" y="1842468"/>
            <a:ext cx="412699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Abordaje integral de los problemas de salud.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Atención continua en la consulta externa y cuidados comprehensivos sin distinción de sexo, edad, sistema u órgano afectado o enfermedad.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Visitas comunitarias, domiciliarias, urgencias médicas, cuidado en hogares e intrahospitalarias.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Participación y organización de actividades comunitarias en salud y educación comunitaria.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Participación y organización de actividades docentes para el personal de salud y la comunidad.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Medicina comunitaria y diagnóstico de salud comunitario.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Medicina costo – efectiva (Uso racional de los recursos).</a:t>
            </a:r>
            <a:endParaRPr lang="es-CO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966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85539DAC-C61D-E948-B6BB-DF4BBAD6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0BD1CD5-8CE2-AF48-A169-A2C41082C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1780" y="89916"/>
            <a:ext cx="1594839" cy="12024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F0E8341-1E73-1A41-8D8E-C79181359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1" y="8182778"/>
            <a:ext cx="1720826" cy="818520"/>
          </a:xfrm>
          <a:prstGeom prst="rect">
            <a:avLst/>
          </a:prstGeom>
        </p:spPr>
      </p:pic>
      <p:pic>
        <p:nvPicPr>
          <p:cNvPr id="4" name="Imagen 3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B85EC3-328C-808E-FC0E-AFBFD4CE9A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755"/>
          <a:stretch/>
        </p:blipFill>
        <p:spPr>
          <a:xfrm>
            <a:off x="0" y="-3916686"/>
            <a:ext cx="5486565" cy="1701547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17A5C58-1EF3-31A0-7DB3-DD3B4EBC83F5}"/>
              </a:ext>
            </a:extLst>
          </p:cNvPr>
          <p:cNvSpPr txBox="1"/>
          <p:nvPr/>
        </p:nvSpPr>
        <p:spPr>
          <a:xfrm>
            <a:off x="3614944" y="2092989"/>
            <a:ext cx="303367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Abordaje integral de los problemas de salud.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Atención continua en la consulta externa y cuidados comprehensivos sin distinción de sexo, edad, sistema u órgano afectado o enfermedad.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Visitas comunitarias, domiciliarias, urgencias médicas, cuidado en hogares e intrahospitalarias.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Participación y organización de actividades comunitarias en salud y educación comunitaria.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Participación y organización de actividades docentes para el personal de salud y la comunidad.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Medicina comunitaria y diagnóstico de salud comunitario.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>
                <a:latin typeface="Century Gothic" panose="020B0502020202020204" pitchFamily="34" charset="0"/>
              </a:rPr>
              <a:t>Medicina costo – efectiva (Uso racional de los recursos).</a:t>
            </a:r>
            <a:endParaRPr lang="es-CO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4209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</TotalTime>
  <Words>505</Words>
  <Application>Microsoft Office PowerPoint</Application>
  <PresentationFormat>Carta (216 x 279 mm)</PresentationFormat>
  <Paragraphs>33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OPS. Claudia Maryam  Montenegro Acosta</cp:lastModifiedBy>
  <cp:revision>33</cp:revision>
  <dcterms:created xsi:type="dcterms:W3CDTF">2022-01-07T15:25:42Z</dcterms:created>
  <dcterms:modified xsi:type="dcterms:W3CDTF">2022-05-05T23:55:52Z</dcterms:modified>
</cp:coreProperties>
</file>