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ink/ink1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96" r:id="rId1"/>
    <p:sldMasterId id="2147483708" r:id="rId2"/>
  </p:sldMasterIdLst>
  <p:notesMasterIdLst>
    <p:notesMasterId r:id="rId5"/>
  </p:notesMasterIdLst>
  <p:sldIdLst>
    <p:sldId id="256" r:id="rId3"/>
    <p:sldId id="257" r:id="rId4"/>
  </p:sldIdLst>
  <p:sldSz cx="6858000" cy="8820150"/>
  <p:notesSz cx="7010400" cy="92964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ción predeterminada" id="{7F02BE23-2F27-42C6-8FEF-A5B18A1FF19A}">
          <p14:sldIdLst>
            <p14:sldId id="256"/>
            <p14:sldId id="257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63085"/>
    <a:srgbClr val="A6DAE8"/>
    <a:srgbClr val="5D2D84"/>
    <a:srgbClr val="3B3835"/>
    <a:srgbClr val="63615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087" autoAdjust="0"/>
    <p:restoredTop sz="94628"/>
  </p:normalViewPr>
  <p:slideViewPr>
    <p:cSldViewPr snapToGrid="0" snapToObjects="1">
      <p:cViewPr varScale="1">
        <p:scale>
          <a:sx n="53" d="100"/>
          <a:sy n="53" d="100"/>
        </p:scale>
        <p:origin x="2208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tableStyles" Target="tableStyles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18T15:08:10.51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29 1297,'0'-2'5594,"0"-2"-3548,0-17-10183,0 19 7417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970338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88CEBD0-A236-4078-92B1-1AEEF020D906}" type="datetimeFigureOut">
              <a:rPr lang="es-CO" smtClean="0"/>
              <a:t>14/10/2023</a:t>
            </a:fld>
            <a:endParaRPr lang="es-CO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2286000" y="1162050"/>
            <a:ext cx="24384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CO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701675" y="4473575"/>
            <a:ext cx="5607050" cy="36607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970338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4946618-F305-4CC7-985C-569DC609B9D0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27617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2286000" y="1162050"/>
            <a:ext cx="2438400" cy="31369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4946618-F305-4CC7-985C-569DC609B9D0}" type="slidenum">
              <a:rPr lang="es-CO" smtClean="0"/>
              <a:t>1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1680852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271713" y="8174974"/>
            <a:ext cx="2314575" cy="469591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843463" y="8174974"/>
            <a:ext cx="1543050" cy="469591"/>
          </a:xfrm>
          <a:prstGeom prst="rect">
            <a:avLst/>
          </a:prstGeom>
        </p:spPr>
        <p:txBody>
          <a:bodyPr/>
          <a:lstStyle/>
          <a:p>
            <a:fld id="{A40A3543-1D2B-7D49-B2F8-2915E3AF1B12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3088870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857250" y="1443038"/>
            <a:ext cx="5143500" cy="3071812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857250" y="4632325"/>
            <a:ext cx="5143500" cy="213042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471488" y="8175625"/>
            <a:ext cx="1543050" cy="468313"/>
          </a:xfrm>
          <a:prstGeom prst="rect">
            <a:avLst/>
          </a:prstGeom>
        </p:spPr>
        <p:txBody>
          <a:bodyPr/>
          <a:lstStyle/>
          <a:p>
            <a:fld id="{F5989596-10A6-4891-9443-B34C2D9F942B}" type="datetimeFigureOut">
              <a:rPr lang="es-CO" smtClean="0"/>
              <a:t>14/10/2023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2271713" y="8175625"/>
            <a:ext cx="2314575" cy="468313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4843463" y="8175625"/>
            <a:ext cx="1543050" cy="468313"/>
          </a:xfrm>
          <a:prstGeom prst="rect">
            <a:avLst/>
          </a:prstGeom>
        </p:spPr>
        <p:txBody>
          <a:bodyPr/>
          <a:lstStyle/>
          <a:p>
            <a:fld id="{B621C453-3ECD-48FA-9787-280780635E10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9692748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7051"/>
            <a:ext cx="6857999" cy="8874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99493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8760"/>
            <a:ext cx="6858000" cy="88776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81975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ustomXml" Target="../ink/ink1.xml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15" Type="http://schemas.openxmlformats.org/officeDocument/2006/relationships/image" Target="../media/image3.jpeg"/><Relationship Id="rId14" Type="http://schemas.openxmlformats.org/officeDocument/2006/relationships/image" Target="../media/image1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uadroTexto 11">
            <a:extLst>
              <a:ext uri="{FF2B5EF4-FFF2-40B4-BE49-F238E27FC236}">
                <a16:creationId xmlns:a16="http://schemas.microsoft.com/office/drawing/2014/main" id="{CB28FBC3-7737-9D4F-B5ED-A52020D2995E}"/>
              </a:ext>
            </a:extLst>
          </p:cNvPr>
          <p:cNvSpPr txBox="1"/>
          <p:nvPr/>
        </p:nvSpPr>
        <p:spPr>
          <a:xfrm>
            <a:off x="5064651" y="197338"/>
            <a:ext cx="1766455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700" b="1" dirty="0">
                <a:solidFill>
                  <a:schemeClr val="bg1"/>
                </a:solidFill>
              </a:rPr>
              <a:t>Boletín Interno </a:t>
            </a:r>
          </a:p>
          <a:p>
            <a:pPr algn="ctr"/>
            <a:r>
              <a:rPr lang="es-CO" sz="1700" b="1" dirty="0">
                <a:solidFill>
                  <a:schemeClr val="bg1"/>
                </a:solidFill>
              </a:rPr>
              <a:t>15 Octubre de 2023</a:t>
            </a:r>
          </a:p>
        </p:txBody>
      </p:sp>
      <p:cxnSp>
        <p:nvCxnSpPr>
          <p:cNvPr id="34" name="Conector recto 33">
            <a:extLst>
              <a:ext uri="{FF2B5EF4-FFF2-40B4-BE49-F238E27FC236}">
                <a16:creationId xmlns:a16="http://schemas.microsoft.com/office/drawing/2014/main" id="{E8ADB251-D743-9A44-8147-B560D2CA846B}"/>
              </a:ext>
            </a:extLst>
          </p:cNvPr>
          <p:cNvCxnSpPr/>
          <p:nvPr/>
        </p:nvCxnSpPr>
        <p:spPr>
          <a:xfrm>
            <a:off x="283120" y="3050796"/>
            <a:ext cx="503853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Conector recto 34">
            <a:extLst>
              <a:ext uri="{FF2B5EF4-FFF2-40B4-BE49-F238E27FC236}">
                <a16:creationId xmlns:a16="http://schemas.microsoft.com/office/drawing/2014/main" id="{FF3CE149-9CB8-BE43-99A1-37A3F4983A02}"/>
              </a:ext>
            </a:extLst>
          </p:cNvPr>
          <p:cNvCxnSpPr/>
          <p:nvPr/>
        </p:nvCxnSpPr>
        <p:spPr>
          <a:xfrm>
            <a:off x="1088137" y="3050796"/>
            <a:ext cx="503853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2" name="Entrada de lápiz 1">
                <a:extLst>
                  <a:ext uri="{FF2B5EF4-FFF2-40B4-BE49-F238E27FC236}">
                    <a16:creationId xmlns:a16="http://schemas.microsoft.com/office/drawing/2014/main" id="{D0BA4972-2D6D-489C-AAEE-96DB9C593D8F}"/>
                  </a:ext>
                </a:extLst>
              </p14:cNvPr>
              <p14:cNvContentPartPr/>
              <p14:nvPr/>
            </p14:nvContentPartPr>
            <p14:xfrm>
              <a:off x="4288492" y="1650201"/>
              <a:ext cx="360" cy="10440"/>
            </p14:xfrm>
          </p:contentPart>
        </mc:Choice>
        <mc:Fallback xmlns="">
          <p:pic>
            <p:nvPicPr>
              <p:cNvPr id="2" name="Entrada de lápiz 1">
                <a:extLst>
                  <a:ext uri="{FF2B5EF4-FFF2-40B4-BE49-F238E27FC236}">
                    <a16:creationId xmlns:a16="http://schemas.microsoft.com/office/drawing/2014/main" id="{D0BA4972-2D6D-489C-AAEE-96DB9C593D8F}"/>
                  </a:ext>
                </a:extLst>
              </p:cNvPr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4279851" y="1803126"/>
                <a:ext cx="18000" cy="28080"/>
              </a:xfrm>
              <a:prstGeom prst="rect">
                <a:avLst/>
              </a:prstGeom>
            </p:spPr>
          </p:pic>
        </mc:Fallback>
      </mc:AlternateContent>
      <p:sp>
        <p:nvSpPr>
          <p:cNvPr id="23" name="CuadroTexto 22">
            <a:extLst>
              <a:ext uri="{FF2B5EF4-FFF2-40B4-BE49-F238E27FC236}">
                <a16:creationId xmlns:a16="http://schemas.microsoft.com/office/drawing/2014/main" id="{5DCD9B14-13C5-447A-B611-2D678D7E5DE9}"/>
              </a:ext>
            </a:extLst>
          </p:cNvPr>
          <p:cNvSpPr txBox="1"/>
          <p:nvPr/>
        </p:nvSpPr>
        <p:spPr>
          <a:xfrm>
            <a:off x="3559545" y="-54977"/>
            <a:ext cx="5532570" cy="4239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100" b="1" dirty="0">
                <a:solidFill>
                  <a:schemeClr val="bg1"/>
                </a:solidFill>
                <a:latin typeface="Century Gothic" panose="020B0502020202020204" pitchFamily="34" charset="0"/>
              </a:rPr>
              <a:t>	</a:t>
            </a:r>
            <a:endParaRPr lang="es-ES" sz="30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FEAEEE3B-98D8-3099-5D0A-92CD7426B532}"/>
              </a:ext>
            </a:extLst>
          </p:cNvPr>
          <p:cNvSpPr txBox="1"/>
          <p:nvPr/>
        </p:nvSpPr>
        <p:spPr>
          <a:xfrm>
            <a:off x="6" y="3831682"/>
            <a:ext cx="6683401" cy="3140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s-CO" sz="1400" i="1" dirty="0">
              <a:latin typeface="Century Gothic" panose="020B0502020202020204" pitchFamily="34" charset="0"/>
            </a:endParaRP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CB28FBC3-7737-9D4F-B5ED-A52020D2995E}"/>
              </a:ext>
            </a:extLst>
          </p:cNvPr>
          <p:cNvSpPr txBox="1"/>
          <p:nvPr/>
        </p:nvSpPr>
        <p:spPr>
          <a:xfrm>
            <a:off x="16993" y="8404106"/>
            <a:ext cx="54021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Comunicaciones Estratégicas y Gestión del Cambio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F15B843E-2B9D-BAC0-2041-FF806E0E13D4}"/>
              </a:ext>
            </a:extLst>
          </p:cNvPr>
          <p:cNvSpPr txBox="1"/>
          <p:nvPr/>
        </p:nvSpPr>
        <p:spPr>
          <a:xfrm>
            <a:off x="403102" y="1654838"/>
            <a:ext cx="553257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s-ES" sz="2400" b="1" i="0" dirty="0">
                <a:solidFill>
                  <a:srgbClr val="16478E"/>
                </a:solidFill>
                <a:effectLst/>
                <a:latin typeface="ColgateReady"/>
              </a:rPr>
              <a:t>Día Mundial del Lavado de Manos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7AD45237-BD4C-4531-5A11-38E1821A3501}"/>
              </a:ext>
            </a:extLst>
          </p:cNvPr>
          <p:cNvSpPr txBox="1"/>
          <p:nvPr/>
        </p:nvSpPr>
        <p:spPr>
          <a:xfrm>
            <a:off x="3169387" y="5271001"/>
            <a:ext cx="454297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s-ES" b="1" i="0" dirty="0">
                <a:solidFill>
                  <a:srgbClr val="3366CC"/>
                </a:solidFill>
                <a:effectLst/>
                <a:latin typeface="Segoe UI Light" panose="020B0502040204020203" pitchFamily="34" charset="0"/>
              </a:rPr>
              <a:t>¡Las manos limpias salvan Vidas!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E88D734E-3195-9E26-F34A-AF3AEF7E4532}"/>
              </a:ext>
            </a:extLst>
          </p:cNvPr>
          <p:cNvSpPr txBox="1"/>
          <p:nvPr/>
        </p:nvSpPr>
        <p:spPr>
          <a:xfrm>
            <a:off x="3542071" y="4617372"/>
            <a:ext cx="25908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b="1" dirty="0"/>
              <a:t>Octubre 15 Día Mundial del Lavado de Manos</a:t>
            </a:r>
            <a:endParaRPr lang="es-CO" b="1" dirty="0"/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91ACDC0B-AA81-AA53-F696-BC648832153D}"/>
              </a:ext>
            </a:extLst>
          </p:cNvPr>
          <p:cNvSpPr txBox="1"/>
          <p:nvPr/>
        </p:nvSpPr>
        <p:spPr>
          <a:xfrm>
            <a:off x="199942" y="2227838"/>
            <a:ext cx="3033162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b="1" i="0" dirty="0">
                <a:solidFill>
                  <a:srgbClr val="626262"/>
                </a:solidFill>
                <a:effectLst/>
                <a:latin typeface="ColgateReady"/>
              </a:rPr>
              <a:t>El 15 de octubre se festeja el Día Mundial del Lavado de Manos</a:t>
            </a:r>
            <a:r>
              <a:rPr lang="es-ES" b="0" i="0" dirty="0">
                <a:solidFill>
                  <a:srgbClr val="626262"/>
                </a:solidFill>
                <a:effectLst/>
                <a:latin typeface="ColgateReady"/>
              </a:rPr>
              <a:t>, </a:t>
            </a:r>
            <a:r>
              <a:rPr lang="es-ES" b="0" i="0" dirty="0">
                <a:effectLst/>
                <a:latin typeface="ColgateReady"/>
              </a:rPr>
              <a:t>en el que organizaciones de todo el mundo promueven la concientización sobre la higiene en nuestra vida cotidiana, principalmente animando a los niños a crear el hábito de la higiene.</a:t>
            </a:r>
            <a:endParaRPr lang="es-CO" dirty="0"/>
          </a:p>
        </p:txBody>
      </p:sp>
      <p:sp>
        <p:nvSpPr>
          <p:cNvPr id="19" name="CuadroTexto 18">
            <a:extLst>
              <a:ext uri="{FF2B5EF4-FFF2-40B4-BE49-F238E27FC236}">
                <a16:creationId xmlns:a16="http://schemas.microsoft.com/office/drawing/2014/main" id="{84EB363B-6169-A4CC-BA38-B73A08635E24}"/>
              </a:ext>
            </a:extLst>
          </p:cNvPr>
          <p:cNvSpPr txBox="1"/>
          <p:nvPr/>
        </p:nvSpPr>
        <p:spPr>
          <a:xfrm>
            <a:off x="199943" y="5201495"/>
            <a:ext cx="2923028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b="0" i="0" dirty="0">
                <a:effectLst/>
                <a:latin typeface="ColgateReady"/>
              </a:rPr>
              <a:t>Según la Organización Mundial de la Salud (OMS), el simple hecho de lavarse las manos reduce el riesgo de contraer enfermedades hasta en un 40 %. Es la forma más fácil y eficaz de prevenir los virus y las bacterias.</a:t>
            </a:r>
            <a:endParaRPr lang="es-CO" dirty="0"/>
          </a:p>
        </p:txBody>
      </p:sp>
      <p:pic>
        <p:nvPicPr>
          <p:cNvPr id="1026" name="Picture 2" descr="https://www.infofueguina.com/u/fotografias/fotosnoticias/2015/10/15/16851.jpg">
            <a:extLst>
              <a:ext uri="{FF2B5EF4-FFF2-40B4-BE49-F238E27FC236}">
                <a16:creationId xmlns:a16="http://schemas.microsoft.com/office/drawing/2014/main" id="{AD40A2EB-90AE-400B-A093-9F610AAD30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2971" y="2269095"/>
            <a:ext cx="3429000" cy="22836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image.freepik.com/foto-gratis/retrato-grupo-medicos-sonrientes_53419-3837.jpg">
            <a:extLst>
              <a:ext uri="{FF2B5EF4-FFF2-40B4-BE49-F238E27FC236}">
                <a16:creationId xmlns:a16="http://schemas.microsoft.com/office/drawing/2014/main" id="{EBCDC64E-F874-47B9-99F0-FBAC9E71C3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1706" y="5749563"/>
            <a:ext cx="3071455" cy="18791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55860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CB28FBC3-7737-9D4F-B5ED-A52020D2995E}"/>
              </a:ext>
            </a:extLst>
          </p:cNvPr>
          <p:cNvSpPr txBox="1"/>
          <p:nvPr/>
        </p:nvSpPr>
        <p:spPr>
          <a:xfrm>
            <a:off x="16993" y="8404106"/>
            <a:ext cx="54021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 equipo humano al servicio de la salud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0C34C538-94F0-67F5-D964-C726A9DC8D0D}"/>
              </a:ext>
            </a:extLst>
          </p:cNvPr>
          <p:cNvSpPr txBox="1"/>
          <p:nvPr/>
        </p:nvSpPr>
        <p:spPr>
          <a:xfrm>
            <a:off x="816563" y="1032452"/>
            <a:ext cx="578017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2400" b="1" dirty="0">
                <a:solidFill>
                  <a:srgbClr val="16478E"/>
                </a:solidFill>
                <a:latin typeface="ColgateReady"/>
              </a:rPr>
              <a:t>¿Sabes lavarte las manos correctamente?</a:t>
            </a:r>
            <a:endParaRPr lang="es-CO" sz="2400" b="1" dirty="0">
              <a:solidFill>
                <a:srgbClr val="16478E"/>
              </a:solidFill>
              <a:latin typeface="ColgateReady"/>
            </a:endParaRP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5D804C31-3E2B-C8B3-CE75-C5E66E2EDD7D}"/>
              </a:ext>
            </a:extLst>
          </p:cNvPr>
          <p:cNvSpPr txBox="1"/>
          <p:nvPr/>
        </p:nvSpPr>
        <p:spPr>
          <a:xfrm>
            <a:off x="261257" y="1635527"/>
            <a:ext cx="6221254" cy="31700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s-ES" sz="2000" b="0" i="0" dirty="0">
                <a:effectLst/>
                <a:latin typeface="ColgateReady"/>
              </a:rPr>
              <a:t>Entre 40 y 60 segundos es el tiempo necesario para lograr una buena higiene de las manos, siempre con la ayuda de un jabón antiséptico. Solo necesitas:</a:t>
            </a:r>
          </a:p>
          <a:p>
            <a:pPr algn="l"/>
            <a:endParaRPr lang="es-ES" sz="2000" b="0" i="0" dirty="0">
              <a:effectLst/>
              <a:latin typeface="ColgateReady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s-ES" sz="2000" b="1" i="0" dirty="0">
                <a:solidFill>
                  <a:srgbClr val="626262"/>
                </a:solidFill>
                <a:effectLst/>
                <a:latin typeface="ColgateReady"/>
              </a:rPr>
              <a:t>Frotar las palmas de las manos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s-ES" sz="2000" b="1" i="0" dirty="0">
                <a:solidFill>
                  <a:srgbClr val="626262"/>
                </a:solidFill>
                <a:effectLst/>
                <a:latin typeface="ColgateReady"/>
              </a:rPr>
              <a:t>Hacer movimientos de ir y venir con las manos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s-ES" sz="2000" b="1" i="0" dirty="0">
                <a:solidFill>
                  <a:srgbClr val="626262"/>
                </a:solidFill>
                <a:effectLst/>
                <a:latin typeface="ColgateReady"/>
              </a:rPr>
              <a:t>Hacer movimiento de rotación de dedos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s-ES" sz="2000" b="1" i="0" dirty="0">
                <a:solidFill>
                  <a:srgbClr val="626262"/>
                </a:solidFill>
                <a:effectLst/>
                <a:latin typeface="ColgateReady"/>
              </a:rPr>
              <a:t>Frotar arriba de las manos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s-ES" sz="2000" b="1" i="0" dirty="0">
                <a:solidFill>
                  <a:srgbClr val="626262"/>
                </a:solidFill>
                <a:effectLst/>
                <a:latin typeface="ColgateReady"/>
              </a:rPr>
              <a:t>Enjuagar bien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s-ES" sz="2000" b="1" i="0" dirty="0">
                <a:solidFill>
                  <a:srgbClr val="626262"/>
                </a:solidFill>
                <a:effectLst/>
                <a:latin typeface="ColgateReady"/>
              </a:rPr>
              <a:t>Secar con un paño seco o pañuelo descartable</a:t>
            </a:r>
          </a:p>
        </p:txBody>
      </p:sp>
      <p:pic>
        <p:nvPicPr>
          <p:cNvPr id="17" name="Imagen 16">
            <a:extLst>
              <a:ext uri="{FF2B5EF4-FFF2-40B4-BE49-F238E27FC236}">
                <a16:creationId xmlns:a16="http://schemas.microsoft.com/office/drawing/2014/main" id="{1106FB0E-C15F-E1AB-EF37-165EE3A2A7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98958" y="4947036"/>
            <a:ext cx="4207782" cy="275801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9" name="Imagen 18">
            <a:extLst>
              <a:ext uri="{FF2B5EF4-FFF2-40B4-BE49-F238E27FC236}">
                <a16:creationId xmlns:a16="http://schemas.microsoft.com/office/drawing/2014/main" id="{7B34C695-CB61-3891-55D8-AEB0C15E594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/>
          <a:stretch/>
        </p:blipFill>
        <p:spPr>
          <a:xfrm>
            <a:off x="261257" y="4995296"/>
            <a:ext cx="1884170" cy="26614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42374426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Diseño personalizado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12095</TotalTime>
  <Words>204</Words>
  <Application>Microsoft Office PowerPoint</Application>
  <PresentationFormat>Personalizado</PresentationFormat>
  <Paragraphs>20</Paragraphs>
  <Slides>2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2</vt:i4>
      </vt:variant>
    </vt:vector>
  </HeadingPairs>
  <TitlesOfParts>
    <vt:vector size="10" baseType="lpstr">
      <vt:lpstr>Arial</vt:lpstr>
      <vt:lpstr>Calibri</vt:lpstr>
      <vt:lpstr>Calibri Light</vt:lpstr>
      <vt:lpstr>Century Gothic</vt:lpstr>
      <vt:lpstr>ColgateReady</vt:lpstr>
      <vt:lpstr>Segoe UI Light</vt:lpstr>
      <vt:lpstr>Tema de Office</vt:lpstr>
      <vt:lpstr>Diseño personalizado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Microsoft Office User</dc:creator>
  <cp:lastModifiedBy>Zulma Victoria Zamudio Rodríguez</cp:lastModifiedBy>
  <cp:revision>300</cp:revision>
  <cp:lastPrinted>2022-02-28T20:14:16Z</cp:lastPrinted>
  <dcterms:created xsi:type="dcterms:W3CDTF">2022-01-07T15:25:42Z</dcterms:created>
  <dcterms:modified xsi:type="dcterms:W3CDTF">2023-10-15T00:34:35Z</dcterms:modified>
</cp:coreProperties>
</file>