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9" r:id="rId3"/>
  </p:sldMasterIdLst>
  <p:notesMasterIdLst>
    <p:notesMasterId r:id="rId20"/>
  </p:notesMasterIdLst>
  <p:handoutMasterIdLst>
    <p:handoutMasterId r:id="rId21"/>
  </p:handoutMasterIdLst>
  <p:sldIdLst>
    <p:sldId id="256" r:id="rId4"/>
    <p:sldId id="271" r:id="rId5"/>
    <p:sldId id="275" r:id="rId6"/>
    <p:sldId id="273" r:id="rId7"/>
    <p:sldId id="274" r:id="rId8"/>
    <p:sldId id="276" r:id="rId9"/>
    <p:sldId id="281" r:id="rId10"/>
    <p:sldId id="282" r:id="rId11"/>
    <p:sldId id="278" r:id="rId12"/>
    <p:sldId id="272" r:id="rId13"/>
    <p:sldId id="284" r:id="rId14"/>
    <p:sldId id="283" r:id="rId15"/>
    <p:sldId id="285" r:id="rId16"/>
    <p:sldId id="286" r:id="rId17"/>
    <p:sldId id="287" r:id="rId18"/>
    <p:sldId id="288" r:id="rId19"/>
  </p:sldIdLst>
  <p:sldSz cx="9144000" cy="6858000" type="screen4x3"/>
  <p:notesSz cx="6881813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E2FEE3"/>
    <a:srgbClr val="5B9FCF"/>
    <a:srgbClr val="2164B4"/>
    <a:srgbClr val="BD452D"/>
    <a:srgbClr val="BD6347"/>
    <a:srgbClr val="7A0805"/>
    <a:srgbClr val="729A3C"/>
    <a:srgbClr val="1B2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89" autoAdjust="0"/>
    <p:restoredTop sz="99094" autoAdjust="0"/>
  </p:normalViewPr>
  <p:slideViewPr>
    <p:cSldViewPr snapToGrid="0" snapToObjects="1">
      <p:cViewPr varScale="1">
        <p:scale>
          <a:sx n="109" d="100"/>
          <a:sy n="109" d="100"/>
        </p:scale>
        <p:origin x="-1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101" d="100"/>
          <a:sy n="101" d="100"/>
        </p:scale>
        <p:origin x="-2778" y="-90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88497B-1F71-4566-8FF4-E9AE12B2701A}" type="doc">
      <dgm:prSet loTypeId="urn:microsoft.com/office/officeart/2005/8/layout/vList3#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FC08B4C0-6144-4BA5-8AF0-F3818813B524}">
      <dgm:prSet custT="1"/>
      <dgm:spPr/>
      <dgm:t>
        <a:bodyPr/>
        <a:lstStyle/>
        <a:p>
          <a:pPr rtl="0"/>
          <a:r>
            <a:rPr lang="es-MX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LAS ETIQUETAS DE MATERIAL NO CONTENIAN LA INFORMACIÓN NECESARIA REQUERIDA PARA IDENTIFICACIÓN</a:t>
          </a:r>
          <a:r>
            <a:rPr lang="es-MX" sz="1100" dirty="0" smtClean="0"/>
            <a:t>.</a:t>
          </a:r>
          <a:endParaRPr lang="es-CO" sz="1100" dirty="0"/>
        </a:p>
      </dgm:t>
    </dgm:pt>
    <dgm:pt modelId="{EFD4635D-DE40-4541-9985-756554BA3635}" type="parTrans" cxnId="{2FC54EAD-7D56-48FA-A422-DB8188CA8F76}">
      <dgm:prSet/>
      <dgm:spPr/>
      <dgm:t>
        <a:bodyPr/>
        <a:lstStyle/>
        <a:p>
          <a:endParaRPr lang="es-CO"/>
        </a:p>
      </dgm:t>
    </dgm:pt>
    <dgm:pt modelId="{E08CE82E-F349-41E9-B302-655736C69308}" type="sibTrans" cxnId="{2FC54EAD-7D56-48FA-A422-DB8188CA8F76}">
      <dgm:prSet/>
      <dgm:spPr/>
      <dgm:t>
        <a:bodyPr/>
        <a:lstStyle/>
        <a:p>
          <a:endParaRPr lang="es-CO"/>
        </a:p>
      </dgm:t>
    </dgm:pt>
    <dgm:pt modelId="{327FB187-EA16-42BA-A87E-01BABC0B5221}">
      <dgm:prSet/>
      <dgm:spPr/>
      <dgm:t>
        <a:bodyPr/>
        <a:lstStyle/>
        <a:p>
          <a:pPr rtl="0"/>
          <a:r>
            <a:rPr lang="es-MX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 EFECTUAR MOVIMIENTOS DE MERCANCIA  NO HABIA LECTURA DE LA ETIQUETA ERA TOTALMENTE MANUAL.</a:t>
          </a:r>
        </a:p>
      </dgm:t>
    </dgm:pt>
    <dgm:pt modelId="{2A589B55-E2E4-462D-BED0-60668928DEF8}" type="parTrans" cxnId="{7C444A09-F1D8-4672-BD65-02F91298CD16}">
      <dgm:prSet/>
      <dgm:spPr/>
      <dgm:t>
        <a:bodyPr/>
        <a:lstStyle/>
        <a:p>
          <a:endParaRPr lang="es-CO"/>
        </a:p>
      </dgm:t>
    </dgm:pt>
    <dgm:pt modelId="{200AAF38-B9D6-423C-B49A-15BC4012A01B}" type="sibTrans" cxnId="{7C444A09-F1D8-4672-BD65-02F91298CD16}">
      <dgm:prSet/>
      <dgm:spPr/>
      <dgm:t>
        <a:bodyPr/>
        <a:lstStyle/>
        <a:p>
          <a:endParaRPr lang="es-CO"/>
        </a:p>
      </dgm:t>
    </dgm:pt>
    <dgm:pt modelId="{A9531D83-0D43-400F-8DFC-24E88E15C323}">
      <dgm:prSet/>
      <dgm:spPr/>
      <dgm:t>
        <a:bodyPr/>
        <a:lstStyle/>
        <a:p>
          <a:pPr rtl="0"/>
          <a:r>
            <a:rPr lang="es-MX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HABIA FACILIDAD PARA LAS UNIDADES DE ACOPIO PARA INGRESAR MERCANCIAS APROVECHANDO LA LECTURA DE ETIQUETAS</a:t>
          </a:r>
          <a:endParaRPr lang="es-CO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5ABEE9-94B5-4B9C-95A9-CF0DDCA12F14}" type="parTrans" cxnId="{964315A2-2F8B-4C9F-98C3-503552EDD6DF}">
      <dgm:prSet/>
      <dgm:spPr/>
      <dgm:t>
        <a:bodyPr/>
        <a:lstStyle/>
        <a:p>
          <a:endParaRPr lang="es-CO"/>
        </a:p>
      </dgm:t>
    </dgm:pt>
    <dgm:pt modelId="{416912CA-4B32-4296-B367-79682B0FBC7E}" type="sibTrans" cxnId="{964315A2-2F8B-4C9F-98C3-503552EDD6DF}">
      <dgm:prSet/>
      <dgm:spPr/>
      <dgm:t>
        <a:bodyPr/>
        <a:lstStyle/>
        <a:p>
          <a:endParaRPr lang="es-CO"/>
        </a:p>
      </dgm:t>
    </dgm:pt>
    <dgm:pt modelId="{674F0A45-E415-4DFF-BBF6-C51133D70917}" type="pres">
      <dgm:prSet presAssocID="{A788497B-1F71-4566-8FF4-E9AE12B2701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D9A975A-0F93-4241-B8B4-25B4E1904EBD}" type="pres">
      <dgm:prSet presAssocID="{FC08B4C0-6144-4BA5-8AF0-F3818813B524}" presName="composite" presStyleCnt="0"/>
      <dgm:spPr/>
    </dgm:pt>
    <dgm:pt modelId="{1DC879BA-5470-4874-9F57-FCBC5D91DD60}" type="pres">
      <dgm:prSet presAssocID="{FC08B4C0-6144-4BA5-8AF0-F3818813B524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AF30639F-CB4D-4226-B6E0-733EA54DCD97}" type="pres">
      <dgm:prSet presAssocID="{FC08B4C0-6144-4BA5-8AF0-F3818813B524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C44D547-438D-4280-AD86-82420766E1E3}" type="pres">
      <dgm:prSet presAssocID="{E08CE82E-F349-41E9-B302-655736C69308}" presName="spacing" presStyleCnt="0"/>
      <dgm:spPr/>
    </dgm:pt>
    <dgm:pt modelId="{7185549C-BBD0-4E8D-98DF-0ED3C15513BA}" type="pres">
      <dgm:prSet presAssocID="{327FB187-EA16-42BA-A87E-01BABC0B5221}" presName="composite" presStyleCnt="0"/>
      <dgm:spPr/>
    </dgm:pt>
    <dgm:pt modelId="{1FF80EDF-D40D-427A-A96E-CC79BDB49850}" type="pres">
      <dgm:prSet presAssocID="{327FB187-EA16-42BA-A87E-01BABC0B5221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81C6B42F-0E5A-40AE-BE48-98C698EF1A00}" type="pres">
      <dgm:prSet presAssocID="{327FB187-EA16-42BA-A87E-01BABC0B522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86539C-3B5C-478D-B804-FE52C016AC93}" type="pres">
      <dgm:prSet presAssocID="{200AAF38-B9D6-423C-B49A-15BC4012A01B}" presName="spacing" presStyleCnt="0"/>
      <dgm:spPr/>
    </dgm:pt>
    <dgm:pt modelId="{592967C7-F62B-4CB4-ADBD-C60AC831C1CF}" type="pres">
      <dgm:prSet presAssocID="{A9531D83-0D43-400F-8DFC-24E88E15C323}" presName="composite" presStyleCnt="0"/>
      <dgm:spPr/>
    </dgm:pt>
    <dgm:pt modelId="{599F2D61-614D-444F-97F4-D2FC32A95E75}" type="pres">
      <dgm:prSet presAssocID="{A9531D83-0D43-400F-8DFC-24E88E15C323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7213CB02-55A4-4B28-A4DD-3CAB7DE6EBEF}" type="pres">
      <dgm:prSet presAssocID="{A9531D83-0D43-400F-8DFC-24E88E15C323}" presName="txShp" presStyleLbl="node1" presStyleIdx="2" presStyleCnt="3" custLinFactNeighborX="14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74197AE-0B4A-4378-8FC2-0CAFD9874DB4}" type="presOf" srcId="{A9531D83-0D43-400F-8DFC-24E88E15C323}" destId="{7213CB02-55A4-4B28-A4DD-3CAB7DE6EBEF}" srcOrd="0" destOrd="0" presId="urn:microsoft.com/office/officeart/2005/8/layout/vList3#1"/>
    <dgm:cxn modelId="{964315A2-2F8B-4C9F-98C3-503552EDD6DF}" srcId="{A788497B-1F71-4566-8FF4-E9AE12B2701A}" destId="{A9531D83-0D43-400F-8DFC-24E88E15C323}" srcOrd="2" destOrd="0" parTransId="{DC5ABEE9-94B5-4B9C-95A9-CF0DDCA12F14}" sibTransId="{416912CA-4B32-4296-B367-79682B0FBC7E}"/>
    <dgm:cxn modelId="{0C9D4738-D2A9-4024-A3D4-0873A30B0F22}" type="presOf" srcId="{327FB187-EA16-42BA-A87E-01BABC0B5221}" destId="{81C6B42F-0E5A-40AE-BE48-98C698EF1A00}" srcOrd="0" destOrd="0" presId="urn:microsoft.com/office/officeart/2005/8/layout/vList3#1"/>
    <dgm:cxn modelId="{E8F8751D-4783-4352-854D-D277B68C4BE5}" type="presOf" srcId="{A788497B-1F71-4566-8FF4-E9AE12B2701A}" destId="{674F0A45-E415-4DFF-BBF6-C51133D70917}" srcOrd="0" destOrd="0" presId="urn:microsoft.com/office/officeart/2005/8/layout/vList3#1"/>
    <dgm:cxn modelId="{7C444A09-F1D8-4672-BD65-02F91298CD16}" srcId="{A788497B-1F71-4566-8FF4-E9AE12B2701A}" destId="{327FB187-EA16-42BA-A87E-01BABC0B5221}" srcOrd="1" destOrd="0" parTransId="{2A589B55-E2E4-462D-BED0-60668928DEF8}" sibTransId="{200AAF38-B9D6-423C-B49A-15BC4012A01B}"/>
    <dgm:cxn modelId="{2FC54EAD-7D56-48FA-A422-DB8188CA8F76}" srcId="{A788497B-1F71-4566-8FF4-E9AE12B2701A}" destId="{FC08B4C0-6144-4BA5-8AF0-F3818813B524}" srcOrd="0" destOrd="0" parTransId="{EFD4635D-DE40-4541-9985-756554BA3635}" sibTransId="{E08CE82E-F349-41E9-B302-655736C69308}"/>
    <dgm:cxn modelId="{3D83AC12-6448-433F-A4A2-2E1AFF2875B6}" type="presOf" srcId="{FC08B4C0-6144-4BA5-8AF0-F3818813B524}" destId="{AF30639F-CB4D-4226-B6E0-733EA54DCD97}" srcOrd="0" destOrd="0" presId="urn:microsoft.com/office/officeart/2005/8/layout/vList3#1"/>
    <dgm:cxn modelId="{D9D11F3A-AA3D-4FE3-9A30-1081051C83AE}" type="presParOf" srcId="{674F0A45-E415-4DFF-BBF6-C51133D70917}" destId="{FD9A975A-0F93-4241-B8B4-25B4E1904EBD}" srcOrd="0" destOrd="0" presId="urn:microsoft.com/office/officeart/2005/8/layout/vList3#1"/>
    <dgm:cxn modelId="{0E507135-5001-427A-94BC-C56414A2D517}" type="presParOf" srcId="{FD9A975A-0F93-4241-B8B4-25B4E1904EBD}" destId="{1DC879BA-5470-4874-9F57-FCBC5D91DD60}" srcOrd="0" destOrd="0" presId="urn:microsoft.com/office/officeart/2005/8/layout/vList3#1"/>
    <dgm:cxn modelId="{5BA0F8E6-7FAD-46D1-9FAE-5EB365BDC518}" type="presParOf" srcId="{FD9A975A-0F93-4241-B8B4-25B4E1904EBD}" destId="{AF30639F-CB4D-4226-B6E0-733EA54DCD97}" srcOrd="1" destOrd="0" presId="urn:microsoft.com/office/officeart/2005/8/layout/vList3#1"/>
    <dgm:cxn modelId="{105E3A15-9720-491A-A810-943490AB86B4}" type="presParOf" srcId="{674F0A45-E415-4DFF-BBF6-C51133D70917}" destId="{6C44D547-438D-4280-AD86-82420766E1E3}" srcOrd="1" destOrd="0" presId="urn:microsoft.com/office/officeart/2005/8/layout/vList3#1"/>
    <dgm:cxn modelId="{0A02FF14-13B8-4107-A04D-A21035C36903}" type="presParOf" srcId="{674F0A45-E415-4DFF-BBF6-C51133D70917}" destId="{7185549C-BBD0-4E8D-98DF-0ED3C15513BA}" srcOrd="2" destOrd="0" presId="urn:microsoft.com/office/officeart/2005/8/layout/vList3#1"/>
    <dgm:cxn modelId="{00A848EF-1B97-4222-ADE8-524CAF2F204D}" type="presParOf" srcId="{7185549C-BBD0-4E8D-98DF-0ED3C15513BA}" destId="{1FF80EDF-D40D-427A-A96E-CC79BDB49850}" srcOrd="0" destOrd="0" presId="urn:microsoft.com/office/officeart/2005/8/layout/vList3#1"/>
    <dgm:cxn modelId="{E40FA187-988F-40DE-91C5-3305C1B68808}" type="presParOf" srcId="{7185549C-BBD0-4E8D-98DF-0ED3C15513BA}" destId="{81C6B42F-0E5A-40AE-BE48-98C698EF1A00}" srcOrd="1" destOrd="0" presId="urn:microsoft.com/office/officeart/2005/8/layout/vList3#1"/>
    <dgm:cxn modelId="{46A51706-8F41-42BD-B5C0-159C17A545D2}" type="presParOf" srcId="{674F0A45-E415-4DFF-BBF6-C51133D70917}" destId="{3786539C-3B5C-478D-B804-FE52C016AC93}" srcOrd="3" destOrd="0" presId="urn:microsoft.com/office/officeart/2005/8/layout/vList3#1"/>
    <dgm:cxn modelId="{7A1BBAF6-5B7B-4793-83EB-45A67074819F}" type="presParOf" srcId="{674F0A45-E415-4DFF-BBF6-C51133D70917}" destId="{592967C7-F62B-4CB4-ADBD-C60AC831C1CF}" srcOrd="4" destOrd="0" presId="urn:microsoft.com/office/officeart/2005/8/layout/vList3#1"/>
    <dgm:cxn modelId="{DEA7FBF3-9F90-47DA-A4A1-FA032D1083B7}" type="presParOf" srcId="{592967C7-F62B-4CB4-ADBD-C60AC831C1CF}" destId="{599F2D61-614D-444F-97F4-D2FC32A95E75}" srcOrd="0" destOrd="0" presId="urn:microsoft.com/office/officeart/2005/8/layout/vList3#1"/>
    <dgm:cxn modelId="{6C8C6652-DA9B-40BC-821D-CE13CBFAB23C}" type="presParOf" srcId="{592967C7-F62B-4CB4-ADBD-C60AC831C1CF}" destId="{7213CB02-55A4-4B28-A4DD-3CAB7DE6EBE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0639F-CB4D-4226-B6E0-733EA54DCD97}">
      <dsp:nvSpPr>
        <dsp:cNvPr id="0" name=""/>
        <dsp:cNvSpPr/>
      </dsp:nvSpPr>
      <dsp:spPr>
        <a:xfrm rot="10800000">
          <a:off x="1582292" y="1530"/>
          <a:ext cx="5236225" cy="105357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97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LAS ETIQUETAS DE MATERIAL NO CONTENIAN LA INFORMACIÓN NECESARIA REQUERIDA PARA IDENTIFICACIÓN</a:t>
          </a:r>
          <a:r>
            <a:rPr lang="es-MX" sz="1100" kern="1200" dirty="0" smtClean="0"/>
            <a:t>.</a:t>
          </a:r>
          <a:endParaRPr lang="es-CO" sz="1100" kern="1200" dirty="0"/>
        </a:p>
      </dsp:txBody>
      <dsp:txXfrm rot="10800000">
        <a:off x="1845685" y="1530"/>
        <a:ext cx="4972832" cy="1053573"/>
      </dsp:txXfrm>
    </dsp:sp>
    <dsp:sp modelId="{1DC879BA-5470-4874-9F57-FCBC5D91DD60}">
      <dsp:nvSpPr>
        <dsp:cNvPr id="0" name=""/>
        <dsp:cNvSpPr/>
      </dsp:nvSpPr>
      <dsp:spPr>
        <a:xfrm>
          <a:off x="1055505" y="1530"/>
          <a:ext cx="1053573" cy="105357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1C6B42F-0E5A-40AE-BE48-98C698EF1A00}">
      <dsp:nvSpPr>
        <dsp:cNvPr id="0" name=""/>
        <dsp:cNvSpPr/>
      </dsp:nvSpPr>
      <dsp:spPr>
        <a:xfrm rot="10800000">
          <a:off x="1582292" y="1369604"/>
          <a:ext cx="5236225" cy="1053573"/>
        </a:xfrm>
        <a:prstGeom prst="homePlate">
          <a:avLst/>
        </a:prstGeom>
        <a:gradFill rotWithShape="0">
          <a:gsLst>
            <a:gs pos="0">
              <a:schemeClr val="accent5">
                <a:hueOff val="3005349"/>
                <a:satOff val="-13190"/>
                <a:lumOff val="392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3005349"/>
                <a:satOff val="-13190"/>
                <a:lumOff val="392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97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 EFECTUAR MOVIMIENTOS DE MERCANCIA  NO HABIA LECTURA DE LA ETIQUETA ERA TOTALMENTE MANUAL.</a:t>
          </a:r>
        </a:p>
      </dsp:txBody>
      <dsp:txXfrm rot="10800000">
        <a:off x="1845685" y="1369604"/>
        <a:ext cx="4972832" cy="1053573"/>
      </dsp:txXfrm>
    </dsp:sp>
    <dsp:sp modelId="{1FF80EDF-D40D-427A-A96E-CC79BDB49850}">
      <dsp:nvSpPr>
        <dsp:cNvPr id="0" name=""/>
        <dsp:cNvSpPr/>
      </dsp:nvSpPr>
      <dsp:spPr>
        <a:xfrm>
          <a:off x="1055505" y="1369604"/>
          <a:ext cx="1053573" cy="105357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213CB02-55A4-4B28-A4DD-3CAB7DE6EBEF}">
      <dsp:nvSpPr>
        <dsp:cNvPr id="0" name=""/>
        <dsp:cNvSpPr/>
      </dsp:nvSpPr>
      <dsp:spPr>
        <a:xfrm rot="10800000">
          <a:off x="1589937" y="2737677"/>
          <a:ext cx="5236225" cy="1053573"/>
        </a:xfrm>
        <a:prstGeom prst="homePlate">
          <a:avLst/>
        </a:prstGeom>
        <a:gradFill rotWithShape="0">
          <a:gsLst>
            <a:gs pos="0">
              <a:schemeClr val="accent5">
                <a:hueOff val="6010699"/>
                <a:satOff val="-26380"/>
                <a:lumOff val="784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6010699"/>
                <a:satOff val="-26380"/>
                <a:lumOff val="784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97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HABIA FACILIDAD PARA LAS UNIDADES DE ACOPIO PARA INGRESAR MERCANCIAS APROVECHANDO LA LECTURA DE ETIQUETAS</a:t>
          </a:r>
          <a:endParaRPr lang="es-CO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53330" y="2737677"/>
        <a:ext cx="4972832" cy="1053573"/>
      </dsp:txXfrm>
    </dsp:sp>
    <dsp:sp modelId="{599F2D61-614D-444F-97F4-D2FC32A95E75}">
      <dsp:nvSpPr>
        <dsp:cNvPr id="0" name=""/>
        <dsp:cNvSpPr/>
      </dsp:nvSpPr>
      <dsp:spPr>
        <a:xfrm>
          <a:off x="1055505" y="2737677"/>
          <a:ext cx="1053573" cy="105357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38F988F-6583-43BF-9003-42C85FA833AE}" type="datetimeFigureOut">
              <a:rPr lang="es-CO" smtClean="0"/>
              <a:t>26/02/2015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1901C7E-A72A-4FC3-8CE3-224591846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9147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DEA3AE4-829E-4BEA-AE84-92241047A176}" type="datetimeFigureOut">
              <a:rPr lang="es-CO" smtClean="0"/>
              <a:t>26/02/2015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671BEFC-9173-4C8C-AA2A-8D56C87BF5C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9774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821F0-A24F-4F48-84F6-13CF0298606B}" type="slidenum">
              <a:rPr lang="es-ES" altLang="es-CO" smtClean="0"/>
              <a:pPr/>
              <a:t>14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666709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22718" y="3715277"/>
            <a:ext cx="5535482" cy="1470025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</a:t>
            </a:r>
            <a:r>
              <a:rPr lang="en-US" dirty="0" err="1" smtClean="0"/>
              <a:t>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922718" y="5193634"/>
            <a:ext cx="5535482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el sub-</a:t>
            </a:r>
            <a:r>
              <a:rPr lang="en-US" dirty="0" err="1" smtClean="0"/>
              <a:t>título</a:t>
            </a:r>
            <a:r>
              <a:rPr lang="en-US" dirty="0" smtClean="0"/>
              <a:t> o </a:t>
            </a:r>
            <a:r>
              <a:rPr lang="en-US" dirty="0" err="1" smtClean="0"/>
              <a:t>poner</a:t>
            </a:r>
            <a:r>
              <a:rPr lang="en-US" dirty="0" smtClean="0"/>
              <a:t> la </a:t>
            </a:r>
            <a:r>
              <a:rPr lang="en-US" dirty="0" err="1" smtClean="0"/>
              <a:t>fecha</a:t>
            </a:r>
            <a:r>
              <a:rPr lang="en-US" dirty="0" smtClean="0"/>
              <a:t> de la </a:t>
            </a:r>
            <a:r>
              <a:rPr lang="en-US" dirty="0" err="1" smtClean="0"/>
              <a:t>presentación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101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rtin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927827" y="3192339"/>
            <a:ext cx="6692373" cy="147002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b="1" i="0">
                <a:solidFill>
                  <a:srgbClr val="1B2284"/>
                </a:solidFill>
                <a:latin typeface="Corbel"/>
                <a:cs typeface="Corbel"/>
              </a:defRPr>
            </a:lvl1pPr>
          </a:lstStyle>
          <a:p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</a:t>
            </a:r>
            <a:r>
              <a:rPr lang="en-US" dirty="0" err="1" smtClean="0"/>
              <a:t>título</a:t>
            </a:r>
            <a:endParaRPr lang="es-ES" dirty="0"/>
          </a:p>
        </p:txBody>
      </p:sp>
      <p:sp>
        <p:nvSpPr>
          <p:cNvPr id="7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927827" y="4670696"/>
            <a:ext cx="6509566" cy="175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B2284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el sub-</a:t>
            </a:r>
            <a:r>
              <a:rPr lang="en-US" dirty="0" err="1" smtClean="0"/>
              <a:t>título</a:t>
            </a:r>
            <a:r>
              <a:rPr lang="en-US" dirty="0" smtClean="0"/>
              <a:t> de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capítulo</a:t>
            </a:r>
            <a:r>
              <a:rPr lang="es-ES" dirty="0" smtClean="0"/>
              <a:t>. Si no hay subtítulo, ignorar este espacio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4176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ágina 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4952411" y="406348"/>
            <a:ext cx="3735111" cy="6163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1" i="0" baseline="0">
                <a:solidFill>
                  <a:srgbClr val="1B2284"/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presentación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777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632" y="5771225"/>
            <a:ext cx="7686890" cy="466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poner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de la </a:t>
            </a:r>
            <a:r>
              <a:rPr lang="en-US" dirty="0" err="1" smtClean="0"/>
              <a:t>imágen</a:t>
            </a:r>
            <a:endParaRPr lang="es-ES" dirty="0"/>
          </a:p>
        </p:txBody>
      </p:sp>
      <p:sp>
        <p:nvSpPr>
          <p:cNvPr id="12" name="Marcador de posición de imagen 11"/>
          <p:cNvSpPr>
            <a:spLocks noGrp="1"/>
          </p:cNvSpPr>
          <p:nvPr>
            <p:ph type="pic" sz="quarter" idx="11"/>
          </p:nvPr>
        </p:nvSpPr>
        <p:spPr>
          <a:xfrm>
            <a:off x="1000632" y="1634740"/>
            <a:ext cx="7686890" cy="4099137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4952411" y="406348"/>
            <a:ext cx="3735111" cy="6163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1" i="0" baseline="0">
                <a:solidFill>
                  <a:srgbClr val="1B2284"/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presentación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5107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con fot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ción de imagen 11"/>
          <p:cNvSpPr>
            <a:spLocks noGrp="1"/>
          </p:cNvSpPr>
          <p:nvPr>
            <p:ph type="pic" sz="quarter" idx="11"/>
          </p:nvPr>
        </p:nvSpPr>
        <p:spPr>
          <a:xfrm>
            <a:off x="4817966" y="1634740"/>
            <a:ext cx="3869556" cy="4425981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 hasCustomPrompt="1"/>
          </p:nvPr>
        </p:nvSpPr>
        <p:spPr>
          <a:xfrm>
            <a:off x="976696" y="1634740"/>
            <a:ext cx="3478188" cy="6905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smtClean="0"/>
              <a:t>Si </a:t>
            </a:r>
            <a:r>
              <a:rPr lang="en-US" dirty="0" err="1" smtClean="0"/>
              <a:t>tiene</a:t>
            </a:r>
            <a:r>
              <a:rPr lang="en-US" dirty="0" smtClean="0"/>
              <a:t> </a:t>
            </a:r>
            <a:r>
              <a:rPr lang="en-US" dirty="0" err="1" smtClean="0"/>
              <a:t>título</a:t>
            </a:r>
            <a:r>
              <a:rPr lang="en-US" dirty="0" smtClean="0"/>
              <a:t> </a:t>
            </a:r>
            <a:r>
              <a:rPr lang="en-US" dirty="0" err="1" smtClean="0"/>
              <a:t>ponerlo</a:t>
            </a:r>
            <a:r>
              <a:rPr lang="en-US" dirty="0" smtClean="0"/>
              <a:t> </a:t>
            </a:r>
            <a:r>
              <a:rPr lang="en-US" dirty="0" err="1" smtClean="0"/>
              <a:t>aquí</a:t>
            </a: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3" hasCustomPrompt="1"/>
          </p:nvPr>
        </p:nvSpPr>
        <p:spPr>
          <a:xfrm>
            <a:off x="976550" y="2325294"/>
            <a:ext cx="3478188" cy="37354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poner</a:t>
            </a:r>
            <a:r>
              <a:rPr lang="en-US" dirty="0" smtClean="0"/>
              <a:t> </a:t>
            </a:r>
            <a:r>
              <a:rPr lang="en-US" dirty="0" err="1" smtClean="0"/>
              <a:t>texto</a:t>
            </a:r>
            <a:endParaRPr lang="es-ES" dirty="0"/>
          </a:p>
        </p:txBody>
      </p:sp>
      <p:sp>
        <p:nvSpPr>
          <p:cNvPr id="8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4952411" y="406348"/>
            <a:ext cx="3735111" cy="6163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1" i="0" baseline="0">
                <a:solidFill>
                  <a:srgbClr val="1B2284"/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presentación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751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eño página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632" y="1942423"/>
            <a:ext cx="7686890" cy="5789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tx1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página</a:t>
            </a:r>
            <a:endParaRPr lang="es-ES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1000632" y="2662238"/>
            <a:ext cx="7686890" cy="34178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poner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endParaRPr lang="es-ES" dirty="0"/>
          </a:p>
        </p:txBody>
      </p:sp>
      <p:sp>
        <p:nvSpPr>
          <p:cNvPr id="6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4952411" y="406348"/>
            <a:ext cx="3735111" cy="6163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1" i="0" baseline="0">
                <a:solidFill>
                  <a:srgbClr val="1B2284"/>
                </a:solidFill>
                <a:latin typeface="Corbel"/>
                <a:cs typeface="Corbel"/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presentación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357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rtinilla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ágenes prediseñadas 7"/>
          <p:cNvSpPr>
            <a:spLocks noGrp="1"/>
          </p:cNvSpPr>
          <p:nvPr>
            <p:ph type="clipArt" sz="quarter" idx="10"/>
          </p:nvPr>
        </p:nvSpPr>
        <p:spPr>
          <a:xfrm>
            <a:off x="0" y="0"/>
            <a:ext cx="9143999" cy="6389688"/>
          </a:xfrm>
          <a:prstGeom prst="rect">
            <a:avLst/>
          </a:prstGeom>
        </p:spPr>
        <p:txBody>
          <a:bodyPr vert="horz"/>
          <a:lstStyle/>
          <a:p>
            <a:endParaRPr lang="es-ES" dirty="0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927829" y="3192339"/>
            <a:ext cx="6620470" cy="1470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b="1" i="0">
                <a:solidFill>
                  <a:schemeClr val="bg1"/>
                </a:solidFill>
                <a:latin typeface="Corbel"/>
                <a:cs typeface="Corbel"/>
              </a:defRPr>
            </a:lvl1pPr>
          </a:lstStyle>
          <a:p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</a:t>
            </a:r>
            <a:r>
              <a:rPr lang="en-US" dirty="0" err="1" smtClean="0"/>
              <a:t>título</a:t>
            </a:r>
            <a:endParaRPr lang="es-ES" dirty="0"/>
          </a:p>
        </p:txBody>
      </p:sp>
      <p:sp>
        <p:nvSpPr>
          <p:cNvPr id="12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948060" y="4670696"/>
            <a:ext cx="6385826" cy="1752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Haga</a:t>
            </a:r>
            <a:r>
              <a:rPr lang="en-US" dirty="0" smtClean="0"/>
              <a:t> </a:t>
            </a:r>
            <a:r>
              <a:rPr lang="en-US" dirty="0" err="1" smtClean="0"/>
              <a:t>clic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el sub-</a:t>
            </a:r>
            <a:r>
              <a:rPr lang="en-US" dirty="0" err="1" smtClean="0"/>
              <a:t>título</a:t>
            </a:r>
            <a:r>
              <a:rPr lang="en-US" dirty="0" smtClean="0"/>
              <a:t> de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capítulo</a:t>
            </a:r>
            <a:r>
              <a:rPr lang="es-ES" dirty="0" smtClean="0"/>
              <a:t>. Si no hay subtítulo, ignorar este espacio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833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39" y="0"/>
            <a:ext cx="9142549" cy="692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500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1" r:id="rId3"/>
    <p:sldLayoutId id="2147483654" r:id="rId4"/>
    <p:sldLayoutId id="2147483652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Barra azul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8639"/>
            <a:ext cx="9143391" cy="46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5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172.18.67.13:50000/irj/servlet/prt/portal/prtroot/mdn.gov~menu.EMMen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DE BARRAS V2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Módulo MM</a:t>
            </a:r>
          </a:p>
          <a:p>
            <a:pPr algn="r"/>
            <a:endParaRPr lang="es-ES" dirty="0"/>
          </a:p>
          <a:p>
            <a:pPr algn="r"/>
            <a:r>
              <a:rPr lang="es-ES" dirty="0" smtClean="0"/>
              <a:t>Bogotá, </a:t>
            </a:r>
            <a:r>
              <a:rPr lang="es-ES" dirty="0" smtClean="0"/>
              <a:t>febrero </a:t>
            </a:r>
            <a:r>
              <a:rPr lang="es-ES" dirty="0" smtClean="0"/>
              <a:t>de 2015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06879" y="6590802"/>
            <a:ext cx="1995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solidFill>
                  <a:schemeClr val="bg1">
                    <a:lumMod val="75000"/>
                  </a:schemeClr>
                </a:solidFill>
              </a:rPr>
              <a:t>95.1 – BG – MDN - R002 - 03</a:t>
            </a:r>
          </a:p>
        </p:txBody>
      </p:sp>
    </p:spTree>
    <p:extLst>
      <p:ext uri="{BB962C8B-B14F-4D97-AF65-F5344CB8AC3E}">
        <p14:creationId xmlns:p14="http://schemas.microsoft.com/office/powerpoint/2010/main" val="13566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2 Marcador de texto"/>
          <p:cNvSpPr txBox="1">
            <a:spLocks/>
          </p:cNvSpPr>
          <p:nvPr/>
        </p:nvSpPr>
        <p:spPr>
          <a:xfrm>
            <a:off x="6273234" y="519565"/>
            <a:ext cx="192193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es-ES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ETIQUETAS</a:t>
            </a:r>
            <a:endParaRPr lang="es-ES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63550" y="1603375"/>
            <a:ext cx="2173288" cy="3709988"/>
            <a:chOff x="463550" y="1603375"/>
            <a:chExt cx="2173288" cy="3709988"/>
          </a:xfrm>
        </p:grpSpPr>
        <p:pic>
          <p:nvPicPr>
            <p:cNvPr id="24" name="23 Image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50" y="1603375"/>
              <a:ext cx="2173288" cy="337185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27 Rectángulo"/>
            <p:cNvSpPr>
              <a:spLocks noChangeArrowheads="1"/>
            </p:cNvSpPr>
            <p:nvPr/>
          </p:nvSpPr>
          <p:spPr bwMode="auto">
            <a:xfrm>
              <a:off x="631825" y="4975225"/>
              <a:ext cx="1647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CO" sz="800" i="1" dirty="0">
                  <a:latin typeface="Arial Black" pitchFamily="34" charset="0"/>
                </a:rPr>
                <a:t> Etiqueta de empaque d</a:t>
              </a:r>
            </a:p>
            <a:p>
              <a:pPr algn="ctr"/>
              <a:r>
                <a:rPr lang="es-CO" sz="800" i="1" dirty="0">
                  <a:latin typeface="Arial Black" pitchFamily="34" charset="0"/>
                </a:rPr>
                <a:t>e Proveedor</a:t>
              </a:r>
              <a:endParaRPr lang="es-ES" sz="800" dirty="0">
                <a:latin typeface="Arial Black" pitchFamily="34" charset="0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2855913" y="1603375"/>
            <a:ext cx="2097087" cy="3709988"/>
            <a:chOff x="2855913" y="1603375"/>
            <a:chExt cx="2097087" cy="3709988"/>
          </a:xfrm>
        </p:grpSpPr>
        <p:pic>
          <p:nvPicPr>
            <p:cNvPr id="25" name="24 Imag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913" y="1603375"/>
              <a:ext cx="2097087" cy="33718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28 Rectángulo"/>
            <p:cNvSpPr>
              <a:spLocks noChangeArrowheads="1"/>
            </p:cNvSpPr>
            <p:nvPr/>
          </p:nvSpPr>
          <p:spPr bwMode="auto">
            <a:xfrm>
              <a:off x="3105150" y="4975225"/>
              <a:ext cx="1412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CO" sz="800" i="1" dirty="0">
                  <a:latin typeface="Arial Black" pitchFamily="34" charset="0"/>
                </a:rPr>
                <a:t>Etiqueta de empaque </a:t>
              </a:r>
            </a:p>
            <a:p>
              <a:pPr algn="ctr"/>
              <a:r>
                <a:rPr lang="es-CO" sz="800" i="1" dirty="0">
                  <a:latin typeface="Arial Black" pitchFamily="34" charset="0"/>
                </a:rPr>
                <a:t>Pedido de Traslado</a:t>
              </a:r>
              <a:endParaRPr lang="es-ES" sz="800" dirty="0">
                <a:latin typeface="Arial Black" pitchFamily="34" charset="0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5078926" y="3194050"/>
            <a:ext cx="2012950" cy="2227263"/>
            <a:chOff x="5078926" y="3194050"/>
            <a:chExt cx="2012950" cy="2227263"/>
          </a:xfrm>
        </p:grpSpPr>
        <p:pic>
          <p:nvPicPr>
            <p:cNvPr id="26" name="25 Image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8926" y="3194050"/>
              <a:ext cx="2012950" cy="17684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29 Rectángulo"/>
            <p:cNvSpPr>
              <a:spLocks noChangeArrowheads="1"/>
            </p:cNvSpPr>
            <p:nvPr/>
          </p:nvSpPr>
          <p:spPr bwMode="auto">
            <a:xfrm>
              <a:off x="5476875" y="5081588"/>
              <a:ext cx="1328738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CO" sz="800" i="1" dirty="0">
                  <a:latin typeface="Arial Black" pitchFamily="34" charset="0"/>
                </a:rPr>
                <a:t>Etiqueta de material</a:t>
              </a:r>
            </a:p>
            <a:p>
              <a:pPr algn="ctr"/>
              <a:r>
                <a:rPr lang="es-CO" sz="800" i="1" dirty="0">
                  <a:latin typeface="Arial Black" pitchFamily="34" charset="0"/>
                </a:rPr>
                <a:t>Propio de Ministerio</a:t>
              </a:r>
              <a:endParaRPr lang="es-ES" sz="800" dirty="0">
                <a:latin typeface="Arial Black" pitchFamily="34" charset="0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7215188" y="4081463"/>
            <a:ext cx="1658937" cy="1216025"/>
            <a:chOff x="7215188" y="4081463"/>
            <a:chExt cx="1658937" cy="1216025"/>
          </a:xfrm>
        </p:grpSpPr>
        <p:pic>
          <p:nvPicPr>
            <p:cNvPr id="27" name="26 Image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5188" y="4081463"/>
              <a:ext cx="1658937" cy="7397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30 Rectángulo"/>
            <p:cNvSpPr>
              <a:spLocks noChangeArrowheads="1"/>
            </p:cNvSpPr>
            <p:nvPr/>
          </p:nvSpPr>
          <p:spPr bwMode="auto">
            <a:xfrm>
              <a:off x="7323138" y="5081588"/>
              <a:ext cx="15494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s-CO" sz="800" i="1" dirty="0">
                  <a:latin typeface="Arial Black" pitchFamily="34" charset="0"/>
                </a:rPr>
                <a:t>Código de barras EAN13</a:t>
              </a:r>
              <a:endParaRPr lang="es-ES" sz="800" dirty="0"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36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2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109663"/>
            <a:ext cx="7112000" cy="4946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41976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841120"/>
            <a:ext cx="7478713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90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ChangeArrowheads="1"/>
          </p:cNvSpPr>
          <p:nvPr/>
        </p:nvSpPr>
        <p:spPr bwMode="auto">
          <a:xfrm>
            <a:off x="5604074" y="520928"/>
            <a:ext cx="3397051" cy="54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28528" bIns="12696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CO" alt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ACTIVOS FIJOS</a:t>
            </a:r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474663" y="1116013"/>
            <a:ext cx="85264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ingresar a la opción de menú </a:t>
            </a:r>
            <a:r>
              <a:rPr lang="es-CO" altLang="es-CO" sz="1600" b="1" i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Activos Fijos</a:t>
            </a: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accederá al sub menú el cual contiene las siguientes opciones de servicio de traslado de uno o varios activos fijos dentro de una misma sociedad:</a:t>
            </a:r>
          </a:p>
          <a:p>
            <a:pPr algn="just"/>
            <a:endParaRPr lang="es-ES" altLang="es-CO" sz="16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•"/>
            </a:pP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Salida a servicio</a:t>
            </a:r>
            <a:endParaRPr lang="es-ES" altLang="es-CO" sz="16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•"/>
            </a:pP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Reintegro</a:t>
            </a:r>
            <a:endParaRPr lang="es-ES" altLang="es-CO" sz="16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•"/>
            </a:pP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Imprimir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2932113"/>
            <a:ext cx="7686675" cy="30178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95427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4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947738"/>
            <a:ext cx="6980237" cy="5322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08865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4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003300"/>
            <a:ext cx="7523162" cy="5089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38770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4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066800"/>
            <a:ext cx="7096125" cy="50371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65931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Marcador de texto"/>
          <p:cNvSpPr txBox="1">
            <a:spLocks noGrp="1"/>
          </p:cNvSpPr>
          <p:nvPr>
            <p:ph type="body" sz="quarter" idx="10"/>
          </p:nvPr>
        </p:nvSpPr>
        <p:spPr>
          <a:xfrm>
            <a:off x="6059416" y="377382"/>
            <a:ext cx="223811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BOLETINES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78120" y="1551310"/>
            <a:ext cx="1635262" cy="4706937"/>
            <a:chOff x="478120" y="1551310"/>
            <a:chExt cx="1635262" cy="4706937"/>
          </a:xfrm>
        </p:grpSpPr>
        <p:sp>
          <p:nvSpPr>
            <p:cNvPr id="24" name="23 Rectángulo"/>
            <p:cNvSpPr/>
            <p:nvPr/>
          </p:nvSpPr>
          <p:spPr bwMode="auto">
            <a:xfrm>
              <a:off x="478120" y="1551310"/>
              <a:ext cx="1635262" cy="4706937"/>
            </a:xfrm>
            <a:prstGeom prst="rect">
              <a:avLst/>
            </a:prstGeom>
            <a:solidFill>
              <a:srgbClr val="BEE3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dirty="0">
                <a:solidFill>
                  <a:prstClr val="white"/>
                </a:solidFill>
                <a:latin typeface="Trebuchet MS" pitchFamily="34" charset="0"/>
              </a:endParaRPr>
            </a:p>
          </p:txBody>
        </p:sp>
        <p:sp>
          <p:nvSpPr>
            <p:cNvPr id="25" name="54 CuadroTexto"/>
            <p:cNvSpPr txBox="1">
              <a:spLocks noChangeArrowheads="1"/>
            </p:cNvSpPr>
            <p:nvPr/>
          </p:nvSpPr>
          <p:spPr bwMode="auto">
            <a:xfrm>
              <a:off x="731561" y="1560202"/>
              <a:ext cx="1176337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b="1" dirty="0" smtClean="0">
                  <a:solidFill>
                    <a:srgbClr val="000000"/>
                  </a:solidFill>
                  <a:latin typeface="Trebuchet MS" pitchFamily="34" charset="0"/>
                </a:rPr>
                <a:t>5A1</a:t>
              </a:r>
              <a:endParaRPr lang="es-CO" altLang="es-CO" b="1" dirty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26" name="25 CuadroTexto"/>
            <p:cNvSpPr txBox="1"/>
            <p:nvPr/>
          </p:nvSpPr>
          <p:spPr bwMode="auto">
            <a:xfrm>
              <a:off x="588686" y="2373741"/>
              <a:ext cx="1385887" cy="2893100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Estandarización</a:t>
              </a:r>
              <a:endParaRPr lang="es-CO" sz="1400" b="1" dirty="0">
                <a:latin typeface="Arial" pitchFamily="34" charset="0"/>
                <a:cs typeface="Arial" pitchFamily="34" charset="0"/>
              </a:endParaRPr>
            </a:p>
            <a:p>
              <a:pPr algn="just"/>
              <a:r>
                <a:rPr lang="es-CO" sz="1400" b="1" dirty="0">
                  <a:latin typeface="Arial" pitchFamily="34" charset="0"/>
                  <a:cs typeface="Arial" pitchFamily="34" charset="0"/>
                </a:rPr>
                <a:t>de las etiquetas </a:t>
              </a:r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códigos </a:t>
              </a:r>
              <a:r>
                <a:rPr lang="es-CO" sz="1400" b="1" dirty="0">
                  <a:latin typeface="Arial" pitchFamily="34" charset="0"/>
                  <a:cs typeface="Arial" pitchFamily="34" charset="0"/>
                </a:rPr>
                <a:t>de</a:t>
              </a:r>
            </a:p>
            <a:p>
              <a:pPr algn="just"/>
              <a:r>
                <a:rPr lang="es-CO" sz="1400" b="1" dirty="0">
                  <a:latin typeface="Arial" pitchFamily="34" charset="0"/>
                  <a:cs typeface="Arial" pitchFamily="34" charset="0"/>
                </a:rPr>
                <a:t>barras </a:t>
              </a:r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almacenes WM</a:t>
              </a:r>
            </a:p>
            <a:p>
              <a:pPr algn="just"/>
              <a:r>
                <a:rPr lang="es-CO" sz="14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Para ubicación en estantería,  material individual</a:t>
              </a:r>
              <a:r>
                <a:rPr lang="es-CO" sz="13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s-CO" sz="13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54 CuadroTexto"/>
            <p:cNvSpPr txBox="1">
              <a:spLocks noChangeArrowheads="1"/>
            </p:cNvSpPr>
            <p:nvPr/>
          </p:nvSpPr>
          <p:spPr bwMode="auto">
            <a:xfrm>
              <a:off x="683654" y="1844344"/>
              <a:ext cx="117633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sz="1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Marzo</a:t>
              </a:r>
              <a:r>
                <a:rPr lang="en-US" altLang="es-CO" sz="1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/2009</a:t>
              </a:r>
              <a:endParaRPr lang="es-CO" altLang="es-CO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2156618" y="1567089"/>
            <a:ext cx="2072831" cy="4706937"/>
            <a:chOff x="2156618" y="1567089"/>
            <a:chExt cx="2072831" cy="4706937"/>
          </a:xfrm>
        </p:grpSpPr>
        <p:sp>
          <p:nvSpPr>
            <p:cNvPr id="53" name="52 Flecha derecha"/>
            <p:cNvSpPr/>
            <p:nvPr/>
          </p:nvSpPr>
          <p:spPr>
            <a:xfrm>
              <a:off x="2156618" y="3509442"/>
              <a:ext cx="428628" cy="3571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6" name="55 Rectángulo"/>
            <p:cNvSpPr/>
            <p:nvPr/>
          </p:nvSpPr>
          <p:spPr bwMode="auto">
            <a:xfrm>
              <a:off x="2568924" y="1567089"/>
              <a:ext cx="1660525" cy="4706937"/>
            </a:xfrm>
            <a:prstGeom prst="rect">
              <a:avLst/>
            </a:prstGeom>
            <a:solidFill>
              <a:srgbClr val="BEE3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CO" dirty="0">
                <a:solidFill>
                  <a:prstClr val="white"/>
                </a:solidFill>
                <a:latin typeface="Trebuchet MS" pitchFamily="34" charset="0"/>
              </a:endParaRPr>
            </a:p>
          </p:txBody>
        </p:sp>
        <p:sp>
          <p:nvSpPr>
            <p:cNvPr id="57" name="54 CuadroTexto"/>
            <p:cNvSpPr txBox="1">
              <a:spLocks noChangeArrowheads="1"/>
            </p:cNvSpPr>
            <p:nvPr/>
          </p:nvSpPr>
          <p:spPr bwMode="auto">
            <a:xfrm>
              <a:off x="2836357" y="1567089"/>
              <a:ext cx="1176337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b="1" dirty="0" smtClean="0">
                  <a:solidFill>
                    <a:srgbClr val="000000"/>
                  </a:solidFill>
                  <a:latin typeface="Trebuchet MS" pitchFamily="34" charset="0"/>
                </a:rPr>
                <a:t>5A2</a:t>
              </a:r>
              <a:endParaRPr lang="es-CO" altLang="es-CO" b="1" dirty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61" name="60 CuadroTexto"/>
            <p:cNvSpPr txBox="1"/>
            <p:nvPr/>
          </p:nvSpPr>
          <p:spPr bwMode="auto">
            <a:xfrm>
              <a:off x="2705507" y="2177753"/>
              <a:ext cx="1385887" cy="2031325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Estandarización</a:t>
              </a:r>
            </a:p>
            <a:p>
              <a:pPr algn="just"/>
              <a:r>
                <a:rPr lang="es-CO" sz="1400" b="1" dirty="0">
                  <a:latin typeface="Arial" pitchFamily="34" charset="0"/>
                  <a:cs typeface="Arial" pitchFamily="34" charset="0"/>
                </a:rPr>
                <a:t>d</a:t>
              </a:r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e los insumos y hardware requeridos  para la marcación de elementos.</a:t>
              </a:r>
              <a:endParaRPr lang="es-CO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54 CuadroTexto"/>
            <p:cNvSpPr txBox="1">
              <a:spLocks noChangeArrowheads="1"/>
            </p:cNvSpPr>
            <p:nvPr/>
          </p:nvSpPr>
          <p:spPr bwMode="auto">
            <a:xfrm>
              <a:off x="2887555" y="1837798"/>
              <a:ext cx="117633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sz="1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Julio/2011</a:t>
              </a:r>
              <a:endParaRPr lang="es-CO" altLang="es-CO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62 CuadroTexto"/>
            <p:cNvSpPr txBox="1"/>
            <p:nvPr/>
          </p:nvSpPr>
          <p:spPr bwMode="auto">
            <a:xfrm>
              <a:off x="2707118" y="4446498"/>
              <a:ext cx="1385887" cy="1600438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Directrices en los procesos de Contratación y </a:t>
              </a:r>
              <a:r>
                <a:rPr lang="es-CO" sz="14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almacenamiento</a:t>
              </a:r>
              <a:endParaRPr lang="es-CO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6416128" y="1479151"/>
            <a:ext cx="2120634" cy="4706937"/>
            <a:chOff x="6416128" y="1479151"/>
            <a:chExt cx="2120634" cy="4706937"/>
          </a:xfrm>
        </p:grpSpPr>
        <p:sp>
          <p:nvSpPr>
            <p:cNvPr id="58" name="57 Rectángulo"/>
            <p:cNvSpPr/>
            <p:nvPr/>
          </p:nvSpPr>
          <p:spPr bwMode="auto">
            <a:xfrm>
              <a:off x="6876237" y="1479151"/>
              <a:ext cx="1660525" cy="4706937"/>
            </a:xfrm>
            <a:prstGeom prst="rect">
              <a:avLst/>
            </a:prstGeom>
            <a:solidFill>
              <a:srgbClr val="BEE3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CO" dirty="0">
                <a:solidFill>
                  <a:prstClr val="white"/>
                </a:solidFill>
                <a:latin typeface="Trebuchet MS" pitchFamily="34" charset="0"/>
              </a:endParaRPr>
            </a:p>
          </p:txBody>
        </p:sp>
        <p:sp>
          <p:nvSpPr>
            <p:cNvPr id="59" name="54 CuadroTexto"/>
            <p:cNvSpPr txBox="1">
              <a:spLocks noChangeArrowheads="1"/>
            </p:cNvSpPr>
            <p:nvPr/>
          </p:nvSpPr>
          <p:spPr bwMode="auto">
            <a:xfrm>
              <a:off x="7170731" y="1642748"/>
              <a:ext cx="1176337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es-CO" b="1" dirty="0" smtClean="0">
                  <a:solidFill>
                    <a:srgbClr val="000000"/>
                  </a:solidFill>
                  <a:latin typeface="Trebuchet MS" pitchFamily="34" charset="0"/>
                </a:rPr>
                <a:t>11</a:t>
              </a:r>
              <a:endParaRPr lang="es-CO" altLang="es-CO" b="1" dirty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67" name="66 CuadroTexto"/>
            <p:cNvSpPr txBox="1"/>
            <p:nvPr/>
          </p:nvSpPr>
          <p:spPr bwMode="auto">
            <a:xfrm>
              <a:off x="7001560" y="2209656"/>
              <a:ext cx="1385887" cy="3323987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 wrap="square">
              <a:spAutoFit/>
            </a:bodyPr>
            <a:lstStyle/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Parámetros generales basados en los boletines anteriores,  reafirmando directrices, políticas  y caracterización de insumos y equipos especiales.</a:t>
              </a:r>
            </a:p>
            <a:p>
              <a:pPr algn="just"/>
              <a:r>
                <a:rPr lang="es-CO" sz="14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(Se nombran Transacciones)</a:t>
              </a:r>
              <a:endParaRPr lang="es-CO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67 Flecha derecha"/>
            <p:cNvSpPr/>
            <p:nvPr/>
          </p:nvSpPr>
          <p:spPr>
            <a:xfrm>
              <a:off x="6416128" y="3552418"/>
              <a:ext cx="500066" cy="3571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7" name="22 Marcador de texto"/>
          <p:cNvSpPr txBox="1">
            <a:spLocks/>
          </p:cNvSpPr>
          <p:nvPr/>
        </p:nvSpPr>
        <p:spPr>
          <a:xfrm>
            <a:off x="379028" y="1127491"/>
            <a:ext cx="425533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Contrato133-A-COFAC-2009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255537" y="1552418"/>
            <a:ext cx="2160591" cy="4712773"/>
            <a:chOff x="4255537" y="1552418"/>
            <a:chExt cx="2160591" cy="4712773"/>
          </a:xfrm>
        </p:grpSpPr>
        <p:sp>
          <p:nvSpPr>
            <p:cNvPr id="46" name="45 Rectángulo"/>
            <p:cNvSpPr/>
            <p:nvPr/>
          </p:nvSpPr>
          <p:spPr bwMode="auto">
            <a:xfrm>
              <a:off x="4755603" y="1558254"/>
              <a:ext cx="1660525" cy="4706937"/>
            </a:xfrm>
            <a:prstGeom prst="rect">
              <a:avLst/>
            </a:prstGeom>
            <a:solidFill>
              <a:srgbClr val="BEE3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CO" dirty="0">
                <a:solidFill>
                  <a:prstClr val="white"/>
                </a:solidFill>
                <a:latin typeface="Trebuchet MS" pitchFamily="34" charset="0"/>
              </a:endParaRPr>
            </a:p>
          </p:txBody>
        </p:sp>
        <p:sp>
          <p:nvSpPr>
            <p:cNvPr id="52" name="54 CuadroTexto"/>
            <p:cNvSpPr txBox="1">
              <a:spLocks noChangeArrowheads="1"/>
            </p:cNvSpPr>
            <p:nvPr/>
          </p:nvSpPr>
          <p:spPr bwMode="auto">
            <a:xfrm>
              <a:off x="5058806" y="1552418"/>
              <a:ext cx="1176337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b="1" dirty="0">
                  <a:solidFill>
                    <a:srgbClr val="000000"/>
                  </a:solidFill>
                  <a:latin typeface="Trebuchet MS" pitchFamily="34" charset="0"/>
                </a:rPr>
                <a:t>6</a:t>
              </a:r>
              <a:endParaRPr lang="es-CO" altLang="es-CO" b="1" dirty="0">
                <a:solidFill>
                  <a:srgbClr val="000000"/>
                </a:solidFill>
                <a:latin typeface="Trebuchet MS" pitchFamily="34" charset="0"/>
              </a:endParaRPr>
            </a:p>
          </p:txBody>
        </p:sp>
        <p:sp>
          <p:nvSpPr>
            <p:cNvPr id="54" name="53 Flecha derecha"/>
            <p:cNvSpPr/>
            <p:nvPr/>
          </p:nvSpPr>
          <p:spPr>
            <a:xfrm>
              <a:off x="4255537" y="3547588"/>
              <a:ext cx="500066" cy="3571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64 CuadroTexto"/>
            <p:cNvSpPr txBox="1"/>
            <p:nvPr/>
          </p:nvSpPr>
          <p:spPr bwMode="auto">
            <a:xfrm>
              <a:off x="4898779" y="2203509"/>
              <a:ext cx="1385887" cy="3754874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Estandarización</a:t>
              </a:r>
              <a:endParaRPr lang="es-CO" sz="1400" b="1" dirty="0">
                <a:latin typeface="Arial" pitchFamily="34" charset="0"/>
                <a:cs typeface="Arial" pitchFamily="34" charset="0"/>
              </a:endParaRPr>
            </a:p>
            <a:p>
              <a:pPr algn="just"/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de  </a:t>
              </a:r>
              <a:r>
                <a:rPr lang="es-CO" sz="1400" b="1" dirty="0">
                  <a:latin typeface="Arial" pitchFamily="34" charset="0"/>
                  <a:cs typeface="Arial" pitchFamily="34" charset="0"/>
                </a:rPr>
                <a:t>las etiquetas </a:t>
              </a:r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códigos </a:t>
              </a:r>
              <a:r>
                <a:rPr lang="es-CO" sz="1400" b="1" dirty="0">
                  <a:latin typeface="Arial" pitchFamily="34" charset="0"/>
                  <a:cs typeface="Arial" pitchFamily="34" charset="0"/>
                </a:rPr>
                <a:t>de</a:t>
              </a:r>
            </a:p>
            <a:p>
              <a:pPr algn="just"/>
              <a:r>
                <a:rPr lang="es-CO" sz="1400" b="1" dirty="0">
                  <a:latin typeface="Arial" pitchFamily="34" charset="0"/>
                  <a:cs typeface="Arial" pitchFamily="34" charset="0"/>
                </a:rPr>
                <a:t>barras </a:t>
              </a:r>
              <a:r>
                <a:rPr lang="es-CO" sz="1400" b="1" dirty="0" smtClean="0">
                  <a:latin typeface="Arial" pitchFamily="34" charset="0"/>
                  <a:cs typeface="Arial" pitchFamily="34" charset="0"/>
                </a:rPr>
                <a:t>para el manejo de Activos fijos y su plaquetización especificando los insumos utilizados.</a:t>
              </a:r>
            </a:p>
            <a:p>
              <a:pPr algn="just"/>
              <a:r>
                <a:rPr lang="es-CO" sz="1400" b="1" dirty="0" smtClean="0"/>
                <a:t>(Poliéster </a:t>
              </a:r>
              <a:r>
                <a:rPr lang="es-CO" sz="1400" b="1" dirty="0"/>
                <a:t>Plata Mate con ad-</a:t>
              </a:r>
              <a:r>
                <a:rPr lang="es-CO" sz="1400" b="1" dirty="0" err="1"/>
                <a:t>hesivo</a:t>
              </a:r>
              <a:r>
                <a:rPr lang="es-CO" sz="1400" b="1" dirty="0"/>
                <a:t> de alta </a:t>
              </a:r>
              <a:r>
                <a:rPr lang="es-CO" sz="1400" b="1" dirty="0" smtClean="0"/>
                <a:t>)</a:t>
              </a:r>
              <a:endParaRPr lang="es-CO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54 CuadroTexto"/>
            <p:cNvSpPr txBox="1">
              <a:spLocks noChangeArrowheads="1"/>
            </p:cNvSpPr>
            <p:nvPr/>
          </p:nvSpPr>
          <p:spPr bwMode="auto">
            <a:xfrm>
              <a:off x="4997696" y="1832357"/>
              <a:ext cx="117633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s-CO" sz="1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Sep/2011</a:t>
              </a:r>
              <a:endParaRPr lang="es-CO" altLang="es-CO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14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2 Marcador de texto"/>
          <p:cNvSpPr txBox="1">
            <a:spLocks/>
          </p:cNvSpPr>
          <p:nvPr/>
        </p:nvSpPr>
        <p:spPr>
          <a:xfrm>
            <a:off x="4921504" y="508742"/>
            <a:ext cx="425533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Contrato133-A-COFAC-2009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854740"/>
              </p:ext>
            </p:extLst>
          </p:nvPr>
        </p:nvGraphicFramePr>
        <p:xfrm>
          <a:off x="1210614" y="1558344"/>
          <a:ext cx="7874024" cy="3792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22 Marcador de texto"/>
          <p:cNvSpPr txBox="1">
            <a:spLocks/>
          </p:cNvSpPr>
          <p:nvPr/>
        </p:nvSpPr>
        <p:spPr>
          <a:xfrm>
            <a:off x="501904" y="5645266"/>
            <a:ext cx="56266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Contrato204-A-COFAC-2014</a:t>
            </a:r>
            <a:endParaRPr lang="es-CO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1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2 Marcador de texto"/>
          <p:cNvSpPr txBox="1">
            <a:spLocks/>
          </p:cNvSpPr>
          <p:nvPr/>
        </p:nvSpPr>
        <p:spPr>
          <a:xfrm>
            <a:off x="5358729" y="506496"/>
            <a:ext cx="36894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es-ES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INGRESO LECTORA CB</a:t>
            </a:r>
            <a:endParaRPr lang="es-ES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22 Marcador de texto"/>
          <p:cNvSpPr txBox="1">
            <a:spLocks/>
          </p:cNvSpPr>
          <p:nvPr/>
        </p:nvSpPr>
        <p:spPr>
          <a:xfrm>
            <a:off x="8977424" y="671965"/>
            <a:ext cx="18473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endParaRPr lang="es-ES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5" name="4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35" y="2593825"/>
            <a:ext cx="4557171" cy="317591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392" y="1933738"/>
            <a:ext cx="3774213" cy="482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44699" y="1102026"/>
            <a:ext cx="8648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spcAft>
                <a:spcPts val="0"/>
              </a:spcAft>
            </a:pPr>
            <a:r>
              <a:rPr lang="es-CO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usuario debe ingresar a la siguiente dirección e ingresar el nombre de usuario asignado en ERP - SILOG y clave asignada para el portal.</a:t>
            </a:r>
          </a:p>
          <a:p>
            <a:pPr marL="180340" algn="just">
              <a:spcAft>
                <a:spcPts val="0"/>
              </a:spcAft>
            </a:pPr>
            <a:r>
              <a:rPr lang="de-DE" sz="1600" b="1" u="sng" dirty="0">
                <a:solidFill>
                  <a:srgbClr val="2F549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http://172.18.67.13:50000/irj/servlet/prt/portal/prtroot/mdn.gov~menu.EMMenu</a:t>
            </a:r>
            <a:endParaRPr lang="es-CO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2 Marcador de texto"/>
          <p:cNvSpPr txBox="1">
            <a:spLocks/>
          </p:cNvSpPr>
          <p:nvPr/>
        </p:nvSpPr>
        <p:spPr>
          <a:xfrm>
            <a:off x="4998779" y="521621"/>
            <a:ext cx="41615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ENTRADA DE MERCANCIA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11175" y="1050925"/>
            <a:ext cx="8145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s-CO" altLang="es-CO" sz="160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podrá realizar movimientos de entrada de pedidos tanto de proveedor como de traslado.</a:t>
            </a:r>
          </a:p>
        </p:txBody>
      </p:sp>
      <p:pic>
        <p:nvPicPr>
          <p:cNvPr id="6" name="3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54188"/>
            <a:ext cx="4691062" cy="882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11175" y="2797175"/>
            <a:ext cx="81454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s-ES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Solo se tendrán en cuenta los pedidos que estén liberados y que tengan posiciones pendientes de entradas que no estén ni bloqueadas ni borradas, dado esto se deben mostrar los mensajes de error según sea el caso.</a:t>
            </a:r>
            <a:endParaRPr lang="es-ES" altLang="es-CO" sz="1600" dirty="0">
              <a:latin typeface="Arial Black" panose="020B0A04020102020204" pitchFamily="34" charset="0"/>
            </a:endParaRPr>
          </a:p>
        </p:txBody>
      </p:sp>
      <p:pic>
        <p:nvPicPr>
          <p:cNvPr id="8" name="5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3624263"/>
            <a:ext cx="5611813" cy="2730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48" y="1288447"/>
            <a:ext cx="5699125" cy="168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2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93" y="3490175"/>
            <a:ext cx="7299638" cy="28153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2 Marcador de texto"/>
          <p:cNvSpPr txBox="1">
            <a:spLocks/>
          </p:cNvSpPr>
          <p:nvPr/>
        </p:nvSpPr>
        <p:spPr>
          <a:xfrm>
            <a:off x="4998779" y="521621"/>
            <a:ext cx="41615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ENTRADA DE MERCANCIA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368300" y="1414094"/>
            <a:ext cx="8348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•"/>
            </a:pP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Salida sin referencia: Clase de movimiento 201 </a:t>
            </a:r>
            <a:r>
              <a:rPr lang="es-CO" altLang="es-CO" sz="16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–Salida </a:t>
            </a: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orden: Clases de movimiento 261 y Z61 </a:t>
            </a:r>
            <a:endParaRPr lang="es-ES" altLang="es-CO" sz="16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•"/>
            </a:pPr>
            <a:r>
              <a:rPr lang="es-CO" altLang="es-CO" sz="16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Salida pedido de traslado: Clase de movimiento 351 </a:t>
            </a:r>
          </a:p>
        </p:txBody>
      </p:sp>
      <p:pic>
        <p:nvPicPr>
          <p:cNvPr id="21508" name="3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2344156"/>
            <a:ext cx="7789863" cy="3803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2 Marcador de texto"/>
          <p:cNvSpPr txBox="1">
            <a:spLocks/>
          </p:cNvSpPr>
          <p:nvPr/>
        </p:nvSpPr>
        <p:spPr>
          <a:xfrm>
            <a:off x="4998779" y="521621"/>
            <a:ext cx="38008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SALIDA DE MERCANCIA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5853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4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2447657"/>
            <a:ext cx="3159125" cy="2333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6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1326524"/>
            <a:ext cx="5387975" cy="500283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2 Marcador de texto"/>
          <p:cNvSpPr txBox="1">
            <a:spLocks/>
          </p:cNvSpPr>
          <p:nvPr/>
        </p:nvSpPr>
        <p:spPr>
          <a:xfrm>
            <a:off x="4998779" y="521621"/>
            <a:ext cx="38008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SALIDA DE MERCANCIA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89438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4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023938"/>
            <a:ext cx="8170863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5009152" y="995422"/>
            <a:ext cx="3587842" cy="162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CO" altLang="es-CO" sz="2400" b="1" dirty="0" smtClean="0">
                <a:cs typeface="Arial" panose="020B0604020202020204" pitchFamily="34" charset="0"/>
              </a:rPr>
              <a:t>Empaque </a:t>
            </a:r>
            <a:endParaRPr lang="es-CO" altLang="es-CO" sz="2400" b="1" dirty="0"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s-CO" altLang="es-CO" sz="2400" b="1" dirty="0" smtClean="0">
                <a:cs typeface="Arial" panose="020B0604020202020204" pitchFamily="34" charset="0"/>
              </a:rPr>
              <a:t>Pedido </a:t>
            </a:r>
            <a:r>
              <a:rPr lang="es-CO" altLang="es-CO" sz="2400" b="1" dirty="0">
                <a:cs typeface="Arial" panose="020B0604020202020204" pitchFamily="34" charset="0"/>
              </a:rPr>
              <a:t>de Traslado</a:t>
            </a:r>
          </a:p>
          <a:p>
            <a:pPr eaLnBrk="1" hangingPunct="1">
              <a:spcBef>
                <a:spcPct val="20000"/>
              </a:spcBef>
            </a:pPr>
            <a:r>
              <a:rPr lang="es-CO" altLang="es-CO" sz="2400" b="1" dirty="0" smtClean="0">
                <a:cs typeface="Arial" panose="020B0604020202020204" pitchFamily="34" charset="0"/>
              </a:rPr>
              <a:t>Documento </a:t>
            </a:r>
            <a:r>
              <a:rPr lang="es-CO" altLang="es-CO" sz="2400" b="1" dirty="0">
                <a:cs typeface="Arial" panose="020B0604020202020204" pitchFamily="34" charset="0"/>
              </a:rPr>
              <a:t>de material</a:t>
            </a:r>
            <a:endParaRPr lang="es-ES" altLang="es-CO" sz="2400" b="1" dirty="0">
              <a:cs typeface="Arial" panose="020B0604020202020204" pitchFamily="34" charset="0"/>
            </a:endParaRPr>
          </a:p>
          <a:p>
            <a:pPr algn="just"/>
            <a:endParaRPr lang="es-CO" altLang="es-CO" dirty="0">
              <a:solidFill>
                <a:schemeClr val="tx2"/>
              </a:solidFill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22 Marcador de texto"/>
          <p:cNvSpPr txBox="1">
            <a:spLocks/>
          </p:cNvSpPr>
          <p:nvPr/>
        </p:nvSpPr>
        <p:spPr>
          <a:xfrm>
            <a:off x="4998779" y="521621"/>
            <a:ext cx="37333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rgbClr val="1B22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IMPRESIÓN ETIQUETAS</a:t>
            </a:r>
            <a:endParaRPr lang="es-CO" sz="2400" b="1" dirty="0">
              <a:solidFill>
                <a:srgbClr val="1B22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78430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B10DBC994AB5C44BC6CDFFD3E07D960" ma:contentTypeVersion="6" ma:contentTypeDescription="Crear nuevo documento." ma:contentTypeScope="" ma:versionID="04db86a0bee47f4c1bc38333a57ee4a6">
  <xsd:schema xmlns:xsd="http://www.w3.org/2001/XMLSchema" xmlns:xs="http://www.w3.org/2001/XMLSchema" xmlns:p="http://schemas.microsoft.com/office/2006/metadata/properties" xmlns:ns2="008c7afa-72d5-417b-9fb7-0cd02f402b05" xmlns:ns3="9fa46128-dd3d-40d5-a86e-b65da9dc32f2" targetNamespace="http://schemas.microsoft.com/office/2006/metadata/properties" ma:root="true" ma:fieldsID="e0b5db1662af7e8f118c39fdf4754367" ns2:_="" ns3:_="">
    <xsd:import namespace="008c7afa-72d5-417b-9fb7-0cd02f402b05"/>
    <xsd:import namespace="9fa46128-dd3d-40d5-a86e-b65da9dc32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8c7afa-72d5-417b-9fb7-0cd02f402b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46128-dd3d-40d5-a86e-b65da9dc32f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02259E-C2B4-4430-8A18-4A2300DF2F48}"/>
</file>

<file path=customXml/itemProps2.xml><?xml version="1.0" encoding="utf-8"?>
<ds:datastoreItem xmlns:ds="http://schemas.openxmlformats.org/officeDocument/2006/customXml" ds:itemID="{F28EF330-8801-4088-8586-8BAF2407BC1A}"/>
</file>

<file path=customXml/itemProps3.xml><?xml version="1.0" encoding="utf-8"?>
<ds:datastoreItem xmlns:ds="http://schemas.openxmlformats.org/officeDocument/2006/customXml" ds:itemID="{1DF06A36-D10B-472A-BD6E-9BF85D0C085F}"/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371</Words>
  <Application>Microsoft Office PowerPoint</Application>
  <PresentationFormat>Presentación en pantalla (4:3)</PresentationFormat>
  <Paragraphs>62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Tema de Office</vt:lpstr>
      <vt:lpstr>Diseño personalizado</vt:lpstr>
      <vt:lpstr>1_Diseño personalizado</vt:lpstr>
      <vt:lpstr>CÓDIGO DE BARRAS V2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Maria Tobon</dc:creator>
  <cp:lastModifiedBy>Martha Cecilia Castro Osorio</cp:lastModifiedBy>
  <cp:revision>144</cp:revision>
  <cp:lastPrinted>2015-02-26T13:18:17Z</cp:lastPrinted>
  <dcterms:created xsi:type="dcterms:W3CDTF">2012-11-21T16:58:23Z</dcterms:created>
  <dcterms:modified xsi:type="dcterms:W3CDTF">2015-02-26T13:22:56Z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0x010100EB10DBC994AB5C44BC6CDFFD3E07D960</vt:lpwstr>
  </property>
</Properties>
</file>