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7"/>
  </p:notesMasterIdLst>
  <p:sldIdLst>
    <p:sldId id="256" r:id="rId4"/>
    <p:sldId id="265" r:id="rId5"/>
    <p:sldId id="266" r:id="rId6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D73"/>
    <a:srgbClr val="137994"/>
    <a:srgbClr val="51307F"/>
    <a:srgbClr val="213A80"/>
    <a:srgbClr val="7B9561"/>
    <a:srgbClr val="D0CECE"/>
    <a:srgbClr val="7B7B60"/>
    <a:srgbClr val="454073"/>
    <a:srgbClr val="48616C"/>
    <a:srgbClr val="465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1475" autoAdjust="0"/>
  </p:normalViewPr>
  <p:slideViewPr>
    <p:cSldViewPr snapToGrid="0" snapToObjects="1" showGuides="1">
      <p:cViewPr varScale="1">
        <p:scale>
          <a:sx n="116" d="100"/>
          <a:sy n="116" d="100"/>
        </p:scale>
        <p:origin x="204" y="84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I:\ARCHIVOS%20JC\JC%20PRESUPUESTO%202001%20AL%202020\JC%202020\PARA%20PAGINA%20WEB\INFORMACION%20MES%20DE%20OCTUBR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'DATOS 2019'!$A$23</c:f>
              <c:strCache>
                <c:ptCount val="1"/>
                <c:pt idx="0">
                  <c:v>APR. VIGENTE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51307F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1.1050622728694393E-3"/>
                  <c:y val="-8.2443156417388273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050622728695405E-3"/>
                  <c:y val="-1.37405260695647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8.244315641738927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315186818608378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E56-4838-A502-DED2EAB55EC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2019'!$B$22:$F$22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2019'!$B$23:$F$23</c:f>
              <c:numCache>
                <c:formatCode>_(* #,##0.00_);_(* \(#,##0.00\);_(* "-"??_);_(@_)</c:formatCode>
                <c:ptCount val="5"/>
                <c:pt idx="0">
                  <c:v>89029</c:v>
                </c:pt>
                <c:pt idx="1">
                  <c:v>630936</c:v>
                </c:pt>
                <c:pt idx="2">
                  <c:v>522094</c:v>
                </c:pt>
                <c:pt idx="3">
                  <c:v>2</c:v>
                </c:pt>
                <c:pt idx="4">
                  <c:v>20000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E56-4838-A502-DED2EAB55EC4}"/>
            </c:ext>
          </c:extLst>
        </c:ser>
        <c:ser>
          <c:idx val="1"/>
          <c:order val="1"/>
          <c:tx>
            <c:strRef>
              <c:f>'DATOS 2019'!$A$24</c:f>
              <c:strCache>
                <c:ptCount val="1"/>
                <c:pt idx="0">
                  <c:v>COMPROMISO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3B3838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2.2101245457389188E-3"/>
                  <c:y val="-8.2443156417388273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315186818608338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5.49621042782588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5.49621042782588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CE56-4838-A502-DED2EAB55EC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2019'!$B$22:$F$22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2019'!$B$24:$F$24</c:f>
              <c:numCache>
                <c:formatCode>_(* #,##0.00_);_(* \(#,##0.00\);_(* "-"??_);_(@_)</c:formatCode>
                <c:ptCount val="5"/>
                <c:pt idx="0">
                  <c:v>88530</c:v>
                </c:pt>
                <c:pt idx="1">
                  <c:v>630785</c:v>
                </c:pt>
                <c:pt idx="2">
                  <c:v>521921</c:v>
                </c:pt>
                <c:pt idx="3">
                  <c:v>2</c:v>
                </c:pt>
                <c:pt idx="4">
                  <c:v>19999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E56-4838-A502-DED2EAB55EC4}"/>
            </c:ext>
          </c:extLst>
        </c:ser>
        <c:ser>
          <c:idx val="2"/>
          <c:order val="2"/>
          <c:tx>
            <c:strRef>
              <c:f>'DATOS 2019'!$A$25</c:f>
              <c:strCache>
                <c:ptCount val="1"/>
                <c:pt idx="0">
                  <c:v>OBLIGACION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315598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-2.0259240966126329E-17"/>
                  <c:y val="-8.244315641738927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101245457388785E-3"/>
                  <c:y val="-1.2595336728029636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1036963864505316E-17"/>
                  <c:y val="-8.24431564173885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3151868186083785E-3"/>
                  <c:y val="-5.49621042782588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315186818608378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CE56-4838-A502-DED2EAB55EC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2019'!$B$22:$F$22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2019'!$B$25:$F$25</c:f>
              <c:numCache>
                <c:formatCode>_(* #,##0.00_);_(* \(#,##0.00\);_(* "-"??_);_(@_)</c:formatCode>
                <c:ptCount val="5"/>
                <c:pt idx="0">
                  <c:v>88530</c:v>
                </c:pt>
                <c:pt idx="1">
                  <c:v>602535</c:v>
                </c:pt>
                <c:pt idx="2">
                  <c:v>521921</c:v>
                </c:pt>
                <c:pt idx="3">
                  <c:v>2</c:v>
                </c:pt>
                <c:pt idx="4">
                  <c:v>17979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CE56-4838-A502-DED2EAB55EC4}"/>
            </c:ext>
          </c:extLst>
        </c:ser>
        <c:ser>
          <c:idx val="3"/>
          <c:order val="3"/>
          <c:tx>
            <c:strRef>
              <c:f>'DATOS 2019'!$A$26</c:f>
              <c:strCache>
                <c:ptCount val="1"/>
                <c:pt idx="0">
                  <c:v>PAGOS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137994"/>
                </a:gs>
              </a:gsLst>
              <a:lin ang="5400000" scaled="1"/>
            </a:gradFill>
            <a:ln>
              <a:solidFill>
                <a:srgbClr val="137994"/>
              </a:solidFill>
            </a:ln>
            <a:effectLst/>
            <a:sp3d>
              <a:contourClr>
                <a:srgbClr val="137994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5.496210427825986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050622728693785E-3"/>
                  <c:y val="-8.24431564173885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2101245457389188E-3"/>
                  <c:y val="-1.64886312834777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CE56-4838-A502-DED2EAB55E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CE56-4838-A502-DED2EAB55EC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2019'!$B$22:$F$22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2019'!$B$26:$F$26</c:f>
              <c:numCache>
                <c:formatCode>_(* #,##0.00_);_(* \(#,##0.00\);_(* "-"??_);_(@_)</c:formatCode>
                <c:ptCount val="5"/>
                <c:pt idx="0">
                  <c:v>88523</c:v>
                </c:pt>
                <c:pt idx="1">
                  <c:v>598050</c:v>
                </c:pt>
                <c:pt idx="2">
                  <c:v>521921</c:v>
                </c:pt>
                <c:pt idx="3">
                  <c:v>2</c:v>
                </c:pt>
                <c:pt idx="4">
                  <c:v>17979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CE56-4838-A502-DED2EAB55E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639812480"/>
        <c:axId val="-639802144"/>
        <c:axId val="0"/>
      </c:bar3DChart>
      <c:catAx>
        <c:axId val="-639812480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4F81BD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639802144"/>
        <c:crosses val="autoZero"/>
        <c:auto val="0"/>
        <c:lblAlgn val="ctr"/>
        <c:lblOffset val="100"/>
        <c:noMultiLvlLbl val="0"/>
      </c:catAx>
      <c:valAx>
        <c:axId val="-639802144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rgbClr val="4F81B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639812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rgbClr val="4F81BD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ysClr val="window" lastClr="FFFFFF"/>
        </a:gs>
        <a:gs pos="74000">
          <a:srgbClr val="EEECE1">
            <a:lumMod val="90000"/>
          </a:srgbClr>
        </a:gs>
      </a:gsLst>
      <a:lin ang="5400000" scaled="1"/>
    </a:gradFill>
    <a:ln w="9525" cap="flat" cmpd="sng" algn="ctr">
      <a:solidFill>
        <a:srgbClr val="4F81BD"/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Hoja2!$A$27</c:f>
              <c:strCache>
                <c:ptCount val="1"/>
                <c:pt idx="0">
                  <c:v> APR. DISPONIBLE 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213A80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>
              <a:outerShdw algn="ctr" rotWithShape="0">
                <a:srgbClr val="000000">
                  <a:alpha val="13000"/>
                </a:srgbClr>
              </a:outerShdw>
            </a:effectLst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5253113643473784E-3"/>
                  <c:y val="2.748105213912942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C5B5-4944-B989-B8597698CB4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Hoja2!$B$26:$F$26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Hoja2!$B$27:$F$27</c:f>
              <c:numCache>
                <c:formatCode>_(* #,##0.00_);_(* \(#,##0.00\);_(* "-"??_);_(@_)</c:formatCode>
                <c:ptCount val="5"/>
                <c:pt idx="0">
                  <c:v>103182</c:v>
                </c:pt>
                <c:pt idx="1">
                  <c:v>715712</c:v>
                </c:pt>
                <c:pt idx="2">
                  <c:v>443655</c:v>
                </c:pt>
                <c:pt idx="3">
                  <c:v>46</c:v>
                </c:pt>
                <c:pt idx="4">
                  <c:v>20000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B5-4944-B989-B8597698CB40}"/>
            </c:ext>
          </c:extLst>
        </c:ser>
        <c:ser>
          <c:idx val="1"/>
          <c:order val="1"/>
          <c:tx>
            <c:strRef>
              <c:f>Hoja2!$A$28</c:f>
              <c:strCache>
                <c:ptCount val="1"/>
                <c:pt idx="0">
                  <c:v> COMPROMETIDO 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51307F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2.210124545738918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84%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1050622728694594E-3"/>
                  <c:y val="2.748105213912942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C5B5-4944-B989-B8597698CB4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Hoja2!$B$26:$F$26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Hoja2!$B$28:$F$28</c:f>
              <c:numCache>
                <c:formatCode>_(* #,##0.00_);_(* \(#,##0.00\);_(* "-"??_);_(@_)</c:formatCode>
                <c:ptCount val="5"/>
                <c:pt idx="0">
                  <c:v>72359</c:v>
                </c:pt>
                <c:pt idx="1">
                  <c:v>651191</c:v>
                </c:pt>
                <c:pt idx="2">
                  <c:v>374136</c:v>
                </c:pt>
                <c:pt idx="3">
                  <c:v>1</c:v>
                </c:pt>
                <c:pt idx="4">
                  <c:v>14952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5B5-4944-B989-B8597698CB40}"/>
            </c:ext>
          </c:extLst>
        </c:ser>
        <c:ser>
          <c:idx val="2"/>
          <c:order val="2"/>
          <c:tx>
            <c:strRef>
              <c:f>Hoja2!$A$29</c:f>
              <c:strCache>
                <c:ptCount val="1"/>
                <c:pt idx="0">
                  <c:v> OBLIGADO 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137994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C5B5-4944-B989-B8597698CB4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Hoja2!$B$26:$F$26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Hoja2!$B$29:$F$29</c:f>
              <c:numCache>
                <c:formatCode>_(* #,##0.00_);_(* \(#,##0.00\);_(* "-"??_);_(@_)</c:formatCode>
                <c:ptCount val="5"/>
                <c:pt idx="0">
                  <c:v>72304</c:v>
                </c:pt>
                <c:pt idx="1">
                  <c:v>418194</c:v>
                </c:pt>
                <c:pt idx="2">
                  <c:v>328757</c:v>
                </c:pt>
                <c:pt idx="3">
                  <c:v>1</c:v>
                </c:pt>
                <c:pt idx="4">
                  <c:v>7116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5B5-4944-B989-B8597698CB40}"/>
            </c:ext>
          </c:extLst>
        </c:ser>
        <c:ser>
          <c:idx val="3"/>
          <c:order val="3"/>
          <c:tx>
            <c:strRef>
              <c:f>Hoja2!$A$30</c:f>
              <c:strCache>
                <c:ptCount val="1"/>
                <c:pt idx="0">
                  <c:v> PAGADO 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445D73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5B5-4944-B989-B8597698CB4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C5B5-4944-B989-B8597698CB4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Hoja2!$B$26:$F$26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Hoja2!$B$30:$F$30</c:f>
              <c:numCache>
                <c:formatCode>_(* #,##0.00_);_(* \(#,##0.00\);_(* "-"??_);_(@_)</c:formatCode>
                <c:ptCount val="5"/>
                <c:pt idx="0">
                  <c:v>72098</c:v>
                </c:pt>
                <c:pt idx="1">
                  <c:v>410382</c:v>
                </c:pt>
                <c:pt idx="2">
                  <c:v>328757</c:v>
                </c:pt>
                <c:pt idx="3">
                  <c:v>1</c:v>
                </c:pt>
                <c:pt idx="4">
                  <c:v>7116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5B5-4944-B989-B8597698C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639814656"/>
        <c:axId val="-639814112"/>
        <c:axId val="0"/>
      </c:bar3DChart>
      <c:catAx>
        <c:axId val="-63981465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4F81BD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639814112"/>
        <c:crosses val="autoZero"/>
        <c:auto val="0"/>
        <c:lblAlgn val="ctr"/>
        <c:lblOffset val="100"/>
        <c:noMultiLvlLbl val="0"/>
      </c:catAx>
      <c:valAx>
        <c:axId val="-639814112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rgbClr val="4F81B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6398146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rgbClr val="4F81BD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ysClr val="window" lastClr="FFFFFF"/>
        </a:gs>
        <a:gs pos="74000">
          <a:srgbClr val="EEECE1">
            <a:lumMod val="90000"/>
          </a:srgbClr>
        </a:gs>
      </a:gsLst>
      <a:lin ang="5400000" scaled="1"/>
    </a:gradFill>
    <a:ln>
      <a:solidFill>
        <a:srgbClr val="4F81BD"/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3/12/2020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/>
              <a:t>UN EQUIPO DE TRABAJO AL SERVICIO DE LA SALUD</a:t>
            </a:r>
            <a:r>
              <a:rPr lang="es-CO" b="0" dirty="0"/>
              <a:t>- </a:t>
            </a:r>
            <a:r>
              <a:rPr lang="es-CO" spc="-15" dirty="0"/>
              <a:t>FUERZAS </a:t>
            </a:r>
            <a:r>
              <a:rPr lang="es-CO" spc="-10" dirty="0"/>
              <a:t>MILITARES </a:t>
            </a:r>
            <a:r>
              <a:rPr lang="es-CO" dirty="0"/>
              <a:t>DE COLOMBIA</a:t>
            </a:r>
            <a:r>
              <a:rPr lang="es-CO" spc="5" dirty="0"/>
              <a:t> </a:t>
            </a:r>
            <a:r>
              <a:rPr lang="es-CO" dirty="0"/>
              <a:t>DIGSA</a:t>
            </a:r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3/12/2020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/>
              <a:t>UN EQUIPO DE TRABAJO AL SERVICIO DE LA SALUD</a:t>
            </a:r>
            <a:r>
              <a:rPr lang="es-CO" b="0" dirty="0"/>
              <a:t>- </a:t>
            </a:r>
            <a:r>
              <a:rPr lang="es-CO" spc="-15" dirty="0"/>
              <a:t>FUERZAS </a:t>
            </a:r>
            <a:r>
              <a:rPr lang="es-CO" spc="-10" dirty="0"/>
              <a:t>MILITARES </a:t>
            </a:r>
            <a:r>
              <a:rPr lang="es-CO" dirty="0"/>
              <a:t>DE COLOMBIA</a:t>
            </a:r>
            <a:r>
              <a:rPr lang="es-CO" spc="5" dirty="0"/>
              <a:t> </a:t>
            </a:r>
            <a:r>
              <a:rPr lang="es-CO" dirty="0"/>
              <a:t>DIGSA</a:t>
            </a:r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>
                <a:latin typeface="Arial"/>
                <a:cs typeface="Arial"/>
              </a:rPr>
              <a:t>EJECUCIÓN 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MILITARES DICIEMBRE</a:t>
            </a:r>
            <a:r>
              <a:rPr lang="es-CO"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>
                <a:latin typeface="Arial"/>
                <a:cs typeface="Arial"/>
              </a:rPr>
              <a:t>2019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CBCA7A34-E4B5-42AA-BAB5-C6C795D4A4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44727"/>
              </p:ext>
            </p:extLst>
          </p:nvPr>
        </p:nvGraphicFramePr>
        <p:xfrm>
          <a:off x="349717" y="1289215"/>
          <a:ext cx="11492565" cy="462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6F58E93-A9B9-48C2-8BDE-743245AB9CB6}"/>
              </a:ext>
            </a:extLst>
          </p:cNvPr>
          <p:cNvSpPr txBox="1"/>
          <p:nvPr/>
        </p:nvSpPr>
        <p:spPr>
          <a:xfrm>
            <a:off x="10080547" y="1073938"/>
            <a:ext cx="1614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i="1" dirty="0"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  <a:endParaRPr lang="es-C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9520D5A-1909-45B4-B0AD-BD80B1546249}"/>
              </a:ext>
            </a:extLst>
          </p:cNvPr>
          <p:cNvSpPr txBox="1"/>
          <p:nvPr/>
        </p:nvSpPr>
        <p:spPr>
          <a:xfrm>
            <a:off x="330873" y="5988945"/>
            <a:ext cx="1210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i="1" dirty="0">
                <a:latin typeface="Arial" panose="020B0604020202020204" pitchFamily="34" charset="0"/>
                <a:cs typeface="Arial" panose="020B0604020202020204" pitchFamily="34" charset="0"/>
              </a:rPr>
              <a:t>Fuente: SIIF Nación</a:t>
            </a:r>
            <a:endParaRPr lang="es-C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2363D50-749B-4D6F-BC9B-73BD45C31495}"/>
              </a:ext>
            </a:extLst>
          </p:cNvPr>
          <p:cNvSpPr txBox="1"/>
          <p:nvPr/>
        </p:nvSpPr>
        <p:spPr>
          <a:xfrm>
            <a:off x="9078269" y="1520047"/>
            <a:ext cx="1809550" cy="415498"/>
          </a:xfrm>
          <a:prstGeom prst="rect">
            <a:avLst/>
          </a:prstGeom>
          <a:noFill/>
          <a:ln>
            <a:solidFill>
              <a:srgbClr val="4F81B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O" sz="1050" b="1" dirty="0">
                <a:latin typeface="Arial" panose="020B0604020202020204" pitchFamily="34" charset="0"/>
                <a:cs typeface="Arial" panose="020B0604020202020204" pitchFamily="34" charset="0"/>
              </a:rPr>
              <a:t>Apropiación Vigente: 	$1.262.061</a:t>
            </a:r>
          </a:p>
        </p:txBody>
      </p:sp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254948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>
                <a:latin typeface="Arial"/>
                <a:cs typeface="Arial"/>
              </a:rPr>
              <a:t>EJECUCIÓN 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MILITARES OCTUBRE</a:t>
            </a:r>
            <a:r>
              <a:rPr lang="es-CO"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>
                <a:latin typeface="Arial"/>
                <a:cs typeface="Arial"/>
              </a:rPr>
              <a:t>2020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41C4759E-47FA-4809-BC80-E7A3B5404F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921316"/>
              </p:ext>
            </p:extLst>
          </p:nvPr>
        </p:nvGraphicFramePr>
        <p:xfrm>
          <a:off x="211755" y="1492706"/>
          <a:ext cx="11492565" cy="4621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25F030B0-8D23-4B23-97DB-19E230C85FB0}"/>
              </a:ext>
            </a:extLst>
          </p:cNvPr>
          <p:cNvSpPr txBox="1"/>
          <p:nvPr/>
        </p:nvSpPr>
        <p:spPr>
          <a:xfrm>
            <a:off x="7960092" y="1616657"/>
            <a:ext cx="3616298" cy="577081"/>
          </a:xfrm>
          <a:prstGeom prst="rect">
            <a:avLst/>
          </a:prstGeom>
          <a:noFill/>
          <a:ln>
            <a:solidFill>
              <a:srgbClr val="4F81B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O" sz="1050" b="1" dirty="0">
                <a:latin typeface="Arial" panose="020B0604020202020204" pitchFamily="34" charset="0"/>
                <a:cs typeface="Arial" panose="020B0604020202020204" pitchFamily="34" charset="0"/>
              </a:rPr>
              <a:t>Apropiación Vigente:				$1.368.284</a:t>
            </a:r>
          </a:p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MX" sz="1050" b="1" dirty="0">
                <a:latin typeface="Arial" panose="020B0604020202020204" pitchFamily="34" charset="0"/>
                <a:cs typeface="Arial" panose="020B0604020202020204" pitchFamily="34" charset="0"/>
              </a:rPr>
              <a:t>Apropiación Bloqueada			$     85.690</a:t>
            </a:r>
          </a:p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MX" sz="1050" b="1" dirty="0">
                <a:latin typeface="Arial" panose="020B0604020202020204" pitchFamily="34" charset="0"/>
                <a:cs typeface="Arial" panose="020B0604020202020204" pitchFamily="34" charset="0"/>
              </a:rPr>
              <a:t>Apropiación Disponible para el gasto	$1.282.595</a:t>
            </a:r>
            <a:endParaRPr lang="es-CO" sz="1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7282EC4-68AC-4446-8D0E-896575D0CA99}"/>
              </a:ext>
            </a:extLst>
          </p:cNvPr>
          <p:cNvSpPr txBox="1"/>
          <p:nvPr/>
        </p:nvSpPr>
        <p:spPr>
          <a:xfrm>
            <a:off x="9974669" y="1310729"/>
            <a:ext cx="1614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i="1" dirty="0"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  <a:endParaRPr lang="es-C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353A8AE3-F59E-4337-9E4D-6D17613C9FB1}"/>
              </a:ext>
            </a:extLst>
          </p:cNvPr>
          <p:cNvSpPr txBox="1"/>
          <p:nvPr/>
        </p:nvSpPr>
        <p:spPr>
          <a:xfrm>
            <a:off x="107170" y="6104361"/>
            <a:ext cx="1210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i="1" dirty="0">
                <a:latin typeface="Arial" panose="020B0604020202020204" pitchFamily="34" charset="0"/>
                <a:cs typeface="Arial" panose="020B0604020202020204" pitchFamily="34" charset="0"/>
              </a:rPr>
              <a:t>Fuente: SIIF Nación</a:t>
            </a:r>
            <a:endParaRPr lang="es-C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5604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125</Words>
  <Application>Microsoft Office PowerPoint</Application>
  <PresentationFormat>Panorámica</PresentationFormat>
  <Paragraphs>53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DICIEMBRE 2019</vt:lpstr>
      <vt:lpstr>EJECUCIÓN PRESUPUESTAL SUBSISTEMA DE SALUD  DE LAS FUERZAS MILITARES OCTUBRE 2020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OPS. Catherine Alejandra  Blanco Carrillo</cp:lastModifiedBy>
  <cp:revision>129</cp:revision>
  <dcterms:created xsi:type="dcterms:W3CDTF">2016-10-15T15:53:46Z</dcterms:created>
  <dcterms:modified xsi:type="dcterms:W3CDTF">2020-12-03T20:29:44Z</dcterms:modified>
</cp:coreProperties>
</file>