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D73"/>
    <a:srgbClr val="137994"/>
    <a:srgbClr val="51307F"/>
    <a:srgbClr val="213A80"/>
    <a:srgbClr val="7B9561"/>
    <a:srgbClr val="D0CECE"/>
    <a:srgbClr val="7B7B60"/>
    <a:srgbClr val="454073"/>
    <a:srgbClr val="48616C"/>
    <a:srgbClr val="4652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3" autoAdjust="0"/>
    <p:restoredTop sz="91475" autoAdjust="0"/>
  </p:normalViewPr>
  <p:slideViewPr>
    <p:cSldViewPr snapToGrid="0" snapToObjects="1" showGuides="1">
      <p:cViewPr varScale="1">
        <p:scale>
          <a:sx n="112" d="100"/>
          <a:sy n="112" d="100"/>
        </p:scale>
        <p:origin x="378" y="78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cathecar\Desktop\VIGENCIA%202021\PAGINA%20WEB\INFORMACION%20MES%20DE%20OCTUBR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0"/>
      <c:rotY val="0"/>
      <c:rAngAx val="0"/>
      <c:perspective val="2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'DATOS CIERRRE 2020'!$A$13</c:f>
              <c:strCache>
                <c:ptCount val="1"/>
                <c:pt idx="0">
                  <c:v>APR. VIGENTE</c:v>
                </c:pt>
              </c:strCache>
            </c:strRef>
          </c:tx>
          <c:spPr>
            <a:gradFill>
              <a:gsLst>
                <a:gs pos="0">
                  <a:sysClr val="window" lastClr="FFFFFF"/>
                </a:gs>
                <a:gs pos="74000">
                  <a:srgbClr val="51307F"/>
                </a:gs>
              </a:gsLst>
              <a:lin ang="5400000" scaled="1"/>
            </a:gradFill>
            <a:ln>
              <a:solidFill>
                <a:srgbClr val="4F81BD"/>
              </a:solidFill>
            </a:ln>
            <a:effectLst/>
            <a:sp3d>
              <a:contourClr>
                <a:srgbClr val="4F81BD"/>
              </a:contourClr>
            </a:sp3d>
          </c:spPr>
          <c:invertIfNegative val="0"/>
          <c:dLbls>
            <c:dLbl>
              <c:idx val="0"/>
              <c:layout>
                <c:manualLayout>
                  <c:x val="1.1050622728694393E-3"/>
                  <c:y val="-8.2443156417388273E-3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933-4E0A-8486-A684B46E904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933-4E0A-8486-A684B46E904D}"/>
                </c:ext>
              </c:extLst>
            </c:dLbl>
            <c:dLbl>
              <c:idx val="2"/>
              <c:layout>
                <c:manualLayout>
                  <c:x val="-1.1050622728695405E-3"/>
                  <c:y val="-1.374052606956471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933-4E0A-8486-A684B46E904D}"/>
                </c:ext>
              </c:extLst>
            </c:dLbl>
            <c:dLbl>
              <c:idx val="3"/>
              <c:layout>
                <c:manualLayout>
                  <c:x val="0"/>
                  <c:y val="-8.244315641738927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933-4E0A-8486-A684B46E904D}"/>
                </c:ext>
              </c:extLst>
            </c:dLbl>
            <c:dLbl>
              <c:idx val="4"/>
              <c:layout>
                <c:manualLayout>
                  <c:x val="-3.315186818608378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933-4E0A-8486-A684B46E90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'DATOS CIERRRE 2020'!$B$12:$F$12</c:f>
              <c:strCache>
                <c:ptCount val="5"/>
                <c:pt idx="0">
                  <c:v>GASTOS DE PERSONAL</c:v>
                </c:pt>
                <c:pt idx="1">
                  <c:v>ADQUIS. BIENES Y SERVICIOS</c:v>
                </c:pt>
                <c:pt idx="2">
                  <c:v>TRANSFERENCIAS</c:v>
                </c:pt>
                <c:pt idx="3">
                  <c:v>IMPUESTOS, MULTAS</c:v>
                </c:pt>
                <c:pt idx="4">
                  <c:v>INVERSION</c:v>
                </c:pt>
              </c:strCache>
            </c:strRef>
          </c:cat>
          <c:val>
            <c:numRef>
              <c:f>'DATOS CIERRRE 2020'!$B$13:$F$13</c:f>
              <c:numCache>
                <c:formatCode>_-* #,##0_-;\-* #,##0_-;_-* "-"??_-;_-@_-</c:formatCode>
                <c:ptCount val="5"/>
                <c:pt idx="0">
                  <c:v>94865.598522</c:v>
                </c:pt>
                <c:pt idx="1">
                  <c:v>718525.54406899982</c:v>
                </c:pt>
                <c:pt idx="2">
                  <c:v>337227.158</c:v>
                </c:pt>
                <c:pt idx="3" formatCode="_(* #,##0.00_);_(* \(#,##0.00\);_(* &quot;-&quot;??_);_(@_)">
                  <c:v>1</c:v>
                </c:pt>
                <c:pt idx="4">
                  <c:v>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933-4E0A-8486-A684B46E904D}"/>
            </c:ext>
          </c:extLst>
        </c:ser>
        <c:ser>
          <c:idx val="1"/>
          <c:order val="1"/>
          <c:tx>
            <c:strRef>
              <c:f>'DATOS CIERRRE 2020'!$A$14</c:f>
              <c:strCache>
                <c:ptCount val="1"/>
                <c:pt idx="0">
                  <c:v>COMPROMISO</c:v>
                </c:pt>
              </c:strCache>
            </c:strRef>
          </c:tx>
          <c:spPr>
            <a:gradFill>
              <a:gsLst>
                <a:gs pos="0">
                  <a:sysClr val="window" lastClr="FFFFFF"/>
                </a:gs>
                <a:gs pos="74000">
                  <a:srgbClr val="3B3838"/>
                </a:gs>
              </a:gsLst>
              <a:lin ang="5400000" scaled="1"/>
            </a:gradFill>
            <a:ln>
              <a:solidFill>
                <a:srgbClr val="4F81BD"/>
              </a:solidFill>
            </a:ln>
            <a:effectLst/>
            <a:sp3d>
              <a:contourClr>
                <a:srgbClr val="4F81BD"/>
              </a:contourClr>
            </a:sp3d>
          </c:spPr>
          <c:invertIfNegative val="0"/>
          <c:dLbls>
            <c:dLbl>
              <c:idx val="0"/>
              <c:layout>
                <c:manualLayout>
                  <c:x val="2.2101245457389188E-3"/>
                  <c:y val="-8.2443156417388273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933-4E0A-8486-A684B46E904D}"/>
                </c:ext>
              </c:extLst>
            </c:dLbl>
            <c:dLbl>
              <c:idx val="1"/>
              <c:layout>
                <c:manualLayout>
                  <c:x val="3.315186818608338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933-4E0A-8486-A684B46E904D}"/>
                </c:ext>
              </c:extLst>
            </c:dLbl>
            <c:dLbl>
              <c:idx val="2"/>
              <c:layout>
                <c:manualLayout>
                  <c:x val="0"/>
                  <c:y val="-5.496210427825885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933-4E0A-8486-A684B46E904D}"/>
                </c:ext>
              </c:extLst>
            </c:dLbl>
            <c:dLbl>
              <c:idx val="3"/>
              <c:layout>
                <c:manualLayout>
                  <c:x val="0"/>
                  <c:y val="-5.496210427825885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933-4E0A-8486-A684B46E904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2933-4E0A-8486-A684B46E90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'DATOS CIERRRE 2020'!$B$12:$F$12</c:f>
              <c:strCache>
                <c:ptCount val="5"/>
                <c:pt idx="0">
                  <c:v>GASTOS DE PERSONAL</c:v>
                </c:pt>
                <c:pt idx="1">
                  <c:v>ADQUIS. BIENES Y SERVICIOS</c:v>
                </c:pt>
                <c:pt idx="2">
                  <c:v>TRANSFERENCIAS</c:v>
                </c:pt>
                <c:pt idx="3">
                  <c:v>IMPUESTOS, MULTAS</c:v>
                </c:pt>
                <c:pt idx="4">
                  <c:v>INVERSION</c:v>
                </c:pt>
              </c:strCache>
            </c:strRef>
          </c:cat>
          <c:val>
            <c:numRef>
              <c:f>'DATOS CIERRRE 2020'!$B$14:$F$14</c:f>
              <c:numCache>
                <c:formatCode>_-* #,##0_-;\-* #,##0_-;_-* "-"??_-;_-@_-</c:formatCode>
                <c:ptCount val="5"/>
                <c:pt idx="0">
                  <c:v>93882.968449000007</c:v>
                </c:pt>
                <c:pt idx="1">
                  <c:v>708170.3430608795</c:v>
                </c:pt>
                <c:pt idx="2">
                  <c:v>337227.158</c:v>
                </c:pt>
                <c:pt idx="3" formatCode="_(* #,##0.00_);_(* \(#,##0.00\);_(* &quot;-&quot;??_);_(@_)">
                  <c:v>1</c:v>
                </c:pt>
                <c:pt idx="4">
                  <c:v>19841.79403967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933-4E0A-8486-A684B46E904D}"/>
            </c:ext>
          </c:extLst>
        </c:ser>
        <c:ser>
          <c:idx val="2"/>
          <c:order val="2"/>
          <c:tx>
            <c:strRef>
              <c:f>'DATOS CIERRRE 2020'!$A$15</c:f>
              <c:strCache>
                <c:ptCount val="1"/>
                <c:pt idx="0">
                  <c:v>OBLIGACION</c:v>
                </c:pt>
              </c:strCache>
            </c:strRef>
          </c:tx>
          <c:spPr>
            <a:gradFill>
              <a:gsLst>
                <a:gs pos="0">
                  <a:sysClr val="window" lastClr="FFFFFF"/>
                </a:gs>
                <a:gs pos="74000">
                  <a:srgbClr val="315598"/>
                </a:gs>
              </a:gsLst>
              <a:lin ang="5400000" scaled="1"/>
            </a:gradFill>
            <a:ln>
              <a:solidFill>
                <a:srgbClr val="4F81BD"/>
              </a:solidFill>
            </a:ln>
            <a:effectLst/>
            <a:sp3d>
              <a:contourClr>
                <a:srgbClr val="4F81BD"/>
              </a:contourClr>
            </a:sp3d>
          </c:spPr>
          <c:invertIfNegative val="0"/>
          <c:dLbls>
            <c:dLbl>
              <c:idx val="0"/>
              <c:layout>
                <c:manualLayout>
                  <c:x val="-2.0259240966126329E-17"/>
                  <c:y val="-8.244315641738927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933-4E0A-8486-A684B46E904D}"/>
                </c:ext>
              </c:extLst>
            </c:dLbl>
            <c:dLbl>
              <c:idx val="1"/>
              <c:layout>
                <c:manualLayout>
                  <c:x val="2.2101245457388785E-3"/>
                  <c:y val="-1.2595336728029636E-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933-4E0A-8486-A684B46E904D}"/>
                </c:ext>
              </c:extLst>
            </c:dLbl>
            <c:dLbl>
              <c:idx val="2"/>
              <c:layout>
                <c:manualLayout>
                  <c:x val="-8.1036963864505316E-17"/>
                  <c:y val="-8.244315641738853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933-4E0A-8486-A684B46E904D}"/>
                </c:ext>
              </c:extLst>
            </c:dLbl>
            <c:dLbl>
              <c:idx val="3"/>
              <c:layout>
                <c:manualLayout>
                  <c:x val="-3.3151868186083785E-3"/>
                  <c:y val="-5.4962104278258855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2933-4E0A-8486-A684B46E904D}"/>
                </c:ext>
              </c:extLst>
            </c:dLbl>
            <c:dLbl>
              <c:idx val="4"/>
              <c:layout>
                <c:manualLayout>
                  <c:x val="-3.315186818608378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2933-4E0A-8486-A684B46E90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'DATOS CIERRRE 2020'!$B$12:$F$12</c:f>
              <c:strCache>
                <c:ptCount val="5"/>
                <c:pt idx="0">
                  <c:v>GASTOS DE PERSONAL</c:v>
                </c:pt>
                <c:pt idx="1">
                  <c:v>ADQUIS. BIENES Y SERVICIOS</c:v>
                </c:pt>
                <c:pt idx="2">
                  <c:v>TRANSFERENCIAS</c:v>
                </c:pt>
                <c:pt idx="3">
                  <c:v>IMPUESTOS, MULTAS</c:v>
                </c:pt>
                <c:pt idx="4">
                  <c:v>INVERSION</c:v>
                </c:pt>
              </c:strCache>
            </c:strRef>
          </c:cat>
          <c:val>
            <c:numRef>
              <c:f>'DATOS CIERRRE 2020'!$B$15:$F$15</c:f>
              <c:numCache>
                <c:formatCode>_-* #,##0_-;\-* #,##0_-;_-* "-"??_-;_-@_-</c:formatCode>
                <c:ptCount val="5"/>
                <c:pt idx="0">
                  <c:v>93882.968449000007</c:v>
                </c:pt>
                <c:pt idx="1">
                  <c:v>680956.22593829921</c:v>
                </c:pt>
                <c:pt idx="2">
                  <c:v>337227.158</c:v>
                </c:pt>
                <c:pt idx="3" formatCode="_(* #,##0.00_);_(* \(#,##0.00\);_(* &quot;-&quot;??_);_(@_)">
                  <c:v>1</c:v>
                </c:pt>
                <c:pt idx="4">
                  <c:v>18413.166603869999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2933-4E0A-8486-A684B46E904D}"/>
            </c:ext>
          </c:extLst>
        </c:ser>
        <c:ser>
          <c:idx val="3"/>
          <c:order val="3"/>
          <c:tx>
            <c:strRef>
              <c:f>'DATOS CIERRRE 2020'!$A$16</c:f>
              <c:strCache>
                <c:ptCount val="1"/>
                <c:pt idx="0">
                  <c:v>PAGOS</c:v>
                </c:pt>
              </c:strCache>
            </c:strRef>
          </c:tx>
          <c:spPr>
            <a:gradFill>
              <a:gsLst>
                <a:gs pos="0">
                  <a:sysClr val="window" lastClr="FFFFFF"/>
                </a:gs>
                <a:gs pos="74000">
                  <a:srgbClr val="137994"/>
                </a:gs>
              </a:gsLst>
              <a:lin ang="5400000" scaled="1"/>
            </a:gradFill>
            <a:ln>
              <a:solidFill>
                <a:srgbClr val="137994"/>
              </a:solidFill>
            </a:ln>
            <a:effectLst/>
            <a:sp3d>
              <a:contourClr>
                <a:srgbClr val="137994"/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5.496210427825986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2933-4E0A-8486-A684B46E904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2933-4E0A-8486-A684B46E904D}"/>
                </c:ext>
              </c:extLst>
            </c:dLbl>
            <c:dLbl>
              <c:idx val="2"/>
              <c:layout>
                <c:manualLayout>
                  <c:x val="1.1050622728693785E-3"/>
                  <c:y val="-8.244315641738853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2933-4E0A-8486-A684B46E904D}"/>
                </c:ext>
              </c:extLst>
            </c:dLbl>
            <c:dLbl>
              <c:idx val="3"/>
              <c:layout>
                <c:manualLayout>
                  <c:x val="-2.2101245457389188E-3"/>
                  <c:y val="-1.648863128347775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2933-4E0A-8486-A684B46E904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2933-4E0A-8486-A684B46E90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'DATOS CIERRRE 2020'!$B$12:$F$12</c:f>
              <c:strCache>
                <c:ptCount val="5"/>
                <c:pt idx="0">
                  <c:v>GASTOS DE PERSONAL</c:v>
                </c:pt>
                <c:pt idx="1">
                  <c:v>ADQUIS. BIENES Y SERVICIOS</c:v>
                </c:pt>
                <c:pt idx="2">
                  <c:v>TRANSFERENCIAS</c:v>
                </c:pt>
                <c:pt idx="3">
                  <c:v>IMPUESTOS, MULTAS</c:v>
                </c:pt>
                <c:pt idx="4">
                  <c:v>INVERSION</c:v>
                </c:pt>
              </c:strCache>
            </c:strRef>
          </c:cat>
          <c:val>
            <c:numRef>
              <c:f>'DATOS CIERRRE 2020'!$B$16:$F$16</c:f>
              <c:numCache>
                <c:formatCode>_-* #,##0_-;\-* #,##0_-;_-* "-"??_-;_-@_-</c:formatCode>
                <c:ptCount val="5"/>
                <c:pt idx="0">
                  <c:v>93882.968449000007</c:v>
                </c:pt>
                <c:pt idx="1">
                  <c:v>677637.86597152927</c:v>
                </c:pt>
                <c:pt idx="2">
                  <c:v>337227.158</c:v>
                </c:pt>
                <c:pt idx="3" formatCode="_(* #,##0.00_);_(* \(#,##0.00\);_(* &quot;-&quot;??_);_(@_)">
                  <c:v>1</c:v>
                </c:pt>
                <c:pt idx="4">
                  <c:v>18347.577317439998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2933-4E0A-8486-A684B46E90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1483551"/>
        <c:axId val="801031151"/>
        <c:axId val="0"/>
      </c:bar3DChart>
      <c:catAx>
        <c:axId val="761483551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4F81BD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801031151"/>
        <c:crosses val="autoZero"/>
        <c:auto val="0"/>
        <c:lblAlgn val="ctr"/>
        <c:lblOffset val="100"/>
        <c:noMultiLvlLbl val="0"/>
      </c:catAx>
      <c:valAx>
        <c:axId val="801031151"/>
        <c:scaling>
          <c:orientation val="minMax"/>
        </c:scaling>
        <c:delete val="0"/>
        <c:axPos val="l"/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solidFill>
              <a:srgbClr val="4F81BD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76148355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rgbClr val="4F81BD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>
      <a:gsLst>
        <a:gs pos="0">
          <a:sysClr val="window" lastClr="FFFFFF"/>
        </a:gs>
        <a:gs pos="74000">
          <a:srgbClr val="EEECE1">
            <a:lumMod val="90000"/>
          </a:srgbClr>
        </a:gs>
      </a:gsLst>
      <a:lin ang="5400000" scaled="1"/>
    </a:gradFill>
    <a:ln w="9525" cap="flat" cmpd="sng" algn="ctr">
      <a:solidFill>
        <a:srgbClr val="4F81BD"/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0.82716</cdr:x>
      <cdr:y>0.04903</cdr:y>
    </cdr:from>
    <cdr:to>
      <cdr:x>0.98733</cdr:x>
      <cdr:y>0.13968</cdr:y>
    </cdr:to>
    <cdr:sp macro="" textlink="">
      <cdr:nvSpPr>
        <cdr:cNvPr id="2" name="CuadroTexto 7">
          <a:extLst xmlns:a="http://schemas.openxmlformats.org/drawingml/2006/main">
            <a:ext uri="{FF2B5EF4-FFF2-40B4-BE49-F238E27FC236}">
              <a16:creationId xmlns:a16="http://schemas.microsoft.com/office/drawing/2014/main" id="{A2363D50-749B-4D6F-BC9B-73BD45C31495}"/>
            </a:ext>
          </a:extLst>
        </cdr:cNvPr>
        <cdr:cNvSpPr txBox="1"/>
      </cdr:nvSpPr>
      <cdr:spPr>
        <a:xfrm xmlns:a="http://schemas.openxmlformats.org/drawingml/2006/main">
          <a:off x="9344606" y="224698"/>
          <a:ext cx="1809550" cy="41549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4F81BD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E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r>
            <a:rPr lang="es-CO" sz="1050" b="1" dirty="0">
              <a:latin typeface="Arial" panose="020B0604020202020204" pitchFamily="34" charset="0"/>
              <a:cs typeface="Arial" panose="020B0604020202020204" pitchFamily="34" charset="0"/>
            </a:rPr>
            <a:t>Apropiación Vigente: 	$1.170.619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2/03/2021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/>
              <a:t>UN EQUIPO DE TRABAJO AL SERVICIO DE LA SALUD</a:t>
            </a:r>
            <a:r>
              <a:rPr lang="es-CO" b="0" dirty="0"/>
              <a:t>- </a:t>
            </a:r>
            <a:r>
              <a:rPr lang="es-CO" spc="-15" dirty="0"/>
              <a:t>FUERZAS </a:t>
            </a:r>
            <a:r>
              <a:rPr lang="es-CO" spc="-10" dirty="0"/>
              <a:t>MILITARES </a:t>
            </a:r>
            <a:r>
              <a:rPr lang="es-CO" dirty="0"/>
              <a:t>DE COLOMBIA</a:t>
            </a:r>
            <a:r>
              <a:rPr lang="es-CO" spc="5" dirty="0"/>
              <a:t> </a:t>
            </a:r>
            <a:r>
              <a:rPr lang="es-CO" dirty="0"/>
              <a:t>DIGSA</a:t>
            </a:r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2/03/2021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/>
              <a:t>UN EQUIPO DE TRABAJO AL SERVICIO DE LA SALUD</a:t>
            </a:r>
            <a:r>
              <a:rPr lang="es-CO" b="0" dirty="0"/>
              <a:t>- </a:t>
            </a:r>
            <a:r>
              <a:rPr lang="es-CO" spc="-15" dirty="0"/>
              <a:t>FUERZAS </a:t>
            </a:r>
            <a:r>
              <a:rPr lang="es-CO" spc="-10" dirty="0"/>
              <a:t>MILITARES </a:t>
            </a:r>
            <a:r>
              <a:rPr lang="es-CO" dirty="0"/>
              <a:t>DE COLOMBIA</a:t>
            </a:r>
            <a:r>
              <a:rPr lang="es-CO" spc="5" dirty="0"/>
              <a:t> </a:t>
            </a:r>
            <a:r>
              <a:rPr lang="es-CO" dirty="0"/>
              <a:t>DIGSA</a:t>
            </a:r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>
                <a:latin typeface="Arial"/>
                <a:cs typeface="Arial"/>
              </a:rPr>
              <a:t>EJECUCIÓN 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MILITARES CIERRE DICIEMBRE</a:t>
            </a:r>
            <a:r>
              <a:rPr lang="es-CO" sz="20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>
                <a:latin typeface="Arial"/>
                <a:cs typeface="Arial"/>
              </a:rPr>
              <a:t>2020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F58E93-A9B9-48C2-8BDE-743245AB9CB6}"/>
              </a:ext>
            </a:extLst>
          </p:cNvPr>
          <p:cNvSpPr txBox="1"/>
          <p:nvPr/>
        </p:nvSpPr>
        <p:spPr>
          <a:xfrm>
            <a:off x="10080547" y="1073938"/>
            <a:ext cx="16145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00" i="1" dirty="0"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  <a:endParaRPr lang="es-CO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9520D5A-1909-45B4-B0AD-BD80B1546249}"/>
              </a:ext>
            </a:extLst>
          </p:cNvPr>
          <p:cNvSpPr txBox="1"/>
          <p:nvPr/>
        </p:nvSpPr>
        <p:spPr>
          <a:xfrm>
            <a:off x="330873" y="5988945"/>
            <a:ext cx="12105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900" i="1" dirty="0">
                <a:latin typeface="Arial" panose="020B0604020202020204" pitchFamily="34" charset="0"/>
                <a:cs typeface="Arial" panose="020B0604020202020204" pitchFamily="34" charset="0"/>
              </a:rPr>
              <a:t>Fuente: SIIF Nación</a:t>
            </a:r>
            <a:endParaRPr lang="es-CO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4F96108-C8BB-47AC-8658-2FF833AE6E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9609695"/>
              </p:ext>
            </p:extLst>
          </p:nvPr>
        </p:nvGraphicFramePr>
        <p:xfrm>
          <a:off x="427290" y="1304771"/>
          <a:ext cx="11140036" cy="4583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1715</TotalTime>
  <Words>80</Words>
  <Application>Microsoft Office PowerPoint</Application>
  <PresentationFormat>Panorámica</PresentationFormat>
  <Paragraphs>27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CIERRE DICIEMBRE 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OPS. Catherine Alejandra  Blanco Carrillo</cp:lastModifiedBy>
  <cp:revision>131</cp:revision>
  <dcterms:created xsi:type="dcterms:W3CDTF">2016-10-15T15:53:46Z</dcterms:created>
  <dcterms:modified xsi:type="dcterms:W3CDTF">2021-03-02T17:31:12Z</dcterms:modified>
</cp:coreProperties>
</file>