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11" r:id="rId2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>
          <a:noFill/>
        </a:ln>
        <a:effectLst/>
        <a:sp3d/>
      </c:spPr>
    </c:sideWall>
    <c:backWall>
      <c:thickness val="0"/>
      <c:sp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2421888757515534"/>
          <c:y val="0"/>
          <c:w val="0.85995975317507367"/>
          <c:h val="0.8318734313433883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'2.GRAFICA CONCEPTO GASTO SSFM'!$B$2</c:f>
              <c:strCache>
                <c:ptCount val="1"/>
                <c:pt idx="0">
                  <c:v> APR. VIGENTE </c:v>
                </c:pt>
              </c:strCache>
            </c:strRef>
          </c:tx>
          <c:spPr>
            <a:solidFill>
              <a:srgbClr val="315598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elete val="1"/>
          </c:dLbls>
          <c:cat>
            <c:strRef>
              <c:f>'2.GRAFICA CONCEPTO GASTO SSFM'!$A$3:$A$7</c:f>
              <c:strCache>
                <c:ptCount val="5"/>
                <c:pt idx="0">
                  <c:v>GASTOS DE PERSONAL</c:v>
                </c:pt>
                <c:pt idx="1">
                  <c:v>ADQ. BIENES Y SERVICIOS</c:v>
                </c:pt>
                <c:pt idx="2">
                  <c:v>TRANSFERENCIAS</c:v>
                </c:pt>
                <c:pt idx="3">
                  <c:v>INVERSION</c:v>
                </c:pt>
                <c:pt idx="4">
                  <c:v>TOTAL SSFM</c:v>
                </c:pt>
              </c:strCache>
            </c:strRef>
          </c:cat>
          <c:val>
            <c:numRef>
              <c:f>'2.GRAFICA CONCEPTO GASTO SSFM'!$B$3:$B$7</c:f>
              <c:numCache>
                <c:formatCode>_(* #,##0_);_(* \(#,##0\);_(* "-"_);_(@_)</c:formatCode>
                <c:ptCount val="5"/>
                <c:pt idx="0">
                  <c:v>107122</c:v>
                </c:pt>
                <c:pt idx="1">
                  <c:v>782775</c:v>
                </c:pt>
                <c:pt idx="2">
                  <c:v>454412</c:v>
                </c:pt>
                <c:pt idx="3">
                  <c:v>25168</c:v>
                </c:pt>
                <c:pt idx="4">
                  <c:v>1369477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E01-4404-9EE1-AF8040674018}"/>
            </c:ext>
          </c:extLst>
        </c:ser>
        <c:ser>
          <c:idx val="1"/>
          <c:order val="1"/>
          <c:tx>
            <c:strRef>
              <c:f>'2.GRAFICA CONCEPTO GASTO SSFM'!$C$2</c:f>
              <c:strCache>
                <c:ptCount val="1"/>
                <c:pt idx="0">
                  <c:v> COMPROMISO </c:v>
                </c:pt>
              </c:strCache>
            </c:strRef>
          </c:tx>
          <c:spPr>
            <a:solidFill>
              <a:srgbClr val="137994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8.1967213114754103E-3"/>
                  <c:y val="-3.0372057706910755E-3"/>
                </c:manualLayout>
              </c:layout>
              <c:tx>
                <c:rich>
                  <a:bodyPr/>
                  <a:lstStyle/>
                  <a:p>
                    <a:fld id="{E377A90D-0133-445F-B677-C6452BEBC144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BE01-4404-9EE1-AF8040674018}"/>
                </c:ext>
              </c:extLst>
            </c:dLbl>
            <c:dLbl>
              <c:idx val="1"/>
              <c:layout>
                <c:manualLayout>
                  <c:x val="1.1718612424441336E-2"/>
                  <c:y val="1.3748636476547397E-2"/>
                </c:manualLayout>
              </c:layout>
              <c:tx>
                <c:rich>
                  <a:bodyPr/>
                  <a:lstStyle/>
                  <a:p>
                    <a:fld id="{65D19770-4D28-4FFB-984D-09BE97C46C65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2-BE01-4404-9EE1-AF8040674018}"/>
                </c:ext>
              </c:extLst>
            </c:dLbl>
            <c:dLbl>
              <c:idx val="2"/>
              <c:layout>
                <c:manualLayout>
                  <c:x val="1.2295081967213115E-2"/>
                  <c:y val="-1.2148823082763913E-2"/>
                </c:manualLayout>
              </c:layout>
              <c:tx>
                <c:rich>
                  <a:bodyPr/>
                  <a:lstStyle/>
                  <a:p>
                    <a:fld id="{91F55B8A-6468-4D62-A206-3F1320C4490D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BE01-4404-9EE1-AF8040674018}"/>
                </c:ext>
              </c:extLst>
            </c:dLbl>
            <c:dLbl>
              <c:idx val="3"/>
              <c:layout>
                <c:manualLayout>
                  <c:x val="1.0534050033097863E-2"/>
                  <c:y val="-6.0419839221234608E-3"/>
                </c:manualLayout>
              </c:layout>
              <c:tx>
                <c:rich>
                  <a:bodyPr/>
                  <a:lstStyle/>
                  <a:p>
                    <a:fld id="{391737F0-5C1C-4C03-A8E1-484FFEB1E82B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4-BE01-4404-9EE1-AF8040674018}"/>
                </c:ext>
              </c:extLst>
            </c:dLbl>
            <c:dLbl>
              <c:idx val="4"/>
              <c:layout>
                <c:manualLayout>
                  <c:x val="1.4055984334879933E-2"/>
                  <c:y val="1.8320715116299988E-2"/>
                </c:manualLayout>
              </c:layout>
              <c:tx>
                <c:rich>
                  <a:bodyPr/>
                  <a:lstStyle/>
                  <a:p>
                    <a:fld id="{B1A63E0F-D0E3-4B48-B5D2-24BB268E2F52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5-BE01-4404-9EE1-AF804067401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0" i="0" u="none" strike="noStrike" kern="1200" baseline="0">
                    <a:solidFill>
                      <a:sysClr val="windowText" lastClr="000000"/>
                    </a:solidFill>
                    <a:latin typeface="Arial Black" panose="020B0A04020102020204" pitchFamily="34" charset="0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cat>
            <c:strRef>
              <c:f>'2.GRAFICA CONCEPTO GASTO SSFM'!$A$3:$A$7</c:f>
              <c:strCache>
                <c:ptCount val="5"/>
                <c:pt idx="0">
                  <c:v>GASTOS DE PERSONAL</c:v>
                </c:pt>
                <c:pt idx="1">
                  <c:v>ADQ. BIENES Y SERVICIOS</c:v>
                </c:pt>
                <c:pt idx="2">
                  <c:v>TRANSFERENCIAS</c:v>
                </c:pt>
                <c:pt idx="3">
                  <c:v>INVERSION</c:v>
                </c:pt>
                <c:pt idx="4">
                  <c:v>TOTAL SSFM</c:v>
                </c:pt>
              </c:strCache>
            </c:strRef>
          </c:cat>
          <c:val>
            <c:numRef>
              <c:f>'2.GRAFICA CONCEPTO GASTO SSFM'!$C$3:$C$7</c:f>
              <c:numCache>
                <c:formatCode>_(* #,##0_);_(* \(#,##0\);_(* "-"_);_(@_)</c:formatCode>
                <c:ptCount val="5"/>
                <c:pt idx="0">
                  <c:v>92966</c:v>
                </c:pt>
                <c:pt idx="1">
                  <c:v>698099</c:v>
                </c:pt>
                <c:pt idx="2">
                  <c:v>428316</c:v>
                </c:pt>
                <c:pt idx="3">
                  <c:v>22273</c:v>
                </c:pt>
                <c:pt idx="4">
                  <c:v>1241654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'2.GRAFICA CONCEPTO GASTO SSFM'!$F$3:$F$7</c15:f>
                <c15:dlblRangeCache>
                  <c:ptCount val="5"/>
                  <c:pt idx="0">
                    <c:v>87%</c:v>
                  </c:pt>
                  <c:pt idx="1">
                    <c:v>89%</c:v>
                  </c:pt>
                  <c:pt idx="2">
                    <c:v>94%</c:v>
                  </c:pt>
                  <c:pt idx="3">
                    <c:v>88%</c:v>
                  </c:pt>
                  <c:pt idx="4">
                    <c:v>91%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6-BE01-4404-9EE1-AF8040674018}"/>
            </c:ext>
          </c:extLst>
        </c:ser>
        <c:ser>
          <c:idx val="2"/>
          <c:order val="2"/>
          <c:tx>
            <c:strRef>
              <c:f>'2.GRAFICA CONCEPTO GASTO SSFM'!$D$2</c:f>
              <c:strCache>
                <c:ptCount val="1"/>
                <c:pt idx="0">
                  <c:v> POR COMPROMETER </c:v>
                </c:pt>
              </c:strCache>
            </c:strRef>
          </c:tx>
          <c:spPr>
            <a:solidFill>
              <a:srgbClr val="8CADD6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6.8306113218263142E-3"/>
                  <c:y val="-4.2651013597433875E-2"/>
                </c:manualLayout>
              </c:layout>
              <c:tx>
                <c:rich>
                  <a:bodyPr/>
                  <a:lstStyle/>
                  <a:p>
                    <a:fld id="{BF78A98E-8E8A-468B-971B-6EAD4171D908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7-BE01-4404-9EE1-AF8040674018}"/>
                </c:ext>
              </c:extLst>
            </c:dLbl>
            <c:dLbl>
              <c:idx val="1"/>
              <c:layout>
                <c:manualLayout>
                  <c:x val="6.8306010928961746E-3"/>
                  <c:y val="0"/>
                </c:manualLayout>
              </c:layout>
              <c:tx>
                <c:rich>
                  <a:bodyPr/>
                  <a:lstStyle/>
                  <a:p>
                    <a:fld id="{7C4AC5C6-00DC-445F-953D-03C815F1B29B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8-BE01-4404-9EE1-AF8040674018}"/>
                </c:ext>
              </c:extLst>
            </c:dLbl>
            <c:dLbl>
              <c:idx val="2"/>
              <c:layout>
                <c:manualLayout>
                  <c:x val="4.0983606557377051E-3"/>
                  <c:y val="0"/>
                </c:manualLayout>
              </c:layout>
              <c:tx>
                <c:rich>
                  <a:bodyPr/>
                  <a:lstStyle/>
                  <a:p>
                    <a:fld id="{0D787DB7-8860-4A6F-BD3D-8820FCC0354C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9-BE01-4404-9EE1-AF8040674018}"/>
                </c:ext>
              </c:extLst>
            </c:dLbl>
            <c:dLbl>
              <c:idx val="3"/>
              <c:layout>
                <c:manualLayout>
                  <c:x val="1.2295081967213014E-2"/>
                  <c:y val="-9.1116173120728925E-3"/>
                </c:manualLayout>
              </c:layout>
              <c:tx>
                <c:rich>
                  <a:bodyPr/>
                  <a:lstStyle/>
                  <a:p>
                    <a:fld id="{7DECE937-5597-4506-BBCB-2B511135EBD3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A-BE01-4404-9EE1-AF8040674018}"/>
                </c:ext>
              </c:extLst>
            </c:dLbl>
            <c:dLbl>
              <c:idx val="4"/>
              <c:layout>
                <c:manualLayout>
                  <c:x val="9.5628835823229966E-3"/>
                  <c:y val="4.6044791970421889E-3"/>
                </c:manualLayout>
              </c:layout>
              <c:tx>
                <c:rich>
                  <a:bodyPr/>
                  <a:lstStyle/>
                  <a:p>
                    <a:fld id="{F19521C9-7CE0-40A2-A87A-A87CAB9F4C89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B-BE01-4404-9EE1-AF804067401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0" i="0" u="none" strike="noStrike" kern="1200" baseline="0">
                    <a:solidFill>
                      <a:sysClr val="windowText" lastClr="000000"/>
                    </a:solidFill>
                    <a:latin typeface="Arial Black" panose="020B0A04020102020204" pitchFamily="34" charset="0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cat>
            <c:strRef>
              <c:f>'2.GRAFICA CONCEPTO GASTO SSFM'!$A$3:$A$7</c:f>
              <c:strCache>
                <c:ptCount val="5"/>
                <c:pt idx="0">
                  <c:v>GASTOS DE PERSONAL</c:v>
                </c:pt>
                <c:pt idx="1">
                  <c:v>ADQ. BIENES Y SERVICIOS</c:v>
                </c:pt>
                <c:pt idx="2">
                  <c:v>TRANSFERENCIAS</c:v>
                </c:pt>
                <c:pt idx="3">
                  <c:v>INVERSION</c:v>
                </c:pt>
                <c:pt idx="4">
                  <c:v>TOTAL SSFM</c:v>
                </c:pt>
              </c:strCache>
            </c:strRef>
          </c:cat>
          <c:val>
            <c:numRef>
              <c:f>'2.GRAFICA CONCEPTO GASTO SSFM'!$D$3:$D$7</c:f>
              <c:numCache>
                <c:formatCode>_(* #,##0_);_(* \(#,##0\);_(* "-"_);_(@_)</c:formatCode>
                <c:ptCount val="5"/>
                <c:pt idx="0">
                  <c:v>14156</c:v>
                </c:pt>
                <c:pt idx="1">
                  <c:v>84676</c:v>
                </c:pt>
                <c:pt idx="2">
                  <c:v>26096</c:v>
                </c:pt>
                <c:pt idx="3">
                  <c:v>2895</c:v>
                </c:pt>
                <c:pt idx="4">
                  <c:v>127823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'2.GRAFICA CONCEPTO GASTO SSFM'!$G$3:$G$7</c15:f>
                <c15:dlblRangeCache>
                  <c:ptCount val="5"/>
                  <c:pt idx="0">
                    <c:v>13%</c:v>
                  </c:pt>
                  <c:pt idx="1">
                    <c:v>11%</c:v>
                  </c:pt>
                  <c:pt idx="2">
                    <c:v>6%</c:v>
                  </c:pt>
                  <c:pt idx="3">
                    <c:v>12%</c:v>
                  </c:pt>
                  <c:pt idx="4">
                    <c:v>9%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C-BE01-4404-9EE1-AF8040674018}"/>
            </c:ext>
          </c:extLst>
        </c:ser>
        <c:ser>
          <c:idx val="3"/>
          <c:order val="3"/>
          <c:tx>
            <c:strRef>
              <c:f>'2.GRAFICA CONCEPTO GASTO SSFM'!$E$2</c:f>
              <c:strCache>
                <c:ptCount val="1"/>
                <c:pt idx="0">
                  <c:v> OBLIGACION 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092896174863388E-2"/>
                  <c:y val="-9.1116173120728925E-3"/>
                </c:manualLayout>
              </c:layout>
              <c:tx>
                <c:rich>
                  <a:bodyPr/>
                  <a:lstStyle/>
                  <a:p>
                    <a:fld id="{CB7FA091-9C44-4067-B92B-582606047D82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D-BE01-4404-9EE1-AF8040674018}"/>
                </c:ext>
              </c:extLst>
            </c:dLbl>
            <c:dLbl>
              <c:idx val="1"/>
              <c:layout>
                <c:manualLayout>
                  <c:x val="9.562841530054645E-3"/>
                  <c:y val="-6.0744115413820399E-3"/>
                </c:manualLayout>
              </c:layout>
              <c:tx>
                <c:rich>
                  <a:bodyPr/>
                  <a:lstStyle/>
                  <a:p>
                    <a:fld id="{E45419E2-F38F-4F13-BED2-1B53868075A2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E-BE01-4404-9EE1-AF8040674018}"/>
                </c:ext>
              </c:extLst>
            </c:dLbl>
            <c:dLbl>
              <c:idx val="2"/>
              <c:layout>
                <c:manualLayout>
                  <c:x val="9.562841530054645E-3"/>
                  <c:y val="0"/>
                </c:manualLayout>
              </c:layout>
              <c:tx>
                <c:rich>
                  <a:bodyPr/>
                  <a:lstStyle/>
                  <a:p>
                    <a:fld id="{9C037A29-A5F6-4039-B931-C698E41F3BE9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F-BE01-4404-9EE1-AF8040674018}"/>
                </c:ext>
              </c:extLst>
            </c:dLbl>
            <c:dLbl>
              <c:idx val="3"/>
              <c:layout>
                <c:manualLayout>
                  <c:x val="1.5027322404371485E-2"/>
                  <c:y val="-1.2148823082763969E-2"/>
                </c:manualLayout>
              </c:layout>
              <c:tx>
                <c:rich>
                  <a:bodyPr/>
                  <a:lstStyle/>
                  <a:p>
                    <a:fld id="{1FA166D9-687E-4AE3-906F-2EE0FF701C73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0-BE01-4404-9EE1-AF8040674018}"/>
                </c:ext>
              </c:extLst>
            </c:dLbl>
            <c:dLbl>
              <c:idx val="4"/>
              <c:layout>
                <c:manualLayout>
                  <c:x val="1.0534050033097863E-2"/>
                  <c:y val="1.5283702879689552E-2"/>
                </c:manualLayout>
              </c:layout>
              <c:tx>
                <c:rich>
                  <a:bodyPr/>
                  <a:lstStyle/>
                  <a:p>
                    <a:fld id="{11B14006-5E71-4D59-A133-D8EBAEA47C74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1-BE01-4404-9EE1-AF8040674018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0" i="0" u="none" strike="noStrike" kern="1200" baseline="0">
                    <a:solidFill>
                      <a:sysClr val="windowText" lastClr="000000"/>
                    </a:solidFill>
                    <a:latin typeface="Arial Black" panose="020B0A04020102020204" pitchFamily="34" charset="0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cat>
            <c:strRef>
              <c:f>'2.GRAFICA CONCEPTO GASTO SSFM'!$A$3:$A$7</c:f>
              <c:strCache>
                <c:ptCount val="5"/>
                <c:pt idx="0">
                  <c:v>GASTOS DE PERSONAL</c:v>
                </c:pt>
                <c:pt idx="1">
                  <c:v>ADQ. BIENES Y SERVICIOS</c:v>
                </c:pt>
                <c:pt idx="2">
                  <c:v>TRANSFERENCIAS</c:v>
                </c:pt>
                <c:pt idx="3">
                  <c:v>INVERSION</c:v>
                </c:pt>
                <c:pt idx="4">
                  <c:v>TOTAL SSFM</c:v>
                </c:pt>
              </c:strCache>
            </c:strRef>
          </c:cat>
          <c:val>
            <c:numRef>
              <c:f>'2.GRAFICA CONCEPTO GASTO SSFM'!$E$3:$E$7</c:f>
              <c:numCache>
                <c:formatCode>_(* #,##0_);_(* \(#,##0\);_(* "-"_);_(@_)</c:formatCode>
                <c:ptCount val="5"/>
                <c:pt idx="0">
                  <c:v>87928.735235</c:v>
                </c:pt>
                <c:pt idx="1">
                  <c:v>501067</c:v>
                </c:pt>
                <c:pt idx="2">
                  <c:v>392297.12904178997</c:v>
                </c:pt>
                <c:pt idx="3">
                  <c:v>11357.817867890002</c:v>
                </c:pt>
                <c:pt idx="4">
                  <c:v>992650.68214468006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'2.GRAFICA CONCEPTO GASTO SSFM'!$H$3:$H$7</c15:f>
                <c15:dlblRangeCache>
                  <c:ptCount val="5"/>
                  <c:pt idx="0">
                    <c:v>82%</c:v>
                  </c:pt>
                  <c:pt idx="1">
                    <c:v>64%</c:v>
                  </c:pt>
                  <c:pt idx="2">
                    <c:v>86%</c:v>
                  </c:pt>
                  <c:pt idx="3">
                    <c:v>45%</c:v>
                  </c:pt>
                  <c:pt idx="4">
                    <c:v>72%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12-BE01-4404-9EE1-AF804067401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8"/>
        <c:gapDepth val="0"/>
        <c:shape val="box"/>
        <c:axId val="2130970335"/>
        <c:axId val="2130969919"/>
        <c:axId val="0"/>
      </c:bar3DChart>
      <c:catAx>
        <c:axId val="213097033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2130969919"/>
        <c:crosses val="autoZero"/>
        <c:auto val="1"/>
        <c:lblAlgn val="ctr"/>
        <c:lblOffset val="100"/>
        <c:noMultiLvlLbl val="0"/>
      </c:catAx>
      <c:valAx>
        <c:axId val="2130969919"/>
        <c:scaling>
          <c:orientation val="minMax"/>
        </c:scaling>
        <c:delete val="1"/>
        <c:axPos val="l"/>
        <c:numFmt formatCode="_(* #,##0_);_(* \(#,##0\);_(* &quot;-&quot;_);_(@_)" sourceLinked="1"/>
        <c:majorTickMark val="none"/>
        <c:minorTickMark val="none"/>
        <c:tickLblPos val="nextTo"/>
        <c:crossAx val="2130970335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25400" cap="flat" cmpd="sng" algn="ctr">
            <a:noFill/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700" b="0" i="0" u="none" strike="noStrike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</c:dTable>
      <c:spPr>
        <a:solidFill>
          <a:srgbClr val="51307F"/>
        </a:solidFill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solidFill>
        <a:sysClr val="windowText" lastClr="000000"/>
      </a:solidFill>
      <a:round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891" indent="0" algn="ctr">
              <a:buNone/>
              <a:defRPr sz="1500"/>
            </a:lvl2pPr>
            <a:lvl3pPr marL="685783" indent="0" algn="ctr">
              <a:buNone/>
              <a:defRPr sz="1351"/>
            </a:lvl3pPr>
            <a:lvl4pPr marL="1028674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9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1" indent="0" algn="ctr">
              <a:buNone/>
              <a:defRPr sz="1200"/>
            </a:lvl9pPr>
          </a:lstStyle>
          <a:p>
            <a:r>
              <a:rPr lang="es-ES_tradnl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2/2/2023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1836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1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1825625"/>
            <a:ext cx="10515600" cy="43513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E7A68ED-CCE2-C54A-96FC-5AFC9045C89A}" type="datetimeFigureOut">
              <a:rPr lang="es-ES_tradnl" smtClean="0"/>
              <a:t>02/02/2023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7CBE008-9A50-8246-8F2F-E8BF458C1111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5024180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9"/>
            <a:ext cx="2628900" cy="5811839"/>
          </a:xfrm>
          <a:prstGeom prst="rect">
            <a:avLst/>
          </a:prstGeom>
        </p:spPr>
        <p:txBody>
          <a:bodyPr vert="eaVert"/>
          <a:lstStyle/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365129"/>
            <a:ext cx="7734300" cy="58118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E7A68ED-CCE2-C54A-96FC-5AFC9045C89A}" type="datetimeFigureOut">
              <a:rPr lang="es-ES_tradnl" smtClean="0"/>
              <a:t>02/02/2023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7CBE008-9A50-8246-8F2F-E8BF458C1111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2286371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68847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1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825625"/>
            <a:ext cx="10515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E7A68ED-CCE2-C54A-96FC-5AFC9045C89A}" type="datetimeFigureOut">
              <a:rPr lang="es-ES_tradnl" smtClean="0"/>
              <a:t>02/02/2023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7CBE008-9A50-8246-8F2F-E8BF458C1111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088839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2" y="1709742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2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89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E7A68ED-CCE2-C54A-96FC-5AFC9045C89A}" type="datetimeFigureOut">
              <a:rPr lang="es-ES_tradnl" smtClean="0"/>
              <a:t>02/02/2023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7CBE008-9A50-8246-8F2F-E8BF458C1111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7398805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1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E7A68ED-CCE2-C54A-96FC-5AFC9045C89A}" type="datetimeFigureOut">
              <a:rPr lang="es-ES_tradnl" smtClean="0"/>
              <a:t>02/02/2023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1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7CBE008-9A50-8246-8F2F-E8BF458C1111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747105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891" indent="0">
              <a:buNone/>
              <a:defRPr sz="1500" b="1"/>
            </a:lvl2pPr>
            <a:lvl3pPr marL="685783" indent="0">
              <a:buNone/>
              <a:defRPr sz="1351" b="1"/>
            </a:lvl3pPr>
            <a:lvl4pPr marL="1028674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9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1" indent="0">
              <a:buNone/>
              <a:defRPr sz="12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7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891" indent="0">
              <a:buNone/>
              <a:defRPr sz="1500" b="1"/>
            </a:lvl2pPr>
            <a:lvl3pPr marL="685783" indent="0">
              <a:buNone/>
              <a:defRPr sz="1351" b="1"/>
            </a:lvl3pPr>
            <a:lvl4pPr marL="1028674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9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1" indent="0">
              <a:buNone/>
              <a:defRPr sz="12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7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E7A68ED-CCE2-C54A-96FC-5AFC9045C89A}" type="datetimeFigureOut">
              <a:rPr lang="es-ES_tradnl" smtClean="0"/>
              <a:t>02/02/2023</a:t>
            </a:fld>
            <a:endParaRPr lang="es-ES_trad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1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7CBE008-9A50-8246-8F2F-E8BF458C1111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202467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1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E7A68ED-CCE2-C54A-96FC-5AFC9045C89A}" type="datetimeFigureOut">
              <a:rPr lang="es-ES_tradnl" smtClean="0"/>
              <a:t>02/02/2023</a:t>
            </a:fld>
            <a:endParaRPr lang="es-ES_trad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1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7CBE008-9A50-8246-8F2F-E8BF458C1111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792473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E7A68ED-CCE2-C54A-96FC-5AFC9045C89A}" type="datetimeFigureOut">
              <a:rPr lang="es-ES_tradnl" smtClean="0"/>
              <a:t>02/02/2023</a:t>
            </a:fld>
            <a:endParaRPr lang="es-ES_trad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1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7CBE008-9A50-8246-8F2F-E8BF458C1111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5725195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9" y="987429"/>
            <a:ext cx="6172201" cy="487362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3"/>
            <a:ext cx="3932239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891" indent="0">
              <a:buNone/>
              <a:defRPr sz="1051"/>
            </a:lvl2pPr>
            <a:lvl3pPr marL="685783" indent="0">
              <a:buNone/>
              <a:defRPr sz="900"/>
            </a:lvl3pPr>
            <a:lvl4pPr marL="1028674" indent="0">
              <a:buNone/>
              <a:defRPr sz="751"/>
            </a:lvl4pPr>
            <a:lvl5pPr marL="1371566" indent="0">
              <a:buNone/>
              <a:defRPr sz="751"/>
            </a:lvl5pPr>
            <a:lvl6pPr marL="1714457" indent="0">
              <a:buNone/>
              <a:defRPr sz="751"/>
            </a:lvl6pPr>
            <a:lvl7pPr marL="2057349" indent="0">
              <a:buNone/>
              <a:defRPr sz="751"/>
            </a:lvl7pPr>
            <a:lvl8pPr marL="2400240" indent="0">
              <a:buNone/>
              <a:defRPr sz="751"/>
            </a:lvl8pPr>
            <a:lvl9pPr marL="2743131" indent="0">
              <a:buNone/>
              <a:defRPr sz="75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E7A68ED-CCE2-C54A-96FC-5AFC9045C89A}" type="datetimeFigureOut">
              <a:rPr lang="es-ES_tradnl" smtClean="0"/>
              <a:t>02/02/2023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1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7CBE008-9A50-8246-8F2F-E8BF458C1111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669262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9" y="987429"/>
            <a:ext cx="6172201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/>
            </a:lvl1pPr>
            <a:lvl2pPr marL="342891" indent="0">
              <a:buNone/>
              <a:defRPr sz="2100"/>
            </a:lvl2pPr>
            <a:lvl3pPr marL="685783" indent="0">
              <a:buNone/>
              <a:defRPr sz="1800"/>
            </a:lvl3pPr>
            <a:lvl4pPr marL="1028674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9" indent="0">
              <a:buNone/>
              <a:defRPr sz="1500"/>
            </a:lvl7pPr>
            <a:lvl8pPr marL="2400240" indent="0">
              <a:buNone/>
              <a:defRPr sz="1500"/>
            </a:lvl8pPr>
            <a:lvl9pPr marL="2743131" indent="0">
              <a:buNone/>
              <a:defRPr sz="1500"/>
            </a:lvl9pPr>
          </a:lstStyle>
          <a:p>
            <a:r>
              <a:rPr lang="es-ES_tradnl"/>
              <a:t>Arrastre la imagen al marcador de posición o haga clic en el icono para agregarla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3"/>
            <a:ext cx="3932239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891" indent="0">
              <a:buNone/>
              <a:defRPr sz="1051"/>
            </a:lvl2pPr>
            <a:lvl3pPr marL="685783" indent="0">
              <a:buNone/>
              <a:defRPr sz="900"/>
            </a:lvl3pPr>
            <a:lvl4pPr marL="1028674" indent="0">
              <a:buNone/>
              <a:defRPr sz="751"/>
            </a:lvl4pPr>
            <a:lvl5pPr marL="1371566" indent="0">
              <a:buNone/>
              <a:defRPr sz="751"/>
            </a:lvl5pPr>
            <a:lvl6pPr marL="1714457" indent="0">
              <a:buNone/>
              <a:defRPr sz="751"/>
            </a:lvl6pPr>
            <a:lvl7pPr marL="2057349" indent="0">
              <a:buNone/>
              <a:defRPr sz="751"/>
            </a:lvl7pPr>
            <a:lvl8pPr marL="2400240" indent="0">
              <a:buNone/>
              <a:defRPr sz="751"/>
            </a:lvl8pPr>
            <a:lvl9pPr marL="2743131" indent="0">
              <a:buNone/>
              <a:defRPr sz="75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E7A68ED-CCE2-C54A-96FC-5AFC9045C89A}" type="datetimeFigureOut">
              <a:rPr lang="es-ES_tradnl" smtClean="0"/>
              <a:t>02/02/2023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1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7CBE008-9A50-8246-8F2F-E8BF458C1111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69448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0864"/>
          </a:xfrm>
          <a:prstGeom prst="rect">
            <a:avLst/>
          </a:prstGeom>
        </p:spPr>
      </p:pic>
      <p:sp>
        <p:nvSpPr>
          <p:cNvPr id="5" name="CuadroTexto 4"/>
          <p:cNvSpPr txBox="1"/>
          <p:nvPr userDrawn="1"/>
        </p:nvSpPr>
        <p:spPr>
          <a:xfrm>
            <a:off x="303417" y="5684864"/>
            <a:ext cx="9315231" cy="370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50000"/>
              </a:lnSpc>
            </a:pPr>
            <a:r>
              <a:rPr lang="es-ES_tradnl" sz="3200" b="0" i="0" dirty="0">
                <a:solidFill>
                  <a:srgbClr val="E3E3E3"/>
                </a:solidFill>
                <a:effectLst/>
                <a:latin typeface="Helvetica Neue Condensed" charset="0"/>
                <a:ea typeface="Helvetica Neue Condensed" charset="0"/>
                <a:cs typeface="Helvetica Neue Condensed" charset="0"/>
              </a:rPr>
              <a:t>Información de Uso Institucional</a:t>
            </a:r>
          </a:p>
        </p:txBody>
      </p:sp>
    </p:spTree>
    <p:extLst>
      <p:ext uri="{BB962C8B-B14F-4D97-AF65-F5344CB8AC3E}">
        <p14:creationId xmlns:p14="http://schemas.microsoft.com/office/powerpoint/2010/main" val="1656857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1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9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1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4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1pPr>
      <a:lvl2pPr marL="342891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4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9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1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uadroTexto 19">
            <a:extLst>
              <a:ext uri="{FF2B5EF4-FFF2-40B4-BE49-F238E27FC236}">
                <a16:creationId xmlns:a16="http://schemas.microsoft.com/office/drawing/2014/main" id="{4EC32FA4-80C6-466E-8EEC-C136951E42FD}"/>
              </a:ext>
            </a:extLst>
          </p:cNvPr>
          <p:cNvSpPr txBox="1"/>
          <p:nvPr/>
        </p:nvSpPr>
        <p:spPr>
          <a:xfrm>
            <a:off x="2295032" y="7701415"/>
            <a:ext cx="2271776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s-MX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Fuente: SIIF Nación al cierre del mes de enero 2022</a:t>
            </a:r>
            <a:endParaRPr lang="es-CO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ángulo: biselado 9">
            <a:extLst>
              <a:ext uri="{FF2B5EF4-FFF2-40B4-BE49-F238E27FC236}">
                <a16:creationId xmlns:a16="http://schemas.microsoft.com/office/drawing/2014/main" id="{2AF76E91-E168-4B0B-A97F-5A62C5E960C0}"/>
              </a:ext>
            </a:extLst>
          </p:cNvPr>
          <p:cNvSpPr/>
          <p:nvPr/>
        </p:nvSpPr>
        <p:spPr>
          <a:xfrm>
            <a:off x="8220749" y="1402081"/>
            <a:ext cx="2670772" cy="660297"/>
          </a:xfrm>
          <a:prstGeom prst="bevel">
            <a:avLst/>
          </a:prstGeom>
          <a:solidFill>
            <a:schemeClr val="bg1"/>
          </a:solidFill>
          <a:ln>
            <a:solidFill>
              <a:srgbClr val="7030A0"/>
            </a:solidFill>
          </a:ln>
          <a:scene3d>
            <a:camera prst="orthographicFront"/>
            <a:lightRig rig="threePt" dir="t"/>
          </a:scene3d>
          <a:sp3d prstMaterial="softEdg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219170"/>
            <a:r>
              <a:rPr lang="es-CO" sz="933" dirty="0">
                <a:solidFill>
                  <a:prstClr val="black"/>
                </a:solidFill>
                <a:latin typeface="Arial Black" panose="020B0A04020102020204" pitchFamily="34" charset="0"/>
              </a:rPr>
              <a:t>APR. ASIGNADA      </a:t>
            </a:r>
            <a:r>
              <a:rPr lang="es-CO" sz="933" dirty="0">
                <a:solidFill>
                  <a:srgbClr val="51307F"/>
                </a:solidFill>
                <a:latin typeface="Arial Black" panose="020B0A04020102020204" pitchFamily="34" charset="0"/>
              </a:rPr>
              <a:t>$1.387.517</a:t>
            </a:r>
          </a:p>
          <a:p>
            <a:pPr defTabSz="1219170"/>
            <a:r>
              <a:rPr lang="es-MX" sz="933" dirty="0">
                <a:solidFill>
                  <a:prstClr val="black"/>
                </a:solidFill>
                <a:latin typeface="Arial Black" panose="020B0A04020102020204" pitchFamily="34" charset="0"/>
              </a:rPr>
              <a:t>A</a:t>
            </a:r>
            <a:r>
              <a:rPr lang="es-CO" sz="933" dirty="0">
                <a:solidFill>
                  <a:prstClr val="black"/>
                </a:solidFill>
                <a:latin typeface="Arial Black" panose="020B0A04020102020204" pitchFamily="34" charset="0"/>
              </a:rPr>
              <a:t>PR. BLOQUEADA   </a:t>
            </a:r>
            <a:r>
              <a:rPr lang="es-CO" sz="933" dirty="0">
                <a:solidFill>
                  <a:srgbClr val="51307F"/>
                </a:solidFill>
                <a:latin typeface="Arial Black" panose="020B0A04020102020204" pitchFamily="34" charset="0"/>
              </a:rPr>
              <a:t>$     18.040</a:t>
            </a:r>
          </a:p>
          <a:p>
            <a:pPr defTabSz="1219170"/>
            <a:r>
              <a:rPr lang="es-MX" sz="933" dirty="0">
                <a:solidFill>
                  <a:prstClr val="black"/>
                </a:solidFill>
                <a:latin typeface="Arial Black" panose="020B0A04020102020204" pitchFamily="34" charset="0"/>
              </a:rPr>
              <a:t>A</a:t>
            </a:r>
            <a:r>
              <a:rPr lang="es-CO" sz="933" dirty="0">
                <a:solidFill>
                  <a:prstClr val="black"/>
                </a:solidFill>
                <a:latin typeface="Arial Black" panose="020B0A04020102020204" pitchFamily="34" charset="0"/>
              </a:rPr>
              <a:t>PR. DISPONIBLE    </a:t>
            </a:r>
            <a:r>
              <a:rPr lang="es-CO" sz="933" dirty="0">
                <a:solidFill>
                  <a:srgbClr val="51307F"/>
                </a:solidFill>
                <a:latin typeface="Arial Black" panose="020B0A04020102020204" pitchFamily="34" charset="0"/>
              </a:rPr>
              <a:t>$1.369.477</a:t>
            </a:r>
            <a:endParaRPr lang="en-US" sz="933" dirty="0">
              <a:solidFill>
                <a:srgbClr val="51307F"/>
              </a:solidFill>
              <a:latin typeface="Arial Black" panose="020B0A04020102020204" pitchFamily="34" charset="0"/>
            </a:endParaRPr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7E211F96-6F11-4698-A4FD-82C86433E3A3}"/>
              </a:ext>
            </a:extLst>
          </p:cNvPr>
          <p:cNvSpPr txBox="1">
            <a:spLocks/>
          </p:cNvSpPr>
          <p:nvPr/>
        </p:nvSpPr>
        <p:spPr>
          <a:xfrm>
            <a:off x="2167463" y="397330"/>
            <a:ext cx="8297731" cy="775533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51307F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377">
              <a:defRPr/>
            </a:pPr>
            <a:r>
              <a:rPr lang="es-ES_tradnl" sz="1600" b="1" dirty="0">
                <a:latin typeface="Trebuchet MS" panose="020B0603020202020204" pitchFamily="34" charset="0"/>
              </a:rPr>
              <a:t>EJECUCIÓN PRESUPUESTAL 2022 </a:t>
            </a:r>
            <a:r>
              <a:rPr lang="es-ES_tradnl" sz="2133" b="1" dirty="0">
                <a:latin typeface="Trebuchet MS" panose="020B0603020202020204" pitchFamily="34" charset="0"/>
              </a:rPr>
              <a:t>SSFM </a:t>
            </a:r>
          </a:p>
          <a:p>
            <a:pPr defTabSz="914377">
              <a:defRPr/>
            </a:pPr>
            <a:r>
              <a:rPr lang="es-ES_tradnl" sz="1600" b="1" dirty="0">
                <a:latin typeface="Trebuchet MS" panose="020B0603020202020204" pitchFamily="34" charset="0"/>
              </a:rPr>
              <a:t>POR CONCEPTO DE GASTO</a:t>
            </a:r>
            <a:r>
              <a:rPr lang="es-ES_tradnl" sz="1333" b="1" dirty="0">
                <a:latin typeface="Trebuchet MS" panose="020B0603020202020204" pitchFamily="34" charset="0"/>
              </a:rPr>
              <a:t/>
            </a:r>
            <a:br>
              <a:rPr lang="es-ES_tradnl" sz="1333" b="1" dirty="0">
                <a:latin typeface="Trebuchet MS" panose="020B0603020202020204" pitchFamily="34" charset="0"/>
              </a:rPr>
            </a:br>
            <a:r>
              <a:rPr lang="es-ES_tradnl" sz="1200" b="1" dirty="0">
                <a:latin typeface="Trebuchet MS" panose="020B0603020202020204" pitchFamily="34" charset="0"/>
              </a:rPr>
              <a:t>CIERRE NOVIEMBRE 2022</a:t>
            </a:r>
            <a:endParaRPr lang="es-ES_tradnl" sz="1333" b="1" dirty="0">
              <a:latin typeface="Trebuchet MS" panose="020B0603020202020204" pitchFamily="34" charset="0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1BBE0AAB-1B6C-456F-948F-C205A78EF2EB}"/>
              </a:ext>
            </a:extLst>
          </p:cNvPr>
          <p:cNvSpPr txBox="1"/>
          <p:nvPr/>
        </p:nvSpPr>
        <p:spPr>
          <a:xfrm>
            <a:off x="1175507" y="5720523"/>
            <a:ext cx="3621504" cy="2976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s-MX" sz="667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Fuente: SIIF Nación – Reporte Ejecución Presupuestal Vigencia Actual – noviembre 2022</a:t>
            </a:r>
          </a:p>
          <a:p>
            <a:pPr defTabSz="1219170"/>
            <a:r>
              <a:rPr lang="es-MX" sz="667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GRUPO GESTION FINANCIERA-DIGSA</a:t>
            </a:r>
            <a:endParaRPr lang="es-CO" sz="667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B690A73-AD05-FA42-4A5D-D569864797F3}"/>
              </a:ext>
            </a:extLst>
          </p:cNvPr>
          <p:cNvSpPr txBox="1"/>
          <p:nvPr/>
        </p:nvSpPr>
        <p:spPr>
          <a:xfrm>
            <a:off x="1185032" y="1899880"/>
            <a:ext cx="1351652" cy="1949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s-MX" sz="667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 millones de pesos</a:t>
            </a:r>
            <a:endParaRPr lang="es-CO" sz="667" b="1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id="{2E17AE17-0ED7-4037-9D0C-564AB57A23BA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1275592" y="2071233"/>
          <a:ext cx="9615928" cy="3703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2" name="Imagen 1">
            <a:extLst>
              <a:ext uri="{FF2B5EF4-FFF2-40B4-BE49-F238E27FC236}">
                <a16:creationId xmlns:a16="http://schemas.microsoft.com/office/drawing/2014/main" id="{03EFA169-15BD-4FB1-A348-9435E07084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3686" y="2825461"/>
            <a:ext cx="1487553" cy="1487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924910"/>
      </p:ext>
    </p:extLst>
  </p:cSld>
  <p:clrMapOvr>
    <a:masterClrMapping/>
  </p:clrMapOvr>
</p:sld>
</file>

<file path=ppt/theme/theme1.xml><?xml version="1.0" encoding="utf-8"?>
<a:theme xmlns:a="http://schemas.openxmlformats.org/drawingml/2006/main" name="2_DIAGRAMACION 1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72</Words>
  <Application>Microsoft Office PowerPoint</Application>
  <PresentationFormat>Panorámica</PresentationFormat>
  <Paragraphs>24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8" baseType="lpstr">
      <vt:lpstr>Arial</vt:lpstr>
      <vt:lpstr>Arial Black</vt:lpstr>
      <vt:lpstr>Calibri</vt:lpstr>
      <vt:lpstr>Calibri Light</vt:lpstr>
      <vt:lpstr>Helvetica Neue Condensed</vt:lpstr>
      <vt:lpstr>Trebuchet MS</vt:lpstr>
      <vt:lpstr>2_DIAGRAMACION 1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PD. Yessica Tatiana Rincon Montoya</dc:creator>
  <cp:lastModifiedBy>TASD. Leidy Johana  Echeverry Villa</cp:lastModifiedBy>
  <cp:revision>1</cp:revision>
  <dcterms:created xsi:type="dcterms:W3CDTF">2023-01-30T16:24:27Z</dcterms:created>
  <dcterms:modified xsi:type="dcterms:W3CDTF">2023-02-02T16:10:45Z</dcterms:modified>
</cp:coreProperties>
</file>