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1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p3d/>
      </c:spPr>
    </c:sideWall>
    <c:backWall>
      <c:thickness val="0"/>
      <c:sp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2421888757515534"/>
          <c:y val="0"/>
          <c:w val="0.85995975317507367"/>
          <c:h val="0.831873431343388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'2.GRAFICA CONCEPTO GASTO SSFM'!$B$2</c:f>
              <c:strCache>
                <c:ptCount val="1"/>
                <c:pt idx="0">
                  <c:v> APR. VIGENTE </c:v>
                </c:pt>
              </c:strCache>
            </c:strRef>
          </c:tx>
          <c:spPr>
            <a:solidFill>
              <a:srgbClr val="315598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elete val="1"/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SSFM'!$B$3:$B$7</c:f>
              <c:numCache>
                <c:formatCode>_(* #,##0_);_(* \(#,##0\);_(* "-"_);_(@_)</c:formatCode>
                <c:ptCount val="5"/>
                <c:pt idx="0">
                  <c:v>104453</c:v>
                </c:pt>
                <c:pt idx="1">
                  <c:v>790306</c:v>
                </c:pt>
                <c:pt idx="2">
                  <c:v>454412</c:v>
                </c:pt>
                <c:pt idx="3">
                  <c:v>25168</c:v>
                </c:pt>
                <c:pt idx="4">
                  <c:v>1374339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01-4404-9EE1-AF8040674018}"/>
            </c:ext>
          </c:extLst>
        </c:ser>
        <c:ser>
          <c:idx val="1"/>
          <c:order val="1"/>
          <c:tx>
            <c:strRef>
              <c:f>'2.GRAFICA CONCEPTO GASTO SSFM'!$C$2</c:f>
              <c:strCache>
                <c:ptCount val="1"/>
                <c:pt idx="0">
                  <c:v> COMPROMISO </c:v>
                </c:pt>
              </c:strCache>
            </c:strRef>
          </c:tx>
          <c:spPr>
            <a:solidFill>
              <a:srgbClr val="137994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1967213114754103E-3"/>
                  <c:y val="-3.0372057706910755E-3"/>
                </c:manualLayout>
              </c:layout>
              <c:tx>
                <c:rich>
                  <a:bodyPr/>
                  <a:lstStyle/>
                  <a:p>
                    <a:fld id="{AF4FAE9B-5CEE-4D5D-855D-131B7B36CEEC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E01-4404-9EE1-AF8040674018}"/>
                </c:ext>
              </c:extLst>
            </c:dLbl>
            <c:dLbl>
              <c:idx val="1"/>
              <c:layout>
                <c:manualLayout>
                  <c:x val="1.1718577759733641E-2"/>
                  <c:y val="-6.8257174023393834E-3"/>
                </c:manualLayout>
              </c:layout>
              <c:tx>
                <c:rich>
                  <a:bodyPr/>
                  <a:lstStyle/>
                  <a:p>
                    <a:fld id="{E7A6DBED-602F-4D70-97FA-D096A327497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E01-4404-9EE1-AF8040674018}"/>
                </c:ext>
              </c:extLst>
            </c:dLbl>
            <c:dLbl>
              <c:idx val="2"/>
              <c:layout>
                <c:manualLayout>
                  <c:x val="1.2295081967213115E-2"/>
                  <c:y val="-1.2148823082763913E-2"/>
                </c:manualLayout>
              </c:layout>
              <c:tx>
                <c:rich>
                  <a:bodyPr/>
                  <a:lstStyle/>
                  <a:p>
                    <a:fld id="{99E6E5A2-DD22-4BF4-8C89-C92A0983297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E01-4404-9EE1-AF8040674018}"/>
                </c:ext>
              </c:extLst>
            </c:dLbl>
            <c:dLbl>
              <c:idx val="3"/>
              <c:layout>
                <c:manualLayout>
                  <c:x val="1.0534050033097863E-2"/>
                  <c:y val="-6.0419839221234608E-3"/>
                </c:manualLayout>
              </c:layout>
              <c:tx>
                <c:rich>
                  <a:bodyPr/>
                  <a:lstStyle/>
                  <a:p>
                    <a:fld id="{4BC1F9E5-28CF-4660-9EA6-9FD819769C42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E01-4404-9EE1-AF8040674018}"/>
                </c:ext>
              </c:extLst>
            </c:dLbl>
            <c:dLbl>
              <c:idx val="4"/>
              <c:layout>
                <c:manualLayout>
                  <c:x val="8.1739289562498523E-3"/>
                  <c:y val="1.350023220399391E-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700" b="0" i="0" u="none" strike="noStrike" kern="1200" baseline="0">
                        <a:solidFill>
                          <a:sysClr val="windowText" lastClr="000000"/>
                        </a:solidFill>
                        <a:latin typeface="Arial Black" panose="020B0A04020102020204" pitchFamily="34" charset="0"/>
                        <a:ea typeface="+mn-ea"/>
                        <a:cs typeface="+mn-cs"/>
                      </a:defRPr>
                    </a:pPr>
                    <a:fld id="{4BC26DD6-3D23-432A-9E83-2B3B488E5418}" type="CELLRANGE">
                      <a:rPr lang="en-US"/>
                      <a:pPr>
                        <a:defRPr sz="700">
                          <a:solidFill>
                            <a:sysClr val="windowText" lastClr="000000"/>
                          </a:solidFill>
                          <a:latin typeface="Arial Black" panose="020B0A04020102020204" pitchFamily="34" charset="0"/>
                        </a:defRPr>
                      </a:pPr>
                      <a:t>[CELLRANGE]</a:t>
                    </a:fld>
                    <a:endParaRPr lang="es-CO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700" b="0" i="0" u="none" strike="noStrike" kern="1200" baseline="0">
                      <a:solidFill>
                        <a:sysClr val="windowText" lastClr="000000"/>
                      </a:solidFill>
                      <a:latin typeface="Arial Black" panose="020B0A04020102020204" pitchFamily="34" charset="0"/>
                      <a:ea typeface="+mn-ea"/>
                      <a:cs typeface="+mn-cs"/>
                    </a:defRPr>
                  </a:pPr>
                  <a:endParaRPr lang="es-CO"/>
                </a:p>
              </c:tx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9226686913654808E-2"/>
                      <c:h val="5.0990107029840907E-2"/>
                    </c:manualLayout>
                  </c15:layout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E01-4404-9EE1-AF80406740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SSFM'!$C$3:$C$7</c:f>
              <c:numCache>
                <c:formatCode>_(* #,##0_);_(* \(#,##0\);_(* "-"_);_(@_)</c:formatCode>
                <c:ptCount val="5"/>
                <c:pt idx="0">
                  <c:v>103956</c:v>
                </c:pt>
                <c:pt idx="1">
                  <c:v>790108</c:v>
                </c:pt>
                <c:pt idx="2">
                  <c:v>454086</c:v>
                </c:pt>
                <c:pt idx="3">
                  <c:v>24545</c:v>
                </c:pt>
                <c:pt idx="4">
                  <c:v>1372695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'2.GRAFICA CONCEPTO GASTO SSFM'!$F$3:$F$7</c15:f>
                <c15:dlblRangeCache>
                  <c:ptCount val="5"/>
                  <c:pt idx="0">
                    <c:v>100%</c:v>
                  </c:pt>
                  <c:pt idx="1">
                    <c:v>100%</c:v>
                  </c:pt>
                  <c:pt idx="2">
                    <c:v>100%</c:v>
                  </c:pt>
                  <c:pt idx="3">
                    <c:v>98%</c:v>
                  </c:pt>
                  <c:pt idx="4">
                    <c:v>100%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6-BE01-4404-9EE1-AF8040674018}"/>
            </c:ext>
          </c:extLst>
        </c:ser>
        <c:ser>
          <c:idx val="2"/>
          <c:order val="2"/>
          <c:tx>
            <c:strRef>
              <c:f>'2.GRAFICA CONCEPTO GASTO SSFM'!$D$2</c:f>
              <c:strCache>
                <c:ptCount val="1"/>
                <c:pt idx="0">
                  <c:v> POR COMPROMETER </c:v>
                </c:pt>
              </c:strCache>
            </c:strRef>
          </c:tx>
          <c:spPr>
            <a:solidFill>
              <a:srgbClr val="8CADD6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8.1377001039417644E-3"/>
                  <c:y val="-1.5218541758918253E-2"/>
                </c:manualLayout>
              </c:layout>
              <c:tx>
                <c:rich>
                  <a:bodyPr/>
                  <a:lstStyle/>
                  <a:p>
                    <a:fld id="{8DA6841F-07A8-44AC-A281-42CBA3FB6C0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E01-4404-9EE1-AF8040674018}"/>
                </c:ext>
              </c:extLst>
            </c:dLbl>
            <c:dLbl>
              <c:idx val="1"/>
              <c:layout>
                <c:manualLayout>
                  <c:x val="1.4673302722011543E-2"/>
                  <c:y val="6.8581179596289054E-3"/>
                </c:manualLayout>
              </c:layout>
              <c:tx>
                <c:rich>
                  <a:bodyPr/>
                  <a:lstStyle/>
                  <a:p>
                    <a:fld id="{C04F5096-C7BB-4A0A-8781-09AC8568E93F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E01-4404-9EE1-AF8040674018}"/>
                </c:ext>
              </c:extLst>
            </c:dLbl>
            <c:dLbl>
              <c:idx val="2"/>
              <c:layout>
                <c:manualLayout>
                  <c:x val="4.0983606557377051E-3"/>
                  <c:y val="0"/>
                </c:manualLayout>
              </c:layout>
              <c:tx>
                <c:rich>
                  <a:bodyPr/>
                  <a:lstStyle/>
                  <a:p>
                    <a:fld id="{9679019D-24CB-4EB3-BC2E-4718E7EF9CC1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E01-4404-9EE1-AF8040674018}"/>
                </c:ext>
              </c:extLst>
            </c:dLbl>
            <c:dLbl>
              <c:idx val="3"/>
              <c:layout>
                <c:manualLayout>
                  <c:x val="1.2295081967213014E-2"/>
                  <c:y val="-9.1116173120728925E-3"/>
                </c:manualLayout>
              </c:layout>
              <c:tx>
                <c:rich>
                  <a:bodyPr/>
                  <a:lstStyle/>
                  <a:p>
                    <a:fld id="{046BA5E0-7965-4421-9FCB-B779943380E0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E01-4404-9EE1-AF8040674018}"/>
                </c:ext>
              </c:extLst>
            </c:dLbl>
            <c:dLbl>
              <c:idx val="4"/>
              <c:layout>
                <c:manualLayout>
                  <c:x val="9.5628835823229966E-3"/>
                  <c:y val="4.6044791970421889E-3"/>
                </c:manualLayout>
              </c:layout>
              <c:tx>
                <c:rich>
                  <a:bodyPr/>
                  <a:lstStyle/>
                  <a:p>
                    <a:fld id="{3B3A5E19-9CC5-49EB-8044-E708FC2F59B4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E01-4404-9EE1-AF80406740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SSFM'!$D$3:$D$7</c:f>
              <c:numCache>
                <c:formatCode>_(* #,##0_);_(* \(#,##0\);_(* "-"_);_(@_)</c:formatCode>
                <c:ptCount val="5"/>
                <c:pt idx="0">
                  <c:v>497</c:v>
                </c:pt>
                <c:pt idx="1">
                  <c:v>198</c:v>
                </c:pt>
                <c:pt idx="2">
                  <c:v>326</c:v>
                </c:pt>
                <c:pt idx="3">
                  <c:v>623</c:v>
                </c:pt>
                <c:pt idx="4">
                  <c:v>1644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'2.GRAFICA CONCEPTO GASTO SSFM'!$G$3:$G$7</c15:f>
                <c15:dlblRangeCache>
                  <c:ptCount val="5"/>
                  <c:pt idx="0">
                    <c:v>0%</c:v>
                  </c:pt>
                  <c:pt idx="1">
                    <c:v>0%</c:v>
                  </c:pt>
                  <c:pt idx="2">
                    <c:v>0%</c:v>
                  </c:pt>
                  <c:pt idx="3">
                    <c:v>2%</c:v>
                  </c:pt>
                  <c:pt idx="4">
                    <c:v>0%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C-BE01-4404-9EE1-AF8040674018}"/>
            </c:ext>
          </c:extLst>
        </c:ser>
        <c:ser>
          <c:idx val="3"/>
          <c:order val="3"/>
          <c:tx>
            <c:strRef>
              <c:f>'2.GRAFICA CONCEPTO GASTO SSFM'!$E$2</c:f>
              <c:strCache>
                <c:ptCount val="1"/>
                <c:pt idx="0">
                  <c:v> OBLIGACION 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layout>
                <c:manualLayout>
                  <c:x val="1.092896174863388E-2"/>
                  <c:y val="-9.1116173120728925E-3"/>
                </c:manualLayout>
              </c:layout>
              <c:tx>
                <c:rich>
                  <a:bodyPr/>
                  <a:lstStyle/>
                  <a:p>
                    <a:fld id="{B2B92304-7776-4265-B918-1A605A5BE1E7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E01-4404-9EE1-AF8040674018}"/>
                </c:ext>
              </c:extLst>
            </c:dLbl>
            <c:dLbl>
              <c:idx val="1"/>
              <c:layout>
                <c:manualLayout>
                  <c:x val="9.562841530054645E-3"/>
                  <c:y val="-6.0744115413820399E-3"/>
                </c:manualLayout>
              </c:layout>
              <c:tx>
                <c:rich>
                  <a:bodyPr/>
                  <a:lstStyle/>
                  <a:p>
                    <a:fld id="{0698966D-8D56-46D2-9249-4CD10E7E610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BE01-4404-9EE1-AF8040674018}"/>
                </c:ext>
              </c:extLst>
            </c:dLbl>
            <c:dLbl>
              <c:idx val="2"/>
              <c:layout>
                <c:manualLayout>
                  <c:x val="9.562841530054645E-3"/>
                  <c:y val="0"/>
                </c:manualLayout>
              </c:layout>
              <c:tx>
                <c:rich>
                  <a:bodyPr/>
                  <a:lstStyle/>
                  <a:p>
                    <a:fld id="{FB3835B8-8693-4722-B2D3-268A0F8BBBA5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E01-4404-9EE1-AF8040674018}"/>
                </c:ext>
              </c:extLst>
            </c:dLbl>
            <c:dLbl>
              <c:idx val="3"/>
              <c:layout>
                <c:manualLayout>
                  <c:x val="1.5027322404371485E-2"/>
                  <c:y val="-1.2148823082763969E-2"/>
                </c:manualLayout>
              </c:layout>
              <c:tx>
                <c:rich>
                  <a:bodyPr/>
                  <a:lstStyle/>
                  <a:p>
                    <a:fld id="{9C37C693-DF38-45BB-A91A-2661F0ABBA4B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BE01-4404-9EE1-AF8040674018}"/>
                </c:ext>
              </c:extLst>
            </c:dLbl>
            <c:dLbl>
              <c:idx val="4"/>
              <c:layout>
                <c:manualLayout>
                  <c:x val="1.0534053422942107E-2"/>
                  <c:y val="-4.8039226274691925E-3"/>
                </c:manualLayout>
              </c:layout>
              <c:tx>
                <c:rich>
                  <a:bodyPr/>
                  <a:lstStyle/>
                  <a:p>
                    <a:fld id="{AE31C6CD-0880-40E8-8EAC-6040CB01DD79}" type="CELLRANGE">
                      <a:rPr lang="en-US"/>
                      <a:pPr/>
                      <a:t>[CELLRANGE]</a:t>
                    </a:fld>
                    <a:endParaRPr lang="es-CO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E01-4404-9EE1-AF804067401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ysClr val="windowText" lastClr="000000"/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cat>
            <c:strRef>
              <c:f>'2.GRAFICA CONCEPTO GASTO SSFM'!$A$3:$A$7</c:f>
              <c:strCache>
                <c:ptCount val="5"/>
                <c:pt idx="0">
                  <c:v>GASTOS DE PERSONAL</c:v>
                </c:pt>
                <c:pt idx="1">
                  <c:v>ADQ. BIENES Y SERVICIOS</c:v>
                </c:pt>
                <c:pt idx="2">
                  <c:v>TRANSFERENCIAS</c:v>
                </c:pt>
                <c:pt idx="3">
                  <c:v>INVERSION</c:v>
                </c:pt>
                <c:pt idx="4">
                  <c:v>TOTAL SSFM</c:v>
                </c:pt>
              </c:strCache>
            </c:strRef>
          </c:cat>
          <c:val>
            <c:numRef>
              <c:f>'2.GRAFICA CONCEPTO GASTO SSFM'!$E$3:$E$7</c:f>
              <c:numCache>
                <c:formatCode>_(* #,##0_);_(* \(#,##0\);_(* "-"_);_(@_)</c:formatCode>
                <c:ptCount val="5"/>
                <c:pt idx="0">
                  <c:v>103955</c:v>
                </c:pt>
                <c:pt idx="1">
                  <c:v>774491</c:v>
                </c:pt>
                <c:pt idx="2">
                  <c:v>454086</c:v>
                </c:pt>
                <c:pt idx="3">
                  <c:v>22005</c:v>
                </c:pt>
                <c:pt idx="4">
                  <c:v>1354537</c:v>
                </c:pt>
              </c:numCache>
            </c:numRef>
          </c:val>
          <c:extLst>
            <c:ext xmlns:c15="http://schemas.microsoft.com/office/drawing/2012/chart" uri="{02D57815-91ED-43cb-92C2-25804820EDAC}">
              <c15:datalabelsRange>
                <c15:f>'2.GRAFICA CONCEPTO GASTO SSFM'!$H$3:$H$7</c15:f>
                <c15:dlblRangeCache>
                  <c:ptCount val="5"/>
                  <c:pt idx="0">
                    <c:v>100%</c:v>
                  </c:pt>
                  <c:pt idx="1">
                    <c:v>98%</c:v>
                  </c:pt>
                  <c:pt idx="2">
                    <c:v>100%</c:v>
                  </c:pt>
                  <c:pt idx="3">
                    <c:v>87%</c:v>
                  </c:pt>
                  <c:pt idx="4">
                    <c:v>99%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2-BE01-4404-9EE1-AF804067401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gapDepth val="0"/>
        <c:shape val="box"/>
        <c:axId val="2130970335"/>
        <c:axId val="2130969919"/>
        <c:axId val="0"/>
      </c:bar3DChart>
      <c:catAx>
        <c:axId val="21309703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2130969919"/>
        <c:crosses val="autoZero"/>
        <c:auto val="1"/>
        <c:lblAlgn val="ctr"/>
        <c:lblOffset val="100"/>
        <c:noMultiLvlLbl val="0"/>
      </c:catAx>
      <c:valAx>
        <c:axId val="2130969919"/>
        <c:scaling>
          <c:orientation val="minMax"/>
        </c:scaling>
        <c:delete val="1"/>
        <c:axPos val="l"/>
        <c:numFmt formatCode="_(* #,##0_);_(* \(#,##0\);_(* &quot;-&quot;_);_(@_)" sourceLinked="1"/>
        <c:majorTickMark val="none"/>
        <c:minorTickMark val="none"/>
        <c:tickLblPos val="nextTo"/>
        <c:crossAx val="2130970335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25400" cap="flat" cmpd="sng" algn="ctr">
            <a:noFill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solidFill>
          <a:srgbClr val="51307F"/>
        </a:solidFill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ysClr val="windowText" lastClr="000000"/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2/2/2023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144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77216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9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9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93411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75773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1784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71826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7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7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80046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1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04383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66816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9" y="987429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3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32510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9" y="987429"/>
            <a:ext cx="617220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3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7A68ED-CCE2-C54A-96FC-5AFC9045C89A}" type="datetimeFigureOut">
              <a:rPr lang="es-ES_tradnl" smtClean="0"/>
              <a:t>02/02/2023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7CBE008-9A50-8246-8F2F-E8BF458C1111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8625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0864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03417" y="5684864"/>
            <a:ext cx="9315231" cy="370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50000"/>
              </a:lnSpc>
            </a:pPr>
            <a:r>
              <a:rPr lang="es-ES_tradnl" sz="3200" b="0" i="0" dirty="0">
                <a:solidFill>
                  <a:srgbClr val="E3E3E3"/>
                </a:solidFill>
                <a:effectLst/>
                <a:latin typeface="Helvetica Neue Condensed" charset="0"/>
                <a:ea typeface="Helvetica Neue Condensed" charset="0"/>
                <a:cs typeface="Helvetica Neue Condensed" charset="0"/>
              </a:rPr>
              <a:t>Información de Uso Institucional</a:t>
            </a:r>
          </a:p>
        </p:txBody>
      </p:sp>
    </p:spTree>
    <p:extLst>
      <p:ext uri="{BB962C8B-B14F-4D97-AF65-F5344CB8AC3E}">
        <p14:creationId xmlns:p14="http://schemas.microsoft.com/office/powerpoint/2010/main" val="102428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: biselado 9">
            <a:extLst>
              <a:ext uri="{FF2B5EF4-FFF2-40B4-BE49-F238E27FC236}">
                <a16:creationId xmlns:a16="http://schemas.microsoft.com/office/drawing/2014/main" id="{2AF76E91-E168-4B0B-A97F-5A62C5E960C0}"/>
              </a:ext>
            </a:extLst>
          </p:cNvPr>
          <p:cNvSpPr/>
          <p:nvPr/>
        </p:nvSpPr>
        <p:spPr>
          <a:xfrm>
            <a:off x="8220749" y="1544321"/>
            <a:ext cx="2670772" cy="518057"/>
          </a:xfrm>
          <a:prstGeom prst="bevel">
            <a:avLst/>
          </a:prstGeom>
          <a:solidFill>
            <a:schemeClr val="bg1"/>
          </a:solidFill>
          <a:ln>
            <a:solidFill>
              <a:srgbClr val="7030A0"/>
            </a:solidFill>
          </a:ln>
          <a:scene3d>
            <a:camera prst="orthographicFront"/>
            <a:lightRig rig="threePt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es-CO" sz="800" dirty="0">
                <a:solidFill>
                  <a:prstClr val="black"/>
                </a:solidFill>
                <a:latin typeface="Arial Black" panose="020B0A04020102020204" pitchFamily="34" charset="0"/>
              </a:rPr>
              <a:t>APR. ASIGNADA      </a:t>
            </a:r>
            <a:r>
              <a:rPr lang="es-CO" sz="800" dirty="0">
                <a:solidFill>
                  <a:srgbClr val="51307F"/>
                </a:solidFill>
                <a:latin typeface="Arial Black" panose="020B0A04020102020204" pitchFamily="34" charset="0"/>
              </a:rPr>
              <a:t>$1.387.517 </a:t>
            </a:r>
          </a:p>
          <a:p>
            <a:pPr defTabSz="1219170"/>
            <a:r>
              <a:rPr lang="es-MX" sz="80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r>
              <a:rPr lang="es-CO" sz="800" dirty="0">
                <a:solidFill>
                  <a:prstClr val="black"/>
                </a:solidFill>
                <a:latin typeface="Arial Black" panose="020B0A04020102020204" pitchFamily="34" charset="0"/>
              </a:rPr>
              <a:t>PR. BLOQUEADA   </a:t>
            </a:r>
            <a:r>
              <a:rPr lang="es-CO" sz="800" dirty="0">
                <a:solidFill>
                  <a:srgbClr val="51307F"/>
                </a:solidFill>
                <a:latin typeface="Arial Black" panose="020B0A04020102020204" pitchFamily="34" charset="0"/>
              </a:rPr>
              <a:t>$     13.178</a:t>
            </a:r>
          </a:p>
          <a:p>
            <a:pPr defTabSz="1219170"/>
            <a:r>
              <a:rPr lang="es-MX" sz="800" dirty="0">
                <a:solidFill>
                  <a:prstClr val="black"/>
                </a:solidFill>
                <a:latin typeface="Arial Black" panose="020B0A04020102020204" pitchFamily="34" charset="0"/>
              </a:rPr>
              <a:t>A</a:t>
            </a:r>
            <a:r>
              <a:rPr lang="es-CO" sz="800" dirty="0">
                <a:solidFill>
                  <a:prstClr val="black"/>
                </a:solidFill>
                <a:latin typeface="Arial Black" panose="020B0A04020102020204" pitchFamily="34" charset="0"/>
              </a:rPr>
              <a:t>PR. DISPONIBLE   </a:t>
            </a:r>
            <a:r>
              <a:rPr lang="es-CO" sz="800" dirty="0">
                <a:solidFill>
                  <a:srgbClr val="51307F"/>
                </a:solidFill>
                <a:latin typeface="Arial Black" panose="020B0A04020102020204" pitchFamily="34" charset="0"/>
              </a:rPr>
              <a:t>$1.374.339</a:t>
            </a:r>
            <a:endParaRPr lang="en-US" sz="800" dirty="0">
              <a:solidFill>
                <a:srgbClr val="51307F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7E211F96-6F11-4698-A4FD-82C86433E3A3}"/>
              </a:ext>
            </a:extLst>
          </p:cNvPr>
          <p:cNvSpPr txBox="1">
            <a:spLocks/>
          </p:cNvSpPr>
          <p:nvPr/>
        </p:nvSpPr>
        <p:spPr>
          <a:xfrm>
            <a:off x="2159074" y="376594"/>
            <a:ext cx="8297731" cy="775533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rgbClr val="51307F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377">
              <a:defRPr/>
            </a:pPr>
            <a:r>
              <a:rPr lang="es-ES_tradnl" sz="1600" b="1" dirty="0">
                <a:latin typeface="Trebuchet MS" panose="020B0603020202020204" pitchFamily="34" charset="0"/>
              </a:rPr>
              <a:t>EJECUCIÓN PRESUPUESTAL 2022 </a:t>
            </a:r>
            <a:r>
              <a:rPr lang="es-ES_tradnl" sz="2000" b="1" dirty="0">
                <a:latin typeface="Trebuchet MS" panose="020B0603020202020204" pitchFamily="34" charset="0"/>
              </a:rPr>
              <a:t>SSFM</a:t>
            </a:r>
            <a:r>
              <a:rPr lang="es-ES_tradnl" sz="2133" b="1" dirty="0">
                <a:latin typeface="Trebuchet MS" panose="020B0603020202020204" pitchFamily="34" charset="0"/>
              </a:rPr>
              <a:t> </a:t>
            </a:r>
          </a:p>
          <a:p>
            <a:pPr defTabSz="914377">
              <a:defRPr/>
            </a:pPr>
            <a:r>
              <a:rPr lang="es-ES_tradnl" sz="1600" b="1" dirty="0">
                <a:latin typeface="Trebuchet MS" panose="020B0603020202020204" pitchFamily="34" charset="0"/>
              </a:rPr>
              <a:t>POR CONCEPTO DE GASTO</a:t>
            </a:r>
            <a:r>
              <a:rPr lang="es-ES_tradnl" sz="1333" b="1" dirty="0">
                <a:latin typeface="Trebuchet MS" panose="020B0603020202020204" pitchFamily="34" charset="0"/>
              </a:rPr>
              <a:t/>
            </a:r>
            <a:br>
              <a:rPr lang="es-ES_tradnl" sz="1333" b="1" dirty="0">
                <a:latin typeface="Trebuchet MS" panose="020B0603020202020204" pitchFamily="34" charset="0"/>
              </a:rPr>
            </a:br>
            <a:r>
              <a:rPr lang="es-ES_tradnl" sz="1200" b="1" dirty="0">
                <a:latin typeface="Trebuchet MS" panose="020B0603020202020204" pitchFamily="34" charset="0"/>
              </a:rPr>
              <a:t>CIERRE DICIEMBRE 2022</a:t>
            </a:r>
            <a:endParaRPr lang="es-ES_tradnl" sz="1333" b="1" dirty="0">
              <a:latin typeface="Trebuchet MS" panose="020B0603020202020204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BBE0AAB-1B6C-456F-948F-C205A78EF2EB}"/>
              </a:ext>
            </a:extLst>
          </p:cNvPr>
          <p:cNvSpPr txBox="1"/>
          <p:nvPr/>
        </p:nvSpPr>
        <p:spPr>
          <a:xfrm>
            <a:off x="1175507" y="5720523"/>
            <a:ext cx="3986989" cy="297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s-MX" sz="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Fuente: SIIF Nación – Reporte Ejecución Presupuestal Vigencia Actual – Cierre diciembre 2022</a:t>
            </a:r>
          </a:p>
          <a:p>
            <a:pPr defTabSz="1219170"/>
            <a:r>
              <a:rPr lang="es-MX" sz="667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GRUPO GESTION FINANCIERA-DIGSA</a:t>
            </a:r>
            <a:endParaRPr lang="es-CO" sz="667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2E17AE17-0ED7-4037-9D0C-564AB57A23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281271"/>
              </p:ext>
            </p:extLst>
          </p:nvPr>
        </p:nvGraphicFramePr>
        <p:xfrm>
          <a:off x="1175507" y="2071233"/>
          <a:ext cx="9716013" cy="3703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" name="Imagen 1">
            <a:extLst>
              <a:ext uri="{FF2B5EF4-FFF2-40B4-BE49-F238E27FC236}">
                <a16:creationId xmlns:a16="http://schemas.microsoft.com/office/drawing/2014/main" id="{03EFA169-15BD-4FB1-A348-9435E0708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07" y="3040009"/>
            <a:ext cx="1487553" cy="14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924910"/>
      </p:ext>
    </p:extLst>
  </p:cSld>
  <p:clrMapOvr>
    <a:masterClrMapping/>
  </p:clrMapOvr>
</p:sld>
</file>

<file path=ppt/theme/theme1.xml><?xml version="1.0" encoding="utf-8"?>
<a:theme xmlns:a="http://schemas.openxmlformats.org/drawingml/2006/main" name="2_DIAGRAMACION 1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57</Words>
  <Application>Microsoft Office PowerPoint</Application>
  <PresentationFormat>Panorámica</PresentationFormat>
  <Paragraphs>22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Helvetica Neue Condensed</vt:lpstr>
      <vt:lpstr>Trebuchet MS</vt:lpstr>
      <vt:lpstr>2_DIAGRAMACION 1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PD. Yessica Tatiana Rincon Montoya</dc:creator>
  <cp:lastModifiedBy>TASD. Leidy Johana  Echeverry Villa</cp:lastModifiedBy>
  <cp:revision>2</cp:revision>
  <dcterms:created xsi:type="dcterms:W3CDTF">2023-01-30T16:25:54Z</dcterms:created>
  <dcterms:modified xsi:type="dcterms:W3CDTF">2023-02-02T16:08:01Z</dcterms:modified>
</cp:coreProperties>
</file>