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media/image42.jpg" ContentType="image/jpg"/>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85"/>
  </p:notesMasterIdLst>
  <p:sldIdLst>
    <p:sldId id="256" r:id="rId2"/>
    <p:sldId id="368" r:id="rId3"/>
    <p:sldId id="369" r:id="rId4"/>
    <p:sldId id="370" r:id="rId5"/>
    <p:sldId id="371" r:id="rId6"/>
    <p:sldId id="372" r:id="rId7"/>
    <p:sldId id="317" r:id="rId8"/>
    <p:sldId id="373" r:id="rId9"/>
    <p:sldId id="306" r:id="rId10"/>
    <p:sldId id="374" r:id="rId11"/>
    <p:sldId id="258" r:id="rId12"/>
    <p:sldId id="307" r:id="rId13"/>
    <p:sldId id="308" r:id="rId14"/>
    <p:sldId id="309" r:id="rId15"/>
    <p:sldId id="311" r:id="rId16"/>
    <p:sldId id="392" r:id="rId17"/>
    <p:sldId id="344" r:id="rId18"/>
    <p:sldId id="335" r:id="rId19"/>
    <p:sldId id="393" r:id="rId20"/>
    <p:sldId id="336" r:id="rId21"/>
    <p:sldId id="310" r:id="rId22"/>
    <p:sldId id="341" r:id="rId23"/>
    <p:sldId id="346" r:id="rId24"/>
    <p:sldId id="342" r:id="rId25"/>
    <p:sldId id="345" r:id="rId26"/>
    <p:sldId id="347" r:id="rId27"/>
    <p:sldId id="348" r:id="rId28"/>
    <p:sldId id="260" r:id="rId29"/>
    <p:sldId id="391" r:id="rId30"/>
    <p:sldId id="375" r:id="rId31"/>
    <p:sldId id="376" r:id="rId32"/>
    <p:sldId id="377" r:id="rId33"/>
    <p:sldId id="378" r:id="rId34"/>
    <p:sldId id="261" r:id="rId35"/>
    <p:sldId id="349" r:id="rId36"/>
    <p:sldId id="350" r:id="rId37"/>
    <p:sldId id="353" r:id="rId38"/>
    <p:sldId id="352" r:id="rId39"/>
    <p:sldId id="351" r:id="rId40"/>
    <p:sldId id="354" r:id="rId41"/>
    <p:sldId id="355" r:id="rId42"/>
    <p:sldId id="356" r:id="rId43"/>
    <p:sldId id="357" r:id="rId44"/>
    <p:sldId id="359" r:id="rId45"/>
    <p:sldId id="358" r:id="rId46"/>
    <p:sldId id="360" r:id="rId47"/>
    <p:sldId id="363" r:id="rId48"/>
    <p:sldId id="362" r:id="rId49"/>
    <p:sldId id="361" r:id="rId50"/>
    <p:sldId id="365" r:id="rId51"/>
    <p:sldId id="366" r:id="rId52"/>
    <p:sldId id="364" r:id="rId53"/>
    <p:sldId id="331" r:id="rId54"/>
    <p:sldId id="339" r:id="rId55"/>
    <p:sldId id="340" r:id="rId56"/>
    <p:sldId id="334" r:id="rId57"/>
    <p:sldId id="337" r:id="rId58"/>
    <p:sldId id="367" r:id="rId59"/>
    <p:sldId id="262" r:id="rId60"/>
    <p:sldId id="379" r:id="rId61"/>
    <p:sldId id="394" r:id="rId62"/>
    <p:sldId id="380" r:id="rId63"/>
    <p:sldId id="381" r:id="rId64"/>
    <p:sldId id="382" r:id="rId65"/>
    <p:sldId id="395" r:id="rId66"/>
    <p:sldId id="396" r:id="rId67"/>
    <p:sldId id="397" r:id="rId68"/>
    <p:sldId id="398" r:id="rId69"/>
    <p:sldId id="399" r:id="rId70"/>
    <p:sldId id="400" r:id="rId71"/>
    <p:sldId id="401" r:id="rId72"/>
    <p:sldId id="402" r:id="rId73"/>
    <p:sldId id="403" r:id="rId74"/>
    <p:sldId id="404" r:id="rId75"/>
    <p:sldId id="405" r:id="rId76"/>
    <p:sldId id="406" r:id="rId77"/>
    <p:sldId id="407" r:id="rId78"/>
    <p:sldId id="408" r:id="rId79"/>
    <p:sldId id="409" r:id="rId80"/>
    <p:sldId id="410" r:id="rId81"/>
    <p:sldId id="411" r:id="rId82"/>
    <p:sldId id="412" r:id="rId83"/>
    <p:sldId id="298" r:id="rId84"/>
  </p:sldIdLst>
  <p:sldSz cx="12192000" cy="6858000"/>
  <p:notesSz cx="6858000" cy="9144000"/>
  <p:embeddedFontLst>
    <p:embeddedFont>
      <p:font typeface="Arial Narrow" panose="020B0606020202030204" pitchFamily="34" charset="0"/>
      <p:regular r:id="rId86"/>
      <p:bold r:id="rId87"/>
      <p:italic r:id="rId88"/>
      <p:boldItalic r:id="rId89"/>
    </p:embeddedFont>
    <p:embeddedFont>
      <p:font typeface="Calibri" panose="020F0502020204030204" pitchFamily="34" charset="0"/>
      <p:regular r:id="rId90"/>
      <p:bold r:id="rId91"/>
      <p:italic r:id="rId92"/>
      <p:boldItalic r:id="rId93"/>
    </p:embeddedFont>
    <p:embeddedFont>
      <p:font typeface="Calibri Light" panose="020F0302020204030204" pitchFamily="34" charset="0"/>
      <p:regular r:id="rId94"/>
      <p:italic r:id="rId95"/>
    </p:embeddedFont>
    <p:embeddedFont>
      <p:font typeface="Century Gothic" panose="020B0502020202020204" pitchFamily="34" charset="0"/>
      <p:regular r:id="rId96"/>
      <p:bold r:id="rId97"/>
      <p:italic r:id="rId98"/>
      <p:boldItalic r:id="rId99"/>
    </p:embeddedFont>
    <p:embeddedFont>
      <p:font typeface="MS Gothic" panose="020B0609070205080204" pitchFamily="49" charset="-128"/>
      <p:regular r:id="rId100"/>
    </p:embeddedFont>
    <p:embeddedFont>
      <p:font typeface="Tahoma" panose="020B0604030504040204" pitchFamily="34" charset="0"/>
      <p:regular r:id="rId101"/>
      <p:bold r:id="rId102"/>
    </p:embeddedFont>
  </p:embeddedFont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S. Briyith Lisdey Herrera Cruz" initials="PBLHC" lastIdx="1" clrIdx="0">
    <p:extLst>
      <p:ext uri="{19B8F6BF-5375-455C-9EA6-DF929625EA0E}">
        <p15:presenceInfo xmlns:p15="http://schemas.microsoft.com/office/powerpoint/2012/main" userId="S-1-5-21-2113617034-939947498-510530097-8080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1F25"/>
    <a:srgbClr val="143E34"/>
    <a:srgbClr val="D0D0B6"/>
    <a:srgbClr val="6A4E40"/>
    <a:srgbClr val="89BBA9"/>
    <a:srgbClr val="5E77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57" autoAdjust="0"/>
    <p:restoredTop sz="94660"/>
  </p:normalViewPr>
  <p:slideViewPr>
    <p:cSldViewPr snapToGrid="0">
      <p:cViewPr varScale="1">
        <p:scale>
          <a:sx n="90" d="100"/>
          <a:sy n="90" d="100"/>
        </p:scale>
        <p:origin x="54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4.fntdata"/><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7.fntdata"/><Relationship Id="rId5" Type="http://schemas.openxmlformats.org/officeDocument/2006/relationships/slide" Target="slides/slide4.xml"/><Relationship Id="rId90" Type="http://schemas.openxmlformats.org/officeDocument/2006/relationships/font" Target="fonts/font5.fntdata"/><Relationship Id="rId95" Type="http://schemas.openxmlformats.org/officeDocument/2006/relationships/font" Target="fonts/font10.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1.fntdata"/><Relationship Id="rId94" Type="http://schemas.openxmlformats.org/officeDocument/2006/relationships/font" Target="fonts/font9.fntdata"/><Relationship Id="rId99" Type="http://schemas.openxmlformats.org/officeDocument/2006/relationships/font" Target="fonts/font14.fntdata"/><Relationship Id="rId10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2.fntdata"/><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5.fntdata"/><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8.fntdata"/><Relationship Id="rId98" Type="http://schemas.openxmlformats.org/officeDocument/2006/relationships/font" Target="fonts/font13.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2-06T13:35:58.388" idx="1">
    <p:pos x="10" y="10"/>
    <p:text/>
    <p:extLst>
      <p:ext uri="{C676402C-5697-4E1C-873F-D02D1690AC5C}">
        <p15:threadingInfo xmlns:p15="http://schemas.microsoft.com/office/powerpoint/2012/main" timeZoneBias="300"/>
      </p:ext>
    </p:extLst>
  </p:cm>
</p:cmLst>
</file>

<file path=ppt/diagrams/_rels/data2.xml.rels><?xml version="1.0" encoding="UTF-8" standalone="yes"?>
<Relationships xmlns="http://schemas.openxmlformats.org/package/2006/relationships"><Relationship Id="rId2" Type="http://schemas.openxmlformats.org/officeDocument/2006/relationships/image" Target="../media/image45.jfif"/><Relationship Id="rId1" Type="http://schemas.openxmlformats.org/officeDocument/2006/relationships/image" Target="../media/image44.png"/></Relationships>
</file>

<file path=ppt/diagrams/_rels/drawing2.xml.rels><?xml version="1.0" encoding="UTF-8" standalone="yes"?>
<Relationships xmlns="http://schemas.openxmlformats.org/package/2006/relationships"><Relationship Id="rId2" Type="http://schemas.openxmlformats.org/officeDocument/2006/relationships/image" Target="../media/image45.jfif"/><Relationship Id="rId1"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C83E6E-AC38-4334-B2E4-4F1B22387D6C}"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s-CO"/>
        </a:p>
      </dgm:t>
    </dgm:pt>
    <dgm:pt modelId="{BE1B7185-51DF-4EF9-9BF3-964A4BD28EE2}">
      <dgm:prSet phldrT="[Texto]" custT="1"/>
      <dgm:spPr>
        <a:solidFill>
          <a:srgbClr val="143E34"/>
        </a:solidFill>
        <a:ln>
          <a:solidFill>
            <a:srgbClr val="5E7759"/>
          </a:solidFill>
        </a:ln>
      </dgm:spPr>
      <dgm:t>
        <a:bodyPr/>
        <a:lstStyle/>
        <a:p>
          <a:r>
            <a:rPr lang="es-CO" sz="1500" dirty="0">
              <a:solidFill>
                <a:schemeClr val="bg1"/>
              </a:solidFill>
            </a:rPr>
            <a:t>GSS. </a:t>
          </a:r>
        </a:p>
        <a:p>
          <a:r>
            <a:rPr lang="es-CO" sz="1500" dirty="0">
              <a:solidFill>
                <a:schemeClr val="bg1"/>
              </a:solidFill>
            </a:rPr>
            <a:t>CR. </a:t>
          </a:r>
          <a:r>
            <a:rPr lang="es-CO" sz="1600" dirty="0">
              <a:solidFill>
                <a:schemeClr val="bg1"/>
              </a:solidFill>
            </a:rPr>
            <a:t>Zulma Nayibe Guzmán Ayala</a:t>
          </a:r>
          <a:endParaRPr lang="es-CO" sz="1500" dirty="0">
            <a:solidFill>
              <a:schemeClr val="bg1"/>
            </a:solidFill>
          </a:endParaRPr>
        </a:p>
      </dgm:t>
    </dgm:pt>
    <dgm:pt modelId="{730EFF76-CC58-4991-A7DA-6E68C7C4C59C}" type="parTrans" cxnId="{0EA6B273-DFBA-4B04-8B3D-CDD53F6E749D}">
      <dgm:prSet/>
      <dgm:spPr/>
      <dgm:t>
        <a:bodyPr/>
        <a:lstStyle/>
        <a:p>
          <a:endParaRPr lang="es-CO"/>
        </a:p>
      </dgm:t>
    </dgm:pt>
    <dgm:pt modelId="{2A39E167-4171-4159-A500-176608E48249}" type="sibTrans" cxnId="{0EA6B273-DFBA-4B04-8B3D-CDD53F6E749D}">
      <dgm:prSet/>
      <dgm:spPr/>
      <dgm:t>
        <a:bodyPr/>
        <a:lstStyle/>
        <a:p>
          <a:endParaRPr lang="es-CO"/>
        </a:p>
      </dgm:t>
    </dgm:pt>
    <dgm:pt modelId="{B3A6B13A-C7FE-4CDF-9D22-F60E61E1BA97}" type="asst">
      <dgm:prSet phldrT="[Texto]"/>
      <dgm:spPr>
        <a:solidFill>
          <a:srgbClr val="89BBA9"/>
        </a:solidFill>
        <a:ln>
          <a:solidFill>
            <a:srgbClr val="143E34"/>
          </a:solidFill>
        </a:ln>
      </dgm:spPr>
      <dgm:t>
        <a:bodyPr/>
        <a:lstStyle/>
        <a:p>
          <a:r>
            <a:rPr lang="es-CO" dirty="0">
              <a:solidFill>
                <a:schemeClr val="bg1"/>
              </a:solidFill>
            </a:rPr>
            <a:t>Bioestadística </a:t>
          </a:r>
        </a:p>
        <a:p>
          <a:r>
            <a:rPr lang="es-CO" dirty="0">
              <a:solidFill>
                <a:schemeClr val="bg1"/>
              </a:solidFill>
            </a:rPr>
            <a:t>CT. Cindy Lorena Albarracin A.</a:t>
          </a:r>
        </a:p>
        <a:p>
          <a:r>
            <a:rPr lang="es-CO" dirty="0">
              <a:solidFill>
                <a:schemeClr val="bg1"/>
              </a:solidFill>
            </a:rPr>
            <a:t>318 843 3076 </a:t>
          </a:r>
        </a:p>
      </dgm:t>
    </dgm:pt>
    <dgm:pt modelId="{5F7A5B08-D695-4273-B7B1-8B1B106BBEDD}" type="parTrans" cxnId="{9DF13113-85A3-48D1-ACF3-0C2469863655}">
      <dgm:prSet/>
      <dgm:spPr/>
      <dgm:t>
        <a:bodyPr/>
        <a:lstStyle/>
        <a:p>
          <a:endParaRPr lang="es-CO"/>
        </a:p>
      </dgm:t>
    </dgm:pt>
    <dgm:pt modelId="{71ABC2A1-B2E8-4404-A050-3C2595037B90}" type="sibTrans" cxnId="{9DF13113-85A3-48D1-ACF3-0C2469863655}">
      <dgm:prSet/>
      <dgm:spPr/>
      <dgm:t>
        <a:bodyPr/>
        <a:lstStyle/>
        <a:p>
          <a:endParaRPr lang="es-CO"/>
        </a:p>
      </dgm:t>
    </dgm:pt>
    <dgm:pt modelId="{C2F3633E-EE64-47BB-9832-613489A588EF}">
      <dgm:prSet phldrT="[Texto]" custT="1"/>
      <dgm:spPr>
        <a:solidFill>
          <a:srgbClr val="D0D0B6"/>
        </a:solidFill>
      </dgm:spPr>
      <dgm:t>
        <a:bodyPr/>
        <a:lstStyle/>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RIPS Red Interna</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Mat. Briyith Lisdey Herrera Cruz </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314 303 3793</a:t>
          </a:r>
          <a:endParaRPr kumimoji="0" lang="es-CO" sz="1400" b="0" i="0" u="none" strike="noStrike" kern="0" cap="none" spc="0" normalizeH="0" baseline="0" dirty="0">
            <a:ln>
              <a:noFill/>
            </a:ln>
            <a:solidFill>
              <a:srgbClr val="143E34"/>
            </a:solidFill>
            <a:effectLst/>
            <a:uLnTx/>
            <a:uFillTx/>
            <a:latin typeface="Calibri" panose="020F0502020204030204"/>
            <a:ea typeface="+mn-ea"/>
            <a:cs typeface="+mn-cs"/>
          </a:endParaRPr>
        </a:p>
      </dgm:t>
    </dgm:pt>
    <dgm:pt modelId="{C4968368-8829-454B-B27A-5B5507B320D1}" type="parTrans" cxnId="{8556C7D9-1B1F-41C0-B4E0-78B8758B597A}">
      <dgm:prSet/>
      <dgm:spPr/>
      <dgm:t>
        <a:bodyPr/>
        <a:lstStyle/>
        <a:p>
          <a:endParaRPr lang="es-CO"/>
        </a:p>
      </dgm:t>
    </dgm:pt>
    <dgm:pt modelId="{68419933-817B-4511-9FFC-E69476EA0B15}" type="sibTrans" cxnId="{8556C7D9-1B1F-41C0-B4E0-78B8758B597A}">
      <dgm:prSet/>
      <dgm:spPr/>
      <dgm:t>
        <a:bodyPr/>
        <a:lstStyle/>
        <a:p>
          <a:endParaRPr lang="es-CO"/>
        </a:p>
      </dgm:t>
    </dgm:pt>
    <dgm:pt modelId="{577A1890-CD40-42EE-AAC3-1DDAD31D20D8}">
      <dgm:prSet phldrT="[Texto]" custT="1"/>
      <dgm:spPr>
        <a:solidFill>
          <a:srgbClr val="D0D0B6"/>
        </a:solidFill>
      </dgm:spPr>
      <dgm:t>
        <a:bodyPr/>
        <a:lstStyle/>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Productividad - Censo</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RIPS red externa</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Mat. Iván Gustavo Nieto Chávez </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312 307 9827</a:t>
          </a:r>
        </a:p>
      </dgm:t>
    </dgm:pt>
    <dgm:pt modelId="{13FA20DE-F6A8-4BAA-A8DC-AB0EDD393331}" type="parTrans" cxnId="{6A17D3E1-5CE0-47C8-8767-90F13BAD01AD}">
      <dgm:prSet/>
      <dgm:spPr/>
      <dgm:t>
        <a:bodyPr/>
        <a:lstStyle/>
        <a:p>
          <a:endParaRPr lang="es-CO"/>
        </a:p>
      </dgm:t>
    </dgm:pt>
    <dgm:pt modelId="{4280D1B4-8047-4656-9472-3C9089D84CE1}" type="sibTrans" cxnId="{6A17D3E1-5CE0-47C8-8767-90F13BAD01AD}">
      <dgm:prSet/>
      <dgm:spPr/>
      <dgm:t>
        <a:bodyPr/>
        <a:lstStyle/>
        <a:p>
          <a:endParaRPr lang="es-CO"/>
        </a:p>
      </dgm:t>
    </dgm:pt>
    <dgm:pt modelId="{998EE107-532C-42C2-A0AD-222002E783EE}">
      <dgm:prSet phldrT="[Texto]" custT="1"/>
      <dgm:spPr>
        <a:solidFill>
          <a:srgbClr val="D0D0B6"/>
        </a:solidFill>
      </dgm:spPr>
      <dgm:t>
        <a:bodyPr/>
        <a:lstStyle/>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Indicadores de calidad y alerta temprana </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Enf. Viviana Marcela Álzate Giraldo</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310 294 1350</a:t>
          </a:r>
        </a:p>
      </dgm:t>
    </dgm:pt>
    <dgm:pt modelId="{24A9F8D5-7BAF-4AEF-BE2F-4C98E70989C3}" type="parTrans" cxnId="{FA0DA932-FC3A-49F9-A2E9-8B56B6590704}">
      <dgm:prSet/>
      <dgm:spPr/>
      <dgm:t>
        <a:bodyPr/>
        <a:lstStyle/>
        <a:p>
          <a:endParaRPr lang="es-CO"/>
        </a:p>
      </dgm:t>
    </dgm:pt>
    <dgm:pt modelId="{920B2749-B970-4F50-BF70-25DD5FD8BED8}" type="sibTrans" cxnId="{FA0DA932-FC3A-49F9-A2E9-8B56B6590704}">
      <dgm:prSet/>
      <dgm:spPr/>
      <dgm:t>
        <a:bodyPr/>
        <a:lstStyle/>
        <a:p>
          <a:endParaRPr lang="es-CO"/>
        </a:p>
      </dgm:t>
    </dgm:pt>
    <dgm:pt modelId="{6BC3484E-67C9-43F8-B22E-3CC7E0EA52B5}">
      <dgm:prSet phldrT="[Texto]" custT="1"/>
      <dgm:spPr>
        <a:solidFill>
          <a:srgbClr val="D0D0B6"/>
        </a:solidFill>
      </dgm:spPr>
      <dgm:t>
        <a:bodyPr/>
        <a:lstStyle/>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Aux. Jenny Paola Perilla Alfonso</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322 242 5755</a:t>
          </a:r>
        </a:p>
      </dgm:t>
    </dgm:pt>
    <dgm:pt modelId="{78914ACA-F38C-42C8-B41B-B3B46AE69492}" type="parTrans" cxnId="{357B101D-4C85-4CE7-B217-777CCC65ADB1}">
      <dgm:prSet/>
      <dgm:spPr/>
      <dgm:t>
        <a:bodyPr/>
        <a:lstStyle/>
        <a:p>
          <a:endParaRPr lang="es-CO"/>
        </a:p>
      </dgm:t>
    </dgm:pt>
    <dgm:pt modelId="{D5F317EF-C139-474F-83CF-15F4888778E2}" type="sibTrans" cxnId="{357B101D-4C85-4CE7-B217-777CCC65ADB1}">
      <dgm:prSet/>
      <dgm:spPr/>
      <dgm:t>
        <a:bodyPr/>
        <a:lstStyle/>
        <a:p>
          <a:endParaRPr lang="es-CO"/>
        </a:p>
      </dgm:t>
    </dgm:pt>
    <dgm:pt modelId="{6F3AA803-AFC1-4397-A59D-A857B20C15E0}">
      <dgm:prSet phldrT="[Texto]" custT="1"/>
      <dgm:spPr>
        <a:solidFill>
          <a:srgbClr val="D0D0B6"/>
        </a:solidFill>
      </dgm:spPr>
      <dgm:t>
        <a:bodyPr/>
        <a:lstStyle/>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Aux. Isabel Mireya Oliveros Bermúdez</a:t>
          </a:r>
        </a:p>
        <a:p>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315 735 1717</a:t>
          </a:r>
        </a:p>
      </dgm:t>
    </dgm:pt>
    <dgm:pt modelId="{E437B6E3-078D-4BD0-BBA2-FBE41612624C}" type="parTrans" cxnId="{449A90F4-6380-490A-8816-D1523FDA6D3D}">
      <dgm:prSet/>
      <dgm:spPr/>
      <dgm:t>
        <a:bodyPr/>
        <a:lstStyle/>
        <a:p>
          <a:endParaRPr lang="es-CO"/>
        </a:p>
      </dgm:t>
    </dgm:pt>
    <dgm:pt modelId="{046ACD83-B3C0-426E-98E5-E74D2C5E6462}" type="sibTrans" cxnId="{449A90F4-6380-490A-8816-D1523FDA6D3D}">
      <dgm:prSet/>
      <dgm:spPr/>
      <dgm:t>
        <a:bodyPr/>
        <a:lstStyle/>
        <a:p>
          <a:endParaRPr lang="es-CO"/>
        </a:p>
      </dgm:t>
    </dgm:pt>
    <dgm:pt modelId="{1264F458-3370-47C3-9799-AF114F2AA945}" type="pres">
      <dgm:prSet presAssocID="{69C83E6E-AC38-4334-B2E4-4F1B22387D6C}" presName="hierChild1" presStyleCnt="0">
        <dgm:presLayoutVars>
          <dgm:orgChart val="1"/>
          <dgm:chPref val="1"/>
          <dgm:dir/>
          <dgm:animOne val="branch"/>
          <dgm:animLvl val="lvl"/>
          <dgm:resizeHandles/>
        </dgm:presLayoutVars>
      </dgm:prSet>
      <dgm:spPr/>
    </dgm:pt>
    <dgm:pt modelId="{E2A47C47-3258-4C82-8653-21829417B100}" type="pres">
      <dgm:prSet presAssocID="{BE1B7185-51DF-4EF9-9BF3-964A4BD28EE2}" presName="hierRoot1" presStyleCnt="0">
        <dgm:presLayoutVars>
          <dgm:hierBranch val="init"/>
        </dgm:presLayoutVars>
      </dgm:prSet>
      <dgm:spPr/>
    </dgm:pt>
    <dgm:pt modelId="{6E7EEA68-7CF3-4C36-B2CE-EB9C9F60C1C6}" type="pres">
      <dgm:prSet presAssocID="{BE1B7185-51DF-4EF9-9BF3-964A4BD28EE2}" presName="rootComposite1" presStyleCnt="0"/>
      <dgm:spPr/>
    </dgm:pt>
    <dgm:pt modelId="{0D444C12-5501-4F8A-9F3A-D3DD079FD96F}" type="pres">
      <dgm:prSet presAssocID="{BE1B7185-51DF-4EF9-9BF3-964A4BD28EE2}" presName="rootText1" presStyleLbl="node0" presStyleIdx="0" presStyleCnt="1" custScaleX="113439">
        <dgm:presLayoutVars>
          <dgm:chPref val="3"/>
        </dgm:presLayoutVars>
      </dgm:prSet>
      <dgm:spPr/>
    </dgm:pt>
    <dgm:pt modelId="{C979E572-FAD2-46FB-80BF-5DDE50CE3F24}" type="pres">
      <dgm:prSet presAssocID="{BE1B7185-51DF-4EF9-9BF3-964A4BD28EE2}" presName="rootConnector1" presStyleLbl="node1" presStyleIdx="0" presStyleCnt="0"/>
      <dgm:spPr/>
    </dgm:pt>
    <dgm:pt modelId="{F3C529C5-3969-4BF0-9ECE-82E096E03768}" type="pres">
      <dgm:prSet presAssocID="{BE1B7185-51DF-4EF9-9BF3-964A4BD28EE2}" presName="hierChild2" presStyleCnt="0"/>
      <dgm:spPr/>
    </dgm:pt>
    <dgm:pt modelId="{EC2CC6AD-180E-4D92-8D02-19662155B5B9}" type="pres">
      <dgm:prSet presAssocID="{C4968368-8829-454B-B27A-5B5507B320D1}" presName="Name37" presStyleLbl="parChTrans1D2" presStyleIdx="0" presStyleCnt="4"/>
      <dgm:spPr/>
    </dgm:pt>
    <dgm:pt modelId="{79A78E80-355F-4FA1-AE7E-8F214AB05957}" type="pres">
      <dgm:prSet presAssocID="{C2F3633E-EE64-47BB-9832-613489A588EF}" presName="hierRoot2" presStyleCnt="0">
        <dgm:presLayoutVars>
          <dgm:hierBranch val="init"/>
        </dgm:presLayoutVars>
      </dgm:prSet>
      <dgm:spPr/>
    </dgm:pt>
    <dgm:pt modelId="{163DBA76-0C63-4207-87C4-06EA42D1A949}" type="pres">
      <dgm:prSet presAssocID="{C2F3633E-EE64-47BB-9832-613489A588EF}" presName="rootComposite" presStyleCnt="0"/>
      <dgm:spPr/>
    </dgm:pt>
    <dgm:pt modelId="{6C0B56C1-8657-4D1C-8DCA-965DA9F15FFA}" type="pres">
      <dgm:prSet presAssocID="{C2F3633E-EE64-47BB-9832-613489A588EF}" presName="rootText" presStyleLbl="node2" presStyleIdx="0" presStyleCnt="3">
        <dgm:presLayoutVars>
          <dgm:chPref val="3"/>
        </dgm:presLayoutVars>
      </dgm:prSet>
      <dgm:spPr/>
    </dgm:pt>
    <dgm:pt modelId="{3BEE86E4-2FB7-44CC-8F71-178388D9C590}" type="pres">
      <dgm:prSet presAssocID="{C2F3633E-EE64-47BB-9832-613489A588EF}" presName="rootConnector" presStyleLbl="node2" presStyleIdx="0" presStyleCnt="3"/>
      <dgm:spPr/>
    </dgm:pt>
    <dgm:pt modelId="{3AAEEBED-C1A3-42A7-83D9-BBDDD5AE0959}" type="pres">
      <dgm:prSet presAssocID="{C2F3633E-EE64-47BB-9832-613489A588EF}" presName="hierChild4" presStyleCnt="0"/>
      <dgm:spPr/>
    </dgm:pt>
    <dgm:pt modelId="{06D8561A-4D1E-420B-847B-EA977CFF4877}" type="pres">
      <dgm:prSet presAssocID="{78914ACA-F38C-42C8-B41B-B3B46AE69492}" presName="Name37" presStyleLbl="parChTrans1D3" presStyleIdx="0" presStyleCnt="2"/>
      <dgm:spPr/>
    </dgm:pt>
    <dgm:pt modelId="{DA4C43BF-E6EF-42C1-A716-B7232F293E1D}" type="pres">
      <dgm:prSet presAssocID="{6BC3484E-67C9-43F8-B22E-3CC7E0EA52B5}" presName="hierRoot2" presStyleCnt="0">
        <dgm:presLayoutVars>
          <dgm:hierBranch val="init"/>
        </dgm:presLayoutVars>
      </dgm:prSet>
      <dgm:spPr/>
    </dgm:pt>
    <dgm:pt modelId="{EC990B6F-C34D-49BA-A912-1D2DBA62A40D}" type="pres">
      <dgm:prSet presAssocID="{6BC3484E-67C9-43F8-B22E-3CC7E0EA52B5}" presName="rootComposite" presStyleCnt="0"/>
      <dgm:spPr/>
    </dgm:pt>
    <dgm:pt modelId="{CFF8DD11-B3F8-44A5-832F-AE9E35CC2627}" type="pres">
      <dgm:prSet presAssocID="{6BC3484E-67C9-43F8-B22E-3CC7E0EA52B5}" presName="rootText" presStyleLbl="node3" presStyleIdx="0" presStyleCnt="2" custLinFactNeighborX="-12458" custLinFactNeighborY="9884">
        <dgm:presLayoutVars>
          <dgm:chPref val="3"/>
        </dgm:presLayoutVars>
      </dgm:prSet>
      <dgm:spPr/>
    </dgm:pt>
    <dgm:pt modelId="{C3AEFCEC-486E-43C5-B39E-51C766B19549}" type="pres">
      <dgm:prSet presAssocID="{6BC3484E-67C9-43F8-B22E-3CC7E0EA52B5}" presName="rootConnector" presStyleLbl="node3" presStyleIdx="0" presStyleCnt="2"/>
      <dgm:spPr/>
    </dgm:pt>
    <dgm:pt modelId="{8488C2F4-D7C6-4395-9115-7269545D26F1}" type="pres">
      <dgm:prSet presAssocID="{6BC3484E-67C9-43F8-B22E-3CC7E0EA52B5}" presName="hierChild4" presStyleCnt="0"/>
      <dgm:spPr/>
    </dgm:pt>
    <dgm:pt modelId="{71B5FE1C-EF80-4A5E-BCEA-59BBD4C0638B}" type="pres">
      <dgm:prSet presAssocID="{6BC3484E-67C9-43F8-B22E-3CC7E0EA52B5}" presName="hierChild5" presStyleCnt="0"/>
      <dgm:spPr/>
    </dgm:pt>
    <dgm:pt modelId="{A8E01E1E-95BF-4F75-8AA8-8734781E3081}" type="pres">
      <dgm:prSet presAssocID="{C2F3633E-EE64-47BB-9832-613489A588EF}" presName="hierChild5" presStyleCnt="0"/>
      <dgm:spPr/>
    </dgm:pt>
    <dgm:pt modelId="{1AF576DC-E20B-437B-94BD-1ACD9A99F739}" type="pres">
      <dgm:prSet presAssocID="{13FA20DE-F6A8-4BAA-A8DC-AB0EDD393331}" presName="Name37" presStyleLbl="parChTrans1D2" presStyleIdx="1" presStyleCnt="4"/>
      <dgm:spPr/>
    </dgm:pt>
    <dgm:pt modelId="{26975264-3168-40C1-B176-6790160BDD6B}" type="pres">
      <dgm:prSet presAssocID="{577A1890-CD40-42EE-AAC3-1DDAD31D20D8}" presName="hierRoot2" presStyleCnt="0">
        <dgm:presLayoutVars>
          <dgm:hierBranch val="init"/>
        </dgm:presLayoutVars>
      </dgm:prSet>
      <dgm:spPr/>
    </dgm:pt>
    <dgm:pt modelId="{35FFC084-DFA8-46C3-B877-6CD983212880}" type="pres">
      <dgm:prSet presAssocID="{577A1890-CD40-42EE-AAC3-1DDAD31D20D8}" presName="rootComposite" presStyleCnt="0"/>
      <dgm:spPr/>
    </dgm:pt>
    <dgm:pt modelId="{E12D46E2-E58B-4901-9728-FB2133BCE729}" type="pres">
      <dgm:prSet presAssocID="{577A1890-CD40-42EE-AAC3-1DDAD31D20D8}" presName="rootText" presStyleLbl="node2" presStyleIdx="1" presStyleCnt="3">
        <dgm:presLayoutVars>
          <dgm:chPref val="3"/>
        </dgm:presLayoutVars>
      </dgm:prSet>
      <dgm:spPr/>
    </dgm:pt>
    <dgm:pt modelId="{D4938FD9-69DC-4165-8956-D6F47886733B}" type="pres">
      <dgm:prSet presAssocID="{577A1890-CD40-42EE-AAC3-1DDAD31D20D8}" presName="rootConnector" presStyleLbl="node2" presStyleIdx="1" presStyleCnt="3"/>
      <dgm:spPr/>
    </dgm:pt>
    <dgm:pt modelId="{32D359EA-5BA4-4776-94C0-6559A8C29E49}" type="pres">
      <dgm:prSet presAssocID="{577A1890-CD40-42EE-AAC3-1DDAD31D20D8}" presName="hierChild4" presStyleCnt="0"/>
      <dgm:spPr/>
    </dgm:pt>
    <dgm:pt modelId="{76CC0218-A95A-4B79-A88C-2CF95F16E02A}" type="pres">
      <dgm:prSet presAssocID="{E437B6E3-078D-4BD0-BBA2-FBE41612624C}" presName="Name37" presStyleLbl="parChTrans1D3" presStyleIdx="1" presStyleCnt="2"/>
      <dgm:spPr/>
    </dgm:pt>
    <dgm:pt modelId="{62329F95-1BD8-460E-85BE-EDFA416018BC}" type="pres">
      <dgm:prSet presAssocID="{6F3AA803-AFC1-4397-A59D-A857B20C15E0}" presName="hierRoot2" presStyleCnt="0">
        <dgm:presLayoutVars>
          <dgm:hierBranch val="init"/>
        </dgm:presLayoutVars>
      </dgm:prSet>
      <dgm:spPr/>
    </dgm:pt>
    <dgm:pt modelId="{43A4F11C-63C1-4B66-87A4-3C061B59DF61}" type="pres">
      <dgm:prSet presAssocID="{6F3AA803-AFC1-4397-A59D-A857B20C15E0}" presName="rootComposite" presStyleCnt="0"/>
      <dgm:spPr/>
    </dgm:pt>
    <dgm:pt modelId="{2C1C4729-A4D7-4361-8C2D-B0F22ABD24DF}" type="pres">
      <dgm:prSet presAssocID="{6F3AA803-AFC1-4397-A59D-A857B20C15E0}" presName="rootText" presStyleLbl="node3" presStyleIdx="1" presStyleCnt="2" custLinFactNeighborX="3413" custLinFactNeighborY="9101">
        <dgm:presLayoutVars>
          <dgm:chPref val="3"/>
        </dgm:presLayoutVars>
      </dgm:prSet>
      <dgm:spPr/>
    </dgm:pt>
    <dgm:pt modelId="{0992B107-ADCB-4EB7-BE2F-3A6C6741C5D1}" type="pres">
      <dgm:prSet presAssocID="{6F3AA803-AFC1-4397-A59D-A857B20C15E0}" presName="rootConnector" presStyleLbl="node3" presStyleIdx="1" presStyleCnt="2"/>
      <dgm:spPr/>
    </dgm:pt>
    <dgm:pt modelId="{55F08D20-6DC7-4C1D-9BD0-10838B3973B0}" type="pres">
      <dgm:prSet presAssocID="{6F3AA803-AFC1-4397-A59D-A857B20C15E0}" presName="hierChild4" presStyleCnt="0"/>
      <dgm:spPr/>
    </dgm:pt>
    <dgm:pt modelId="{DD3E59CE-24FA-44CB-BF34-1F50D3B3E82F}" type="pres">
      <dgm:prSet presAssocID="{6F3AA803-AFC1-4397-A59D-A857B20C15E0}" presName="hierChild5" presStyleCnt="0"/>
      <dgm:spPr/>
    </dgm:pt>
    <dgm:pt modelId="{F7B3E8F6-EED2-40E1-B3D1-2436A1881126}" type="pres">
      <dgm:prSet presAssocID="{577A1890-CD40-42EE-AAC3-1DDAD31D20D8}" presName="hierChild5" presStyleCnt="0"/>
      <dgm:spPr/>
    </dgm:pt>
    <dgm:pt modelId="{A8E80B5C-96BC-49C8-9EBA-06C660F1B8B5}" type="pres">
      <dgm:prSet presAssocID="{24A9F8D5-7BAF-4AEF-BE2F-4C98E70989C3}" presName="Name37" presStyleLbl="parChTrans1D2" presStyleIdx="2" presStyleCnt="4"/>
      <dgm:spPr/>
    </dgm:pt>
    <dgm:pt modelId="{E233D2D2-CF6A-4454-8D59-9C2CD908BA9B}" type="pres">
      <dgm:prSet presAssocID="{998EE107-532C-42C2-A0AD-222002E783EE}" presName="hierRoot2" presStyleCnt="0">
        <dgm:presLayoutVars>
          <dgm:hierBranch val="init"/>
        </dgm:presLayoutVars>
      </dgm:prSet>
      <dgm:spPr/>
    </dgm:pt>
    <dgm:pt modelId="{8E59025D-F1CD-441E-9B2A-9041E0B07FAE}" type="pres">
      <dgm:prSet presAssocID="{998EE107-532C-42C2-A0AD-222002E783EE}" presName="rootComposite" presStyleCnt="0"/>
      <dgm:spPr/>
    </dgm:pt>
    <dgm:pt modelId="{BB1A17CF-838B-49E8-8ABE-033DA52716FB}" type="pres">
      <dgm:prSet presAssocID="{998EE107-532C-42C2-A0AD-222002E783EE}" presName="rootText" presStyleLbl="node2" presStyleIdx="2" presStyleCnt="3">
        <dgm:presLayoutVars>
          <dgm:chPref val="3"/>
        </dgm:presLayoutVars>
      </dgm:prSet>
      <dgm:spPr/>
    </dgm:pt>
    <dgm:pt modelId="{1753E11A-5047-4F84-9A7A-00A7C00E3F4A}" type="pres">
      <dgm:prSet presAssocID="{998EE107-532C-42C2-A0AD-222002E783EE}" presName="rootConnector" presStyleLbl="node2" presStyleIdx="2" presStyleCnt="3"/>
      <dgm:spPr/>
    </dgm:pt>
    <dgm:pt modelId="{19F77053-5388-43B3-B0DF-C5080D53C900}" type="pres">
      <dgm:prSet presAssocID="{998EE107-532C-42C2-A0AD-222002E783EE}" presName="hierChild4" presStyleCnt="0"/>
      <dgm:spPr/>
    </dgm:pt>
    <dgm:pt modelId="{9C63805B-72F5-4996-AA67-47E06266512D}" type="pres">
      <dgm:prSet presAssocID="{998EE107-532C-42C2-A0AD-222002E783EE}" presName="hierChild5" presStyleCnt="0"/>
      <dgm:spPr/>
    </dgm:pt>
    <dgm:pt modelId="{66D2A878-DD08-4782-8790-DB68C65D915C}" type="pres">
      <dgm:prSet presAssocID="{BE1B7185-51DF-4EF9-9BF3-964A4BD28EE2}" presName="hierChild3" presStyleCnt="0"/>
      <dgm:spPr/>
    </dgm:pt>
    <dgm:pt modelId="{67C1529B-574C-42BA-B8C8-D9CAE6C8D4A9}" type="pres">
      <dgm:prSet presAssocID="{5F7A5B08-D695-4273-B7B1-8B1B106BBEDD}" presName="Name111" presStyleLbl="parChTrans1D2" presStyleIdx="3" presStyleCnt="4"/>
      <dgm:spPr/>
    </dgm:pt>
    <dgm:pt modelId="{4AC21037-DDF8-4A89-9F23-3682AAE288A6}" type="pres">
      <dgm:prSet presAssocID="{B3A6B13A-C7FE-4CDF-9D22-F60E61E1BA97}" presName="hierRoot3" presStyleCnt="0">
        <dgm:presLayoutVars>
          <dgm:hierBranch val="init"/>
        </dgm:presLayoutVars>
      </dgm:prSet>
      <dgm:spPr/>
    </dgm:pt>
    <dgm:pt modelId="{E024F530-7F6A-4C49-8E67-E772EC5FAF23}" type="pres">
      <dgm:prSet presAssocID="{B3A6B13A-C7FE-4CDF-9D22-F60E61E1BA97}" presName="rootComposite3" presStyleCnt="0"/>
      <dgm:spPr/>
    </dgm:pt>
    <dgm:pt modelId="{53AE0BF1-F738-4ADA-B0F1-76E3BBECE574}" type="pres">
      <dgm:prSet presAssocID="{B3A6B13A-C7FE-4CDF-9D22-F60E61E1BA97}" presName="rootText3" presStyleLbl="asst1" presStyleIdx="0" presStyleCnt="1" custScaleX="113243">
        <dgm:presLayoutVars>
          <dgm:chPref val="3"/>
        </dgm:presLayoutVars>
      </dgm:prSet>
      <dgm:spPr/>
    </dgm:pt>
    <dgm:pt modelId="{F1333221-2E7C-4579-A6E2-FE05A0FA7FB4}" type="pres">
      <dgm:prSet presAssocID="{B3A6B13A-C7FE-4CDF-9D22-F60E61E1BA97}" presName="rootConnector3" presStyleLbl="asst1" presStyleIdx="0" presStyleCnt="1"/>
      <dgm:spPr/>
    </dgm:pt>
    <dgm:pt modelId="{F620271E-ED87-4B0B-B9D5-001D2AEF7E35}" type="pres">
      <dgm:prSet presAssocID="{B3A6B13A-C7FE-4CDF-9D22-F60E61E1BA97}" presName="hierChild6" presStyleCnt="0"/>
      <dgm:spPr/>
    </dgm:pt>
    <dgm:pt modelId="{1393677A-2600-4CD6-94B2-A1BE287BA42B}" type="pres">
      <dgm:prSet presAssocID="{B3A6B13A-C7FE-4CDF-9D22-F60E61E1BA97}" presName="hierChild7" presStyleCnt="0"/>
      <dgm:spPr/>
    </dgm:pt>
  </dgm:ptLst>
  <dgm:cxnLst>
    <dgm:cxn modelId="{A897DD00-BE85-4D5F-8DB0-DD0CD4BE6148}" type="presOf" srcId="{E437B6E3-078D-4BD0-BBA2-FBE41612624C}" destId="{76CC0218-A95A-4B79-A88C-2CF95F16E02A}" srcOrd="0" destOrd="0" presId="urn:microsoft.com/office/officeart/2005/8/layout/orgChart1"/>
    <dgm:cxn modelId="{06636D01-0781-4179-899A-18544A6B821C}" type="presOf" srcId="{6BC3484E-67C9-43F8-B22E-3CC7E0EA52B5}" destId="{C3AEFCEC-486E-43C5-B39E-51C766B19549}" srcOrd="1" destOrd="0" presId="urn:microsoft.com/office/officeart/2005/8/layout/orgChart1"/>
    <dgm:cxn modelId="{13127904-12D1-4C62-9518-858957B9E909}" type="presOf" srcId="{577A1890-CD40-42EE-AAC3-1DDAD31D20D8}" destId="{D4938FD9-69DC-4165-8956-D6F47886733B}" srcOrd="1" destOrd="0" presId="urn:microsoft.com/office/officeart/2005/8/layout/orgChart1"/>
    <dgm:cxn modelId="{7B1E1006-937D-42BE-BC27-E2EAA22F8D7A}" type="presOf" srcId="{24A9F8D5-7BAF-4AEF-BE2F-4C98E70989C3}" destId="{A8E80B5C-96BC-49C8-9EBA-06C660F1B8B5}" srcOrd="0" destOrd="0" presId="urn:microsoft.com/office/officeart/2005/8/layout/orgChart1"/>
    <dgm:cxn modelId="{9DF13113-85A3-48D1-ACF3-0C2469863655}" srcId="{BE1B7185-51DF-4EF9-9BF3-964A4BD28EE2}" destId="{B3A6B13A-C7FE-4CDF-9D22-F60E61E1BA97}" srcOrd="0" destOrd="0" parTransId="{5F7A5B08-D695-4273-B7B1-8B1B106BBEDD}" sibTransId="{71ABC2A1-B2E8-4404-A050-3C2595037B90}"/>
    <dgm:cxn modelId="{357B101D-4C85-4CE7-B217-777CCC65ADB1}" srcId="{C2F3633E-EE64-47BB-9832-613489A588EF}" destId="{6BC3484E-67C9-43F8-B22E-3CC7E0EA52B5}" srcOrd="0" destOrd="0" parTransId="{78914ACA-F38C-42C8-B41B-B3B46AE69492}" sibTransId="{D5F317EF-C139-474F-83CF-15F4888778E2}"/>
    <dgm:cxn modelId="{5D88BD2B-E188-418B-B3FE-675BEB43CDB3}" type="presOf" srcId="{BE1B7185-51DF-4EF9-9BF3-964A4BD28EE2}" destId="{C979E572-FAD2-46FB-80BF-5DDE50CE3F24}" srcOrd="1" destOrd="0" presId="urn:microsoft.com/office/officeart/2005/8/layout/orgChart1"/>
    <dgm:cxn modelId="{FA0DA932-FC3A-49F9-A2E9-8B56B6590704}" srcId="{BE1B7185-51DF-4EF9-9BF3-964A4BD28EE2}" destId="{998EE107-532C-42C2-A0AD-222002E783EE}" srcOrd="3" destOrd="0" parTransId="{24A9F8D5-7BAF-4AEF-BE2F-4C98E70989C3}" sibTransId="{920B2749-B970-4F50-BF70-25DD5FD8BED8}"/>
    <dgm:cxn modelId="{6F1E146E-7545-4E6D-AE4D-06555295B1BD}" type="presOf" srcId="{13FA20DE-F6A8-4BAA-A8DC-AB0EDD393331}" destId="{1AF576DC-E20B-437B-94BD-1ACD9A99F739}" srcOrd="0" destOrd="0" presId="urn:microsoft.com/office/officeart/2005/8/layout/orgChart1"/>
    <dgm:cxn modelId="{514B6E71-6B6F-4B94-86E3-65D9271E3616}" type="presOf" srcId="{C2F3633E-EE64-47BB-9832-613489A588EF}" destId="{3BEE86E4-2FB7-44CC-8F71-178388D9C590}" srcOrd="1" destOrd="0" presId="urn:microsoft.com/office/officeart/2005/8/layout/orgChart1"/>
    <dgm:cxn modelId="{0EA6B273-DFBA-4B04-8B3D-CDD53F6E749D}" srcId="{69C83E6E-AC38-4334-B2E4-4F1B22387D6C}" destId="{BE1B7185-51DF-4EF9-9BF3-964A4BD28EE2}" srcOrd="0" destOrd="0" parTransId="{730EFF76-CC58-4991-A7DA-6E68C7C4C59C}" sibTransId="{2A39E167-4171-4159-A500-176608E48249}"/>
    <dgm:cxn modelId="{430B7A5A-CE39-4183-8E85-F6DBCEC87C1D}" type="presOf" srcId="{998EE107-532C-42C2-A0AD-222002E783EE}" destId="{BB1A17CF-838B-49E8-8ABE-033DA52716FB}" srcOrd="0" destOrd="0" presId="urn:microsoft.com/office/officeart/2005/8/layout/orgChart1"/>
    <dgm:cxn modelId="{C7E49281-A216-490E-9A6B-F043E7A7EF81}" type="presOf" srcId="{B3A6B13A-C7FE-4CDF-9D22-F60E61E1BA97}" destId="{53AE0BF1-F738-4ADA-B0F1-76E3BBECE574}" srcOrd="0" destOrd="0" presId="urn:microsoft.com/office/officeart/2005/8/layout/orgChart1"/>
    <dgm:cxn modelId="{3CFEF795-52F4-49AE-B467-7414E2FBCE0F}" type="presOf" srcId="{C4968368-8829-454B-B27A-5B5507B320D1}" destId="{EC2CC6AD-180E-4D92-8D02-19662155B5B9}" srcOrd="0" destOrd="0" presId="urn:microsoft.com/office/officeart/2005/8/layout/orgChart1"/>
    <dgm:cxn modelId="{DDF50EA0-7951-4C0B-8B34-4C64C567E79E}" type="presOf" srcId="{998EE107-532C-42C2-A0AD-222002E783EE}" destId="{1753E11A-5047-4F84-9A7A-00A7C00E3F4A}" srcOrd="1" destOrd="0" presId="urn:microsoft.com/office/officeart/2005/8/layout/orgChart1"/>
    <dgm:cxn modelId="{8822E2A0-833F-4155-A3BF-5E5CD0AFBD3B}" type="presOf" srcId="{C2F3633E-EE64-47BB-9832-613489A588EF}" destId="{6C0B56C1-8657-4D1C-8DCA-965DA9F15FFA}" srcOrd="0" destOrd="0" presId="urn:microsoft.com/office/officeart/2005/8/layout/orgChart1"/>
    <dgm:cxn modelId="{8B8CBCB0-D73A-4FA5-9EEE-A7C4269BB26A}" type="presOf" srcId="{6F3AA803-AFC1-4397-A59D-A857B20C15E0}" destId="{0992B107-ADCB-4EB7-BE2F-3A6C6741C5D1}" srcOrd="1" destOrd="0" presId="urn:microsoft.com/office/officeart/2005/8/layout/orgChart1"/>
    <dgm:cxn modelId="{F9F386B7-3394-44C0-A417-588F75D714B4}" type="presOf" srcId="{6F3AA803-AFC1-4397-A59D-A857B20C15E0}" destId="{2C1C4729-A4D7-4361-8C2D-B0F22ABD24DF}" srcOrd="0" destOrd="0" presId="urn:microsoft.com/office/officeart/2005/8/layout/orgChart1"/>
    <dgm:cxn modelId="{5032A7B7-7162-489B-A06E-86C28A702BD3}" type="presOf" srcId="{BE1B7185-51DF-4EF9-9BF3-964A4BD28EE2}" destId="{0D444C12-5501-4F8A-9F3A-D3DD079FD96F}" srcOrd="0" destOrd="0" presId="urn:microsoft.com/office/officeart/2005/8/layout/orgChart1"/>
    <dgm:cxn modelId="{B751CEC2-CDAD-441A-9C61-0EB04F0484D8}" type="presOf" srcId="{6BC3484E-67C9-43F8-B22E-3CC7E0EA52B5}" destId="{CFF8DD11-B3F8-44A5-832F-AE9E35CC2627}" srcOrd="0" destOrd="0" presId="urn:microsoft.com/office/officeart/2005/8/layout/orgChart1"/>
    <dgm:cxn modelId="{CD82C2C9-F0DE-4BA3-A8A2-04126FCF9071}" type="presOf" srcId="{577A1890-CD40-42EE-AAC3-1DDAD31D20D8}" destId="{E12D46E2-E58B-4901-9728-FB2133BCE729}" srcOrd="0" destOrd="0" presId="urn:microsoft.com/office/officeart/2005/8/layout/orgChart1"/>
    <dgm:cxn modelId="{F5007DD5-AC7B-4ABE-90D4-48F79F711CCA}" type="presOf" srcId="{78914ACA-F38C-42C8-B41B-B3B46AE69492}" destId="{06D8561A-4D1E-420B-847B-EA977CFF4877}" srcOrd="0" destOrd="0" presId="urn:microsoft.com/office/officeart/2005/8/layout/orgChart1"/>
    <dgm:cxn modelId="{C8B082D8-AFFD-4647-BD90-35AEF98AF8AC}" type="presOf" srcId="{B3A6B13A-C7FE-4CDF-9D22-F60E61E1BA97}" destId="{F1333221-2E7C-4579-A6E2-FE05A0FA7FB4}" srcOrd="1" destOrd="0" presId="urn:microsoft.com/office/officeart/2005/8/layout/orgChart1"/>
    <dgm:cxn modelId="{8556C7D9-1B1F-41C0-B4E0-78B8758B597A}" srcId="{BE1B7185-51DF-4EF9-9BF3-964A4BD28EE2}" destId="{C2F3633E-EE64-47BB-9832-613489A588EF}" srcOrd="1" destOrd="0" parTransId="{C4968368-8829-454B-B27A-5B5507B320D1}" sibTransId="{68419933-817B-4511-9FFC-E69476EA0B15}"/>
    <dgm:cxn modelId="{6A17D3E1-5CE0-47C8-8767-90F13BAD01AD}" srcId="{BE1B7185-51DF-4EF9-9BF3-964A4BD28EE2}" destId="{577A1890-CD40-42EE-AAC3-1DDAD31D20D8}" srcOrd="2" destOrd="0" parTransId="{13FA20DE-F6A8-4BAA-A8DC-AB0EDD393331}" sibTransId="{4280D1B4-8047-4656-9472-3C9089D84CE1}"/>
    <dgm:cxn modelId="{6BBED0EB-B693-4550-B55F-D30A5DE24561}" type="presOf" srcId="{5F7A5B08-D695-4273-B7B1-8B1B106BBEDD}" destId="{67C1529B-574C-42BA-B8C8-D9CAE6C8D4A9}" srcOrd="0" destOrd="0" presId="urn:microsoft.com/office/officeart/2005/8/layout/orgChart1"/>
    <dgm:cxn modelId="{449A90F4-6380-490A-8816-D1523FDA6D3D}" srcId="{577A1890-CD40-42EE-AAC3-1DDAD31D20D8}" destId="{6F3AA803-AFC1-4397-A59D-A857B20C15E0}" srcOrd="0" destOrd="0" parTransId="{E437B6E3-078D-4BD0-BBA2-FBE41612624C}" sibTransId="{046ACD83-B3C0-426E-98E5-E74D2C5E6462}"/>
    <dgm:cxn modelId="{D0FCBCF5-9FC2-4A54-A8AD-C80061430766}" type="presOf" srcId="{69C83E6E-AC38-4334-B2E4-4F1B22387D6C}" destId="{1264F458-3370-47C3-9799-AF114F2AA945}" srcOrd="0" destOrd="0" presId="urn:microsoft.com/office/officeart/2005/8/layout/orgChart1"/>
    <dgm:cxn modelId="{40245067-B37E-49AC-AC66-8F4ACC8DB017}" type="presParOf" srcId="{1264F458-3370-47C3-9799-AF114F2AA945}" destId="{E2A47C47-3258-4C82-8653-21829417B100}" srcOrd="0" destOrd="0" presId="urn:microsoft.com/office/officeart/2005/8/layout/orgChart1"/>
    <dgm:cxn modelId="{31C4FFF1-6289-4D36-B146-8E771078911B}" type="presParOf" srcId="{E2A47C47-3258-4C82-8653-21829417B100}" destId="{6E7EEA68-7CF3-4C36-B2CE-EB9C9F60C1C6}" srcOrd="0" destOrd="0" presId="urn:microsoft.com/office/officeart/2005/8/layout/orgChart1"/>
    <dgm:cxn modelId="{9F25FEA3-AD4F-4E51-9730-6ABE34687A56}" type="presParOf" srcId="{6E7EEA68-7CF3-4C36-B2CE-EB9C9F60C1C6}" destId="{0D444C12-5501-4F8A-9F3A-D3DD079FD96F}" srcOrd="0" destOrd="0" presId="urn:microsoft.com/office/officeart/2005/8/layout/orgChart1"/>
    <dgm:cxn modelId="{F6A91F4E-9020-4244-8553-38DACB587DB9}" type="presParOf" srcId="{6E7EEA68-7CF3-4C36-B2CE-EB9C9F60C1C6}" destId="{C979E572-FAD2-46FB-80BF-5DDE50CE3F24}" srcOrd="1" destOrd="0" presId="urn:microsoft.com/office/officeart/2005/8/layout/orgChart1"/>
    <dgm:cxn modelId="{BFB3CF97-B6C5-4CB9-AC95-CE62A37A948C}" type="presParOf" srcId="{E2A47C47-3258-4C82-8653-21829417B100}" destId="{F3C529C5-3969-4BF0-9ECE-82E096E03768}" srcOrd="1" destOrd="0" presId="urn:microsoft.com/office/officeart/2005/8/layout/orgChart1"/>
    <dgm:cxn modelId="{4F8E08CF-3C12-4EE0-BA15-EB6967F1E4A3}" type="presParOf" srcId="{F3C529C5-3969-4BF0-9ECE-82E096E03768}" destId="{EC2CC6AD-180E-4D92-8D02-19662155B5B9}" srcOrd="0" destOrd="0" presId="urn:microsoft.com/office/officeart/2005/8/layout/orgChart1"/>
    <dgm:cxn modelId="{5CD3E140-29C7-4DBA-A6C5-D23650908184}" type="presParOf" srcId="{F3C529C5-3969-4BF0-9ECE-82E096E03768}" destId="{79A78E80-355F-4FA1-AE7E-8F214AB05957}" srcOrd="1" destOrd="0" presId="urn:microsoft.com/office/officeart/2005/8/layout/orgChart1"/>
    <dgm:cxn modelId="{25CB8276-B1DF-42FD-9285-ECF483481F36}" type="presParOf" srcId="{79A78E80-355F-4FA1-AE7E-8F214AB05957}" destId="{163DBA76-0C63-4207-87C4-06EA42D1A949}" srcOrd="0" destOrd="0" presId="urn:microsoft.com/office/officeart/2005/8/layout/orgChart1"/>
    <dgm:cxn modelId="{15F14935-15D4-418A-9D82-61898D0A4EED}" type="presParOf" srcId="{163DBA76-0C63-4207-87C4-06EA42D1A949}" destId="{6C0B56C1-8657-4D1C-8DCA-965DA9F15FFA}" srcOrd="0" destOrd="0" presId="urn:microsoft.com/office/officeart/2005/8/layout/orgChart1"/>
    <dgm:cxn modelId="{33D5C12E-B42A-4252-9B37-08C555EB124D}" type="presParOf" srcId="{163DBA76-0C63-4207-87C4-06EA42D1A949}" destId="{3BEE86E4-2FB7-44CC-8F71-178388D9C590}" srcOrd="1" destOrd="0" presId="urn:microsoft.com/office/officeart/2005/8/layout/orgChart1"/>
    <dgm:cxn modelId="{BF576EE5-D365-49E6-8F19-CF482B41B868}" type="presParOf" srcId="{79A78E80-355F-4FA1-AE7E-8F214AB05957}" destId="{3AAEEBED-C1A3-42A7-83D9-BBDDD5AE0959}" srcOrd="1" destOrd="0" presId="urn:microsoft.com/office/officeart/2005/8/layout/orgChart1"/>
    <dgm:cxn modelId="{7EDCA564-D088-491E-8200-32F51C57ACCB}" type="presParOf" srcId="{3AAEEBED-C1A3-42A7-83D9-BBDDD5AE0959}" destId="{06D8561A-4D1E-420B-847B-EA977CFF4877}" srcOrd="0" destOrd="0" presId="urn:microsoft.com/office/officeart/2005/8/layout/orgChart1"/>
    <dgm:cxn modelId="{A005FB79-C7E8-4F96-B69C-D7F23DCE8374}" type="presParOf" srcId="{3AAEEBED-C1A3-42A7-83D9-BBDDD5AE0959}" destId="{DA4C43BF-E6EF-42C1-A716-B7232F293E1D}" srcOrd="1" destOrd="0" presId="urn:microsoft.com/office/officeart/2005/8/layout/orgChart1"/>
    <dgm:cxn modelId="{AFD81071-90FC-4B00-8463-010F36B35CC6}" type="presParOf" srcId="{DA4C43BF-E6EF-42C1-A716-B7232F293E1D}" destId="{EC990B6F-C34D-49BA-A912-1D2DBA62A40D}" srcOrd="0" destOrd="0" presId="urn:microsoft.com/office/officeart/2005/8/layout/orgChart1"/>
    <dgm:cxn modelId="{6B462511-F916-4428-873E-CB53B0563B75}" type="presParOf" srcId="{EC990B6F-C34D-49BA-A912-1D2DBA62A40D}" destId="{CFF8DD11-B3F8-44A5-832F-AE9E35CC2627}" srcOrd="0" destOrd="0" presId="urn:microsoft.com/office/officeart/2005/8/layout/orgChart1"/>
    <dgm:cxn modelId="{5ED5D797-FDE0-486F-8195-C92D9ECC3AF6}" type="presParOf" srcId="{EC990B6F-C34D-49BA-A912-1D2DBA62A40D}" destId="{C3AEFCEC-486E-43C5-B39E-51C766B19549}" srcOrd="1" destOrd="0" presId="urn:microsoft.com/office/officeart/2005/8/layout/orgChart1"/>
    <dgm:cxn modelId="{4C220B57-B1C2-4BA7-9E11-164536617679}" type="presParOf" srcId="{DA4C43BF-E6EF-42C1-A716-B7232F293E1D}" destId="{8488C2F4-D7C6-4395-9115-7269545D26F1}" srcOrd="1" destOrd="0" presId="urn:microsoft.com/office/officeart/2005/8/layout/orgChart1"/>
    <dgm:cxn modelId="{F9BB7EAD-B1B7-4F1E-96FB-938BFCEA60C1}" type="presParOf" srcId="{DA4C43BF-E6EF-42C1-A716-B7232F293E1D}" destId="{71B5FE1C-EF80-4A5E-BCEA-59BBD4C0638B}" srcOrd="2" destOrd="0" presId="urn:microsoft.com/office/officeart/2005/8/layout/orgChart1"/>
    <dgm:cxn modelId="{A4AF8F8C-7E3C-40A0-B0F7-866B50291939}" type="presParOf" srcId="{79A78E80-355F-4FA1-AE7E-8F214AB05957}" destId="{A8E01E1E-95BF-4F75-8AA8-8734781E3081}" srcOrd="2" destOrd="0" presId="urn:microsoft.com/office/officeart/2005/8/layout/orgChart1"/>
    <dgm:cxn modelId="{480A3D02-39B6-4656-B709-B05726FE0AB5}" type="presParOf" srcId="{F3C529C5-3969-4BF0-9ECE-82E096E03768}" destId="{1AF576DC-E20B-437B-94BD-1ACD9A99F739}" srcOrd="2" destOrd="0" presId="urn:microsoft.com/office/officeart/2005/8/layout/orgChart1"/>
    <dgm:cxn modelId="{33CCDF75-BE61-4E0C-9983-4CFCB9776767}" type="presParOf" srcId="{F3C529C5-3969-4BF0-9ECE-82E096E03768}" destId="{26975264-3168-40C1-B176-6790160BDD6B}" srcOrd="3" destOrd="0" presId="urn:microsoft.com/office/officeart/2005/8/layout/orgChart1"/>
    <dgm:cxn modelId="{E0AD01A6-CD86-48A7-A1D3-D7F272EF2643}" type="presParOf" srcId="{26975264-3168-40C1-B176-6790160BDD6B}" destId="{35FFC084-DFA8-46C3-B877-6CD983212880}" srcOrd="0" destOrd="0" presId="urn:microsoft.com/office/officeart/2005/8/layout/orgChart1"/>
    <dgm:cxn modelId="{16346B75-96F1-454E-AD59-EDCA4DA5A52D}" type="presParOf" srcId="{35FFC084-DFA8-46C3-B877-6CD983212880}" destId="{E12D46E2-E58B-4901-9728-FB2133BCE729}" srcOrd="0" destOrd="0" presId="urn:microsoft.com/office/officeart/2005/8/layout/orgChart1"/>
    <dgm:cxn modelId="{D800F9D3-07DF-4EF1-BEC8-D54B4BCE0F38}" type="presParOf" srcId="{35FFC084-DFA8-46C3-B877-6CD983212880}" destId="{D4938FD9-69DC-4165-8956-D6F47886733B}" srcOrd="1" destOrd="0" presId="urn:microsoft.com/office/officeart/2005/8/layout/orgChart1"/>
    <dgm:cxn modelId="{83ABD7A5-4F40-4DF0-B16A-B5E32C6E3B84}" type="presParOf" srcId="{26975264-3168-40C1-B176-6790160BDD6B}" destId="{32D359EA-5BA4-4776-94C0-6559A8C29E49}" srcOrd="1" destOrd="0" presId="urn:microsoft.com/office/officeart/2005/8/layout/orgChart1"/>
    <dgm:cxn modelId="{EEF144D8-A559-4BBE-B629-4A69ECBFCFF3}" type="presParOf" srcId="{32D359EA-5BA4-4776-94C0-6559A8C29E49}" destId="{76CC0218-A95A-4B79-A88C-2CF95F16E02A}" srcOrd="0" destOrd="0" presId="urn:microsoft.com/office/officeart/2005/8/layout/orgChart1"/>
    <dgm:cxn modelId="{93A41F32-92DA-4331-A043-B32AF2BF65C9}" type="presParOf" srcId="{32D359EA-5BA4-4776-94C0-6559A8C29E49}" destId="{62329F95-1BD8-460E-85BE-EDFA416018BC}" srcOrd="1" destOrd="0" presId="urn:microsoft.com/office/officeart/2005/8/layout/orgChart1"/>
    <dgm:cxn modelId="{18F3A1A8-BA3E-4F3B-A3C2-DA50599D2B78}" type="presParOf" srcId="{62329F95-1BD8-460E-85BE-EDFA416018BC}" destId="{43A4F11C-63C1-4B66-87A4-3C061B59DF61}" srcOrd="0" destOrd="0" presId="urn:microsoft.com/office/officeart/2005/8/layout/orgChart1"/>
    <dgm:cxn modelId="{48751223-2D6C-4720-B59E-BA21B41765BB}" type="presParOf" srcId="{43A4F11C-63C1-4B66-87A4-3C061B59DF61}" destId="{2C1C4729-A4D7-4361-8C2D-B0F22ABD24DF}" srcOrd="0" destOrd="0" presId="urn:microsoft.com/office/officeart/2005/8/layout/orgChart1"/>
    <dgm:cxn modelId="{96D6369A-7200-4455-A240-323711C63B8C}" type="presParOf" srcId="{43A4F11C-63C1-4B66-87A4-3C061B59DF61}" destId="{0992B107-ADCB-4EB7-BE2F-3A6C6741C5D1}" srcOrd="1" destOrd="0" presId="urn:microsoft.com/office/officeart/2005/8/layout/orgChart1"/>
    <dgm:cxn modelId="{354C505B-5362-48F5-9074-580ADE6CD5C2}" type="presParOf" srcId="{62329F95-1BD8-460E-85BE-EDFA416018BC}" destId="{55F08D20-6DC7-4C1D-9BD0-10838B3973B0}" srcOrd="1" destOrd="0" presId="urn:microsoft.com/office/officeart/2005/8/layout/orgChart1"/>
    <dgm:cxn modelId="{8DDEBC74-E19D-4AF6-8988-3ADDED4B2AC8}" type="presParOf" srcId="{62329F95-1BD8-460E-85BE-EDFA416018BC}" destId="{DD3E59CE-24FA-44CB-BF34-1F50D3B3E82F}" srcOrd="2" destOrd="0" presId="urn:microsoft.com/office/officeart/2005/8/layout/orgChart1"/>
    <dgm:cxn modelId="{37BE3691-6783-499A-9F41-93E987731C8E}" type="presParOf" srcId="{26975264-3168-40C1-B176-6790160BDD6B}" destId="{F7B3E8F6-EED2-40E1-B3D1-2436A1881126}" srcOrd="2" destOrd="0" presId="urn:microsoft.com/office/officeart/2005/8/layout/orgChart1"/>
    <dgm:cxn modelId="{B3958390-F816-421A-AF32-A72C95DDAC3E}" type="presParOf" srcId="{F3C529C5-3969-4BF0-9ECE-82E096E03768}" destId="{A8E80B5C-96BC-49C8-9EBA-06C660F1B8B5}" srcOrd="4" destOrd="0" presId="urn:microsoft.com/office/officeart/2005/8/layout/orgChart1"/>
    <dgm:cxn modelId="{8DCD456A-8199-428C-B949-6BCBE91DF9E8}" type="presParOf" srcId="{F3C529C5-3969-4BF0-9ECE-82E096E03768}" destId="{E233D2D2-CF6A-4454-8D59-9C2CD908BA9B}" srcOrd="5" destOrd="0" presId="urn:microsoft.com/office/officeart/2005/8/layout/orgChart1"/>
    <dgm:cxn modelId="{68DB80D5-890B-4978-958B-17B6E96CAF91}" type="presParOf" srcId="{E233D2D2-CF6A-4454-8D59-9C2CD908BA9B}" destId="{8E59025D-F1CD-441E-9B2A-9041E0B07FAE}" srcOrd="0" destOrd="0" presId="urn:microsoft.com/office/officeart/2005/8/layout/orgChart1"/>
    <dgm:cxn modelId="{83C9EE55-90C3-4AF6-A256-B24A910B3CFD}" type="presParOf" srcId="{8E59025D-F1CD-441E-9B2A-9041E0B07FAE}" destId="{BB1A17CF-838B-49E8-8ABE-033DA52716FB}" srcOrd="0" destOrd="0" presId="urn:microsoft.com/office/officeart/2005/8/layout/orgChart1"/>
    <dgm:cxn modelId="{1549C64B-0CC9-4254-B4FE-2C1DE1638239}" type="presParOf" srcId="{8E59025D-F1CD-441E-9B2A-9041E0B07FAE}" destId="{1753E11A-5047-4F84-9A7A-00A7C00E3F4A}" srcOrd="1" destOrd="0" presId="urn:microsoft.com/office/officeart/2005/8/layout/orgChart1"/>
    <dgm:cxn modelId="{3BA29ACD-CA7D-4A4C-980F-1DBFE9074598}" type="presParOf" srcId="{E233D2D2-CF6A-4454-8D59-9C2CD908BA9B}" destId="{19F77053-5388-43B3-B0DF-C5080D53C900}" srcOrd="1" destOrd="0" presId="urn:microsoft.com/office/officeart/2005/8/layout/orgChart1"/>
    <dgm:cxn modelId="{BD70A9EB-435D-430B-91FF-9524D4EF96E6}" type="presParOf" srcId="{E233D2D2-CF6A-4454-8D59-9C2CD908BA9B}" destId="{9C63805B-72F5-4996-AA67-47E06266512D}" srcOrd="2" destOrd="0" presId="urn:microsoft.com/office/officeart/2005/8/layout/orgChart1"/>
    <dgm:cxn modelId="{55956056-62D3-4D59-92C6-892BD43B000B}" type="presParOf" srcId="{E2A47C47-3258-4C82-8653-21829417B100}" destId="{66D2A878-DD08-4782-8790-DB68C65D915C}" srcOrd="2" destOrd="0" presId="urn:microsoft.com/office/officeart/2005/8/layout/orgChart1"/>
    <dgm:cxn modelId="{01824AE6-E1FB-429E-8CB1-C668B1E0951A}" type="presParOf" srcId="{66D2A878-DD08-4782-8790-DB68C65D915C}" destId="{67C1529B-574C-42BA-B8C8-D9CAE6C8D4A9}" srcOrd="0" destOrd="0" presId="urn:microsoft.com/office/officeart/2005/8/layout/orgChart1"/>
    <dgm:cxn modelId="{65585A39-562F-4C0D-881E-955426848F61}" type="presParOf" srcId="{66D2A878-DD08-4782-8790-DB68C65D915C}" destId="{4AC21037-DDF8-4A89-9F23-3682AAE288A6}" srcOrd="1" destOrd="0" presId="urn:microsoft.com/office/officeart/2005/8/layout/orgChart1"/>
    <dgm:cxn modelId="{471CD133-CF27-4CA9-840E-A35DF141998B}" type="presParOf" srcId="{4AC21037-DDF8-4A89-9F23-3682AAE288A6}" destId="{E024F530-7F6A-4C49-8E67-E772EC5FAF23}" srcOrd="0" destOrd="0" presId="urn:microsoft.com/office/officeart/2005/8/layout/orgChart1"/>
    <dgm:cxn modelId="{FA76DBCC-ABF8-4BE0-B22A-8B780E88BCE6}" type="presParOf" srcId="{E024F530-7F6A-4C49-8E67-E772EC5FAF23}" destId="{53AE0BF1-F738-4ADA-B0F1-76E3BBECE574}" srcOrd="0" destOrd="0" presId="urn:microsoft.com/office/officeart/2005/8/layout/orgChart1"/>
    <dgm:cxn modelId="{1C66C64F-9469-45FC-B327-173E646E0276}" type="presParOf" srcId="{E024F530-7F6A-4C49-8E67-E772EC5FAF23}" destId="{F1333221-2E7C-4579-A6E2-FE05A0FA7FB4}" srcOrd="1" destOrd="0" presId="urn:microsoft.com/office/officeart/2005/8/layout/orgChart1"/>
    <dgm:cxn modelId="{7A72D6AC-0682-4479-A863-FEF7FADFE559}" type="presParOf" srcId="{4AC21037-DDF8-4A89-9F23-3682AAE288A6}" destId="{F620271E-ED87-4B0B-B9D5-001D2AEF7E35}" srcOrd="1" destOrd="0" presId="urn:microsoft.com/office/officeart/2005/8/layout/orgChart1"/>
    <dgm:cxn modelId="{4A18189A-4F13-4704-AFAA-D27CD7BDF473}" type="presParOf" srcId="{4AC21037-DDF8-4A89-9F23-3682AAE288A6}" destId="{1393677A-2600-4CD6-94B2-A1BE287BA42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274619-ACD9-42AB-990E-98510E1F9B84}"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s-CO"/>
        </a:p>
      </dgm:t>
    </dgm:pt>
    <dgm:pt modelId="{DE53E110-9E4F-4450-A53C-BFA4E7559EEC}">
      <dgm:prSet custT="1"/>
      <dgm:spPr>
        <a:noFill/>
        <a:ln>
          <a:solidFill>
            <a:srgbClr val="143E34"/>
          </a:solidFill>
        </a:ln>
      </dgm:spPr>
      <dgm:t>
        <a:bodyPr/>
        <a:lstStyle/>
        <a:p>
          <a:pPr algn="just" rtl="0"/>
          <a:r>
            <a:rPr lang="es-MX" sz="1600" dirty="0">
              <a:solidFill>
                <a:srgbClr val="5E7759"/>
              </a:solidFill>
              <a:latin typeface="+mn-lt"/>
            </a:rPr>
            <a:t>Capturar, procesar y analizar los datos del sistema de información médico militar SIMM con mecanismos de seguimiento, verificación y control de los procesos y procedimientos que favorezcan la calidad, confiabilidad, oportunidad, y continuidad en el reporte de la información, permitiendo conocer el diagnóstico de los servicios de salud, así como el estimar o evaluar la aparición de eventos en salud pública con el objeto de planificar, ejecutar y evaluar las acciones para la prevención y control de las enfermedades objeto de vigilancia de SSFM y disponer de información confiable y oportuna desde los ESM. </a:t>
          </a:r>
          <a:endParaRPr lang="es-CO" sz="1600" dirty="0">
            <a:solidFill>
              <a:srgbClr val="5E7759"/>
            </a:solidFill>
            <a:latin typeface="+mn-lt"/>
          </a:endParaRPr>
        </a:p>
      </dgm:t>
    </dgm:pt>
    <dgm:pt modelId="{81884853-9DAA-4F2F-B558-DBD9FAC17528}" type="parTrans" cxnId="{782710AF-9729-4786-AD71-6F832AB07819}">
      <dgm:prSet/>
      <dgm:spPr/>
      <dgm:t>
        <a:bodyPr/>
        <a:lstStyle/>
        <a:p>
          <a:endParaRPr lang="es-CO"/>
        </a:p>
      </dgm:t>
    </dgm:pt>
    <dgm:pt modelId="{D6B4CB0A-4DC3-49E3-B12B-76434A28CD65}" type="sibTrans" cxnId="{782710AF-9729-4786-AD71-6F832AB07819}">
      <dgm:prSet/>
      <dgm:spPr/>
      <dgm:t>
        <a:bodyPr/>
        <a:lstStyle/>
        <a:p>
          <a:endParaRPr lang="es-CO"/>
        </a:p>
      </dgm:t>
    </dgm:pt>
    <dgm:pt modelId="{47F5CE92-CF95-4366-9386-3F8363BF5580}">
      <dgm:prSet/>
      <dgm:spPr>
        <a:noFill/>
        <a:ln>
          <a:solidFill>
            <a:srgbClr val="143E34"/>
          </a:solidFill>
        </a:ln>
      </dgm:spPr>
      <dgm:t>
        <a:bodyPr/>
        <a:lstStyle/>
        <a:p>
          <a:pPr algn="just" rtl="0"/>
          <a:r>
            <a:rPr lang="es-MX" dirty="0">
              <a:solidFill>
                <a:srgbClr val="5E7759"/>
              </a:solidFill>
            </a:rPr>
            <a:t>Ser reconocida como fuente fundamental de estadística del sistema de información Medico Militar con altos estándares de calidad  en veracidad y viabilidad de la información utilizando herramientas tecnológicas modernas para conocer el diagnostico de los servicios de salud del SSFM, planificar, ejecutar y permitir una adecuada toma de decisiones al disponer de información confiable y oportuna. </a:t>
          </a:r>
          <a:endParaRPr lang="es-CO" dirty="0">
            <a:solidFill>
              <a:srgbClr val="5E7759"/>
            </a:solidFill>
          </a:endParaRPr>
        </a:p>
      </dgm:t>
    </dgm:pt>
    <dgm:pt modelId="{B5A591CF-EF98-45FE-809E-AD2689E9AB05}" type="parTrans" cxnId="{6669DD51-B9A5-4DD0-A62D-DB1ECFEE31A3}">
      <dgm:prSet/>
      <dgm:spPr/>
      <dgm:t>
        <a:bodyPr/>
        <a:lstStyle/>
        <a:p>
          <a:endParaRPr lang="es-CO"/>
        </a:p>
      </dgm:t>
    </dgm:pt>
    <dgm:pt modelId="{614551E7-DF67-4EC6-98C9-B23C09C31AA3}" type="sibTrans" cxnId="{6669DD51-B9A5-4DD0-A62D-DB1ECFEE31A3}">
      <dgm:prSet/>
      <dgm:spPr/>
      <dgm:t>
        <a:bodyPr/>
        <a:lstStyle/>
        <a:p>
          <a:endParaRPr lang="es-CO"/>
        </a:p>
      </dgm:t>
    </dgm:pt>
    <dgm:pt modelId="{73F7D71B-8A3F-4B5D-926D-F720069FD7F4}" type="pres">
      <dgm:prSet presAssocID="{2E274619-ACD9-42AB-990E-98510E1F9B84}" presName="Name0" presStyleCnt="0">
        <dgm:presLayoutVars>
          <dgm:dir/>
          <dgm:resizeHandles val="exact"/>
        </dgm:presLayoutVars>
      </dgm:prSet>
      <dgm:spPr/>
    </dgm:pt>
    <dgm:pt modelId="{8D82AB69-177F-4386-9951-816804DA3854}" type="pres">
      <dgm:prSet presAssocID="{2E274619-ACD9-42AB-990E-98510E1F9B84}" presName="fgShape" presStyleLbl="fgShp" presStyleIdx="0" presStyleCnt="1" custLinFactNeighborY="34443"/>
      <dgm:spPr>
        <a:solidFill>
          <a:srgbClr val="5E7759"/>
        </a:solidFill>
        <a:ln>
          <a:solidFill>
            <a:srgbClr val="143E34"/>
          </a:solidFill>
        </a:ln>
      </dgm:spPr>
    </dgm:pt>
    <dgm:pt modelId="{927DE2AD-4D75-44EF-9B68-FB509F7BD887}" type="pres">
      <dgm:prSet presAssocID="{2E274619-ACD9-42AB-990E-98510E1F9B84}" presName="linComp" presStyleCnt="0"/>
      <dgm:spPr/>
    </dgm:pt>
    <dgm:pt modelId="{ADE33480-4866-4D09-BCFB-2D7B9D28C193}" type="pres">
      <dgm:prSet presAssocID="{DE53E110-9E4F-4450-A53C-BFA4E7559EEC}" presName="compNode" presStyleCnt="0"/>
      <dgm:spPr/>
    </dgm:pt>
    <dgm:pt modelId="{7F96A148-97B5-40F2-8E31-36F43EE9CEC2}" type="pres">
      <dgm:prSet presAssocID="{DE53E110-9E4F-4450-A53C-BFA4E7559EEC}" presName="bkgdShape" presStyleLbl="node1" presStyleIdx="0" presStyleCnt="2" custScaleX="112835" custLinFactNeighborX="-21274" custLinFactNeighborY="-333"/>
      <dgm:spPr/>
    </dgm:pt>
    <dgm:pt modelId="{CF0F55EA-B707-47FF-AE99-E3E3ACE33AAC}" type="pres">
      <dgm:prSet presAssocID="{DE53E110-9E4F-4450-A53C-BFA4E7559EEC}" presName="nodeTx" presStyleLbl="node1" presStyleIdx="0" presStyleCnt="2">
        <dgm:presLayoutVars>
          <dgm:bulletEnabled val="1"/>
        </dgm:presLayoutVars>
      </dgm:prSet>
      <dgm:spPr/>
    </dgm:pt>
    <dgm:pt modelId="{2E73D94F-B96E-484F-8C4A-C97CDED9F80E}" type="pres">
      <dgm:prSet presAssocID="{DE53E110-9E4F-4450-A53C-BFA4E7559EEC}" presName="invisiNode" presStyleLbl="node1" presStyleIdx="0" presStyleCnt="2"/>
      <dgm:spPr/>
    </dgm:pt>
    <dgm:pt modelId="{EE9D69EC-2ED5-413C-B996-05FDB36FF9AC}" type="pres">
      <dgm:prSet presAssocID="{DE53E110-9E4F-4450-A53C-BFA4E7559EEC}" presName="imagNode" presStyleLbl="fgImgPlace1" presStyleIdx="0" presStyleCnt="2" custScaleX="102897" custLinFactNeighborX="8211" custLinFactNeighborY="-16821"/>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a:solidFill>
            <a:srgbClr val="143E34"/>
          </a:solidFill>
        </a:ln>
      </dgm:spPr>
    </dgm:pt>
    <dgm:pt modelId="{84BCE343-1A6A-4148-8C91-02DCAAA57F73}" type="pres">
      <dgm:prSet presAssocID="{D6B4CB0A-4DC3-49E3-B12B-76434A28CD65}" presName="sibTrans" presStyleLbl="sibTrans2D1" presStyleIdx="0" presStyleCnt="0"/>
      <dgm:spPr/>
    </dgm:pt>
    <dgm:pt modelId="{D3CAC068-D045-4FF9-B266-C3F70EDA7847}" type="pres">
      <dgm:prSet presAssocID="{47F5CE92-CF95-4366-9386-3F8363BF5580}" presName="compNode" presStyleCnt="0"/>
      <dgm:spPr/>
    </dgm:pt>
    <dgm:pt modelId="{44049106-B4F4-4BD8-827C-6A726DB410B2}" type="pres">
      <dgm:prSet presAssocID="{47F5CE92-CF95-4366-9386-3F8363BF5580}" presName="bkgdShape" presStyleLbl="node1" presStyleIdx="1" presStyleCnt="2" custScaleX="78273" custLinFactNeighborX="-1373" custLinFactNeighborY="-16931"/>
      <dgm:spPr/>
    </dgm:pt>
    <dgm:pt modelId="{DAC66CA2-353E-4FED-AC3D-020AE5A5A3BE}" type="pres">
      <dgm:prSet presAssocID="{47F5CE92-CF95-4366-9386-3F8363BF5580}" presName="nodeTx" presStyleLbl="node1" presStyleIdx="1" presStyleCnt="2">
        <dgm:presLayoutVars>
          <dgm:bulletEnabled val="1"/>
        </dgm:presLayoutVars>
      </dgm:prSet>
      <dgm:spPr/>
    </dgm:pt>
    <dgm:pt modelId="{399E736B-72EA-4FA7-B097-B34627644E82}" type="pres">
      <dgm:prSet presAssocID="{47F5CE92-CF95-4366-9386-3F8363BF5580}" presName="invisiNode" presStyleLbl="node1" presStyleIdx="1" presStyleCnt="2"/>
      <dgm:spPr/>
    </dgm:pt>
    <dgm:pt modelId="{2EDED09B-B90E-4E17-BEB9-0237CC2C7017}" type="pres">
      <dgm:prSet presAssocID="{47F5CE92-CF95-4366-9386-3F8363BF5580}" presName="imagNode" presStyleLbl="fgImgPlace1" presStyleIdx="1" presStyleCnt="2" custScaleY="102141" custLinFactNeighborX="-3839" custLinFactNeighborY="-15712"/>
      <dgm:spPr>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a:ln>
          <a:solidFill>
            <a:srgbClr val="143E34"/>
          </a:solidFill>
        </a:ln>
      </dgm:spPr>
    </dgm:pt>
  </dgm:ptLst>
  <dgm:cxnLst>
    <dgm:cxn modelId="{37EAFD2F-E3C4-4771-873B-4B61E1CEF7C8}" type="presOf" srcId="{47F5CE92-CF95-4366-9386-3F8363BF5580}" destId="{DAC66CA2-353E-4FED-AC3D-020AE5A5A3BE}" srcOrd="1" destOrd="0" presId="urn:microsoft.com/office/officeart/2005/8/layout/hList7"/>
    <dgm:cxn modelId="{D3E1B561-990A-4815-A59B-E3F2CAA0ADDE}" type="presOf" srcId="{DE53E110-9E4F-4450-A53C-BFA4E7559EEC}" destId="{7F96A148-97B5-40F2-8E31-36F43EE9CEC2}" srcOrd="0" destOrd="0" presId="urn:microsoft.com/office/officeart/2005/8/layout/hList7"/>
    <dgm:cxn modelId="{6669DD51-B9A5-4DD0-A62D-DB1ECFEE31A3}" srcId="{2E274619-ACD9-42AB-990E-98510E1F9B84}" destId="{47F5CE92-CF95-4366-9386-3F8363BF5580}" srcOrd="1" destOrd="0" parTransId="{B5A591CF-EF98-45FE-809E-AD2689E9AB05}" sibTransId="{614551E7-DF67-4EC6-98C9-B23C09C31AA3}"/>
    <dgm:cxn modelId="{15FEC290-0EA9-437D-85BC-E5A85689D6B6}" type="presOf" srcId="{D6B4CB0A-4DC3-49E3-B12B-76434A28CD65}" destId="{84BCE343-1A6A-4148-8C91-02DCAAA57F73}" srcOrd="0" destOrd="0" presId="urn:microsoft.com/office/officeart/2005/8/layout/hList7"/>
    <dgm:cxn modelId="{782710AF-9729-4786-AD71-6F832AB07819}" srcId="{2E274619-ACD9-42AB-990E-98510E1F9B84}" destId="{DE53E110-9E4F-4450-A53C-BFA4E7559EEC}" srcOrd="0" destOrd="0" parTransId="{81884853-9DAA-4F2F-B558-DBD9FAC17528}" sibTransId="{D6B4CB0A-4DC3-49E3-B12B-76434A28CD65}"/>
    <dgm:cxn modelId="{6D972DC5-F5AE-4F23-81B6-DC4D217A7F36}" type="presOf" srcId="{DE53E110-9E4F-4450-A53C-BFA4E7559EEC}" destId="{CF0F55EA-B707-47FF-AE99-E3E3ACE33AAC}" srcOrd="1" destOrd="0" presId="urn:microsoft.com/office/officeart/2005/8/layout/hList7"/>
    <dgm:cxn modelId="{BE7128D8-0023-4DE2-926E-7289B9D99E5F}" type="presOf" srcId="{2E274619-ACD9-42AB-990E-98510E1F9B84}" destId="{73F7D71B-8A3F-4B5D-926D-F720069FD7F4}" srcOrd="0" destOrd="0" presId="urn:microsoft.com/office/officeart/2005/8/layout/hList7"/>
    <dgm:cxn modelId="{E09A60EC-3E3F-4626-8D99-2AEBA606D291}" type="presOf" srcId="{47F5CE92-CF95-4366-9386-3F8363BF5580}" destId="{44049106-B4F4-4BD8-827C-6A726DB410B2}" srcOrd="0" destOrd="0" presId="urn:microsoft.com/office/officeart/2005/8/layout/hList7"/>
    <dgm:cxn modelId="{6EEDE8E9-85C7-4A5F-9764-A83B186F5E33}" type="presParOf" srcId="{73F7D71B-8A3F-4B5D-926D-F720069FD7F4}" destId="{8D82AB69-177F-4386-9951-816804DA3854}" srcOrd="0" destOrd="0" presId="urn:microsoft.com/office/officeart/2005/8/layout/hList7"/>
    <dgm:cxn modelId="{E50C58CE-129B-477C-AC4E-F32EAD7924BA}" type="presParOf" srcId="{73F7D71B-8A3F-4B5D-926D-F720069FD7F4}" destId="{927DE2AD-4D75-44EF-9B68-FB509F7BD887}" srcOrd="1" destOrd="0" presId="urn:microsoft.com/office/officeart/2005/8/layout/hList7"/>
    <dgm:cxn modelId="{6799A160-B085-4FF9-9D02-3C81D7A10C58}" type="presParOf" srcId="{927DE2AD-4D75-44EF-9B68-FB509F7BD887}" destId="{ADE33480-4866-4D09-BCFB-2D7B9D28C193}" srcOrd="0" destOrd="0" presId="urn:microsoft.com/office/officeart/2005/8/layout/hList7"/>
    <dgm:cxn modelId="{3B33DEB0-D743-4659-92D9-AE2B0CCD1091}" type="presParOf" srcId="{ADE33480-4866-4D09-BCFB-2D7B9D28C193}" destId="{7F96A148-97B5-40F2-8E31-36F43EE9CEC2}" srcOrd="0" destOrd="0" presId="urn:microsoft.com/office/officeart/2005/8/layout/hList7"/>
    <dgm:cxn modelId="{207AF3F9-BE0C-4AF7-BDEC-CE87A4D8F5A1}" type="presParOf" srcId="{ADE33480-4866-4D09-BCFB-2D7B9D28C193}" destId="{CF0F55EA-B707-47FF-AE99-E3E3ACE33AAC}" srcOrd="1" destOrd="0" presId="urn:microsoft.com/office/officeart/2005/8/layout/hList7"/>
    <dgm:cxn modelId="{47996A6E-4637-47AC-91BA-CE6DBA78AC97}" type="presParOf" srcId="{ADE33480-4866-4D09-BCFB-2D7B9D28C193}" destId="{2E73D94F-B96E-484F-8C4A-C97CDED9F80E}" srcOrd="2" destOrd="0" presId="urn:microsoft.com/office/officeart/2005/8/layout/hList7"/>
    <dgm:cxn modelId="{1B164172-D12E-490D-BE35-B213F6D32473}" type="presParOf" srcId="{ADE33480-4866-4D09-BCFB-2D7B9D28C193}" destId="{EE9D69EC-2ED5-413C-B996-05FDB36FF9AC}" srcOrd="3" destOrd="0" presId="urn:microsoft.com/office/officeart/2005/8/layout/hList7"/>
    <dgm:cxn modelId="{5F9E485B-AAC9-433F-8321-2B78C41968F0}" type="presParOf" srcId="{927DE2AD-4D75-44EF-9B68-FB509F7BD887}" destId="{84BCE343-1A6A-4148-8C91-02DCAAA57F73}" srcOrd="1" destOrd="0" presId="urn:microsoft.com/office/officeart/2005/8/layout/hList7"/>
    <dgm:cxn modelId="{904E638A-905B-4A6A-8169-971720B2CEAB}" type="presParOf" srcId="{927DE2AD-4D75-44EF-9B68-FB509F7BD887}" destId="{D3CAC068-D045-4FF9-B266-C3F70EDA7847}" srcOrd="2" destOrd="0" presId="urn:microsoft.com/office/officeart/2005/8/layout/hList7"/>
    <dgm:cxn modelId="{5A51DC22-C439-4E85-B352-6F484F79A798}" type="presParOf" srcId="{D3CAC068-D045-4FF9-B266-C3F70EDA7847}" destId="{44049106-B4F4-4BD8-827C-6A726DB410B2}" srcOrd="0" destOrd="0" presId="urn:microsoft.com/office/officeart/2005/8/layout/hList7"/>
    <dgm:cxn modelId="{596D9FFC-A686-448F-93DD-A4B96D564705}" type="presParOf" srcId="{D3CAC068-D045-4FF9-B266-C3F70EDA7847}" destId="{DAC66CA2-353E-4FED-AC3D-020AE5A5A3BE}" srcOrd="1" destOrd="0" presId="urn:microsoft.com/office/officeart/2005/8/layout/hList7"/>
    <dgm:cxn modelId="{D0040229-8688-4A9A-BD6B-601224F16185}" type="presParOf" srcId="{D3CAC068-D045-4FF9-B266-C3F70EDA7847}" destId="{399E736B-72EA-4FA7-B097-B34627644E82}" srcOrd="2" destOrd="0" presId="urn:microsoft.com/office/officeart/2005/8/layout/hList7"/>
    <dgm:cxn modelId="{17E7F72D-6DE7-4468-B244-B5A60BFB0359}" type="presParOf" srcId="{D3CAC068-D045-4FF9-B266-C3F70EDA7847}" destId="{2EDED09B-B90E-4E17-BEB9-0237CC2C7017}"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12306E-963A-47E8-9A02-7F1F691D94D7}" type="doc">
      <dgm:prSet loTypeId="urn:microsoft.com/office/officeart/2005/8/layout/gear1" loCatId="cycle" qsTypeId="urn:microsoft.com/office/officeart/2005/8/quickstyle/simple1" qsCatId="simple" csTypeId="urn:microsoft.com/office/officeart/2005/8/colors/accent0_1" csCatId="mainScheme" phldr="1"/>
      <dgm:spPr/>
      <dgm:t>
        <a:bodyPr/>
        <a:lstStyle/>
        <a:p>
          <a:endParaRPr lang="es-CO"/>
        </a:p>
      </dgm:t>
    </dgm:pt>
    <dgm:pt modelId="{90DE000C-A029-40B4-BE2A-8E8B282D89EF}">
      <dgm:prSet custT="1"/>
      <dgm:spPr>
        <a:solidFill>
          <a:srgbClr val="D0D0B6"/>
        </a:solidFill>
      </dgm:spPr>
      <dgm: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dirty="0">
              <a:ln>
                <a:noFill/>
              </a:ln>
              <a:solidFill>
                <a:srgbClr val="6A4E40"/>
              </a:solidFill>
              <a:effectLst/>
              <a:uLnTx/>
              <a:uFillTx/>
              <a:latin typeface="Calibri" panose="020F0502020204030204"/>
              <a:ea typeface="+mn-ea"/>
              <a:cs typeface="+mn-cs"/>
            </a:rPr>
            <a:t>Procesar</a:t>
          </a:r>
          <a:endParaRPr kumimoji="0" lang="es-CO" sz="1800" b="1" i="0" u="none" strike="noStrike" kern="0" cap="none" spc="0" normalizeH="0" baseline="0" dirty="0">
            <a:ln>
              <a:noFill/>
            </a:ln>
            <a:solidFill>
              <a:srgbClr val="6A4E40"/>
            </a:solidFill>
            <a:effectLst/>
            <a:uLnTx/>
            <a:uFillTx/>
            <a:latin typeface="Calibri" panose="020F0502020204030204"/>
            <a:ea typeface="+mn-ea"/>
            <a:cs typeface="+mn-cs"/>
          </a:endParaRPr>
        </a:p>
      </dgm:t>
    </dgm:pt>
    <dgm:pt modelId="{E35B4146-7D05-44CD-9909-6CF1A85C3FAD}" type="parTrans" cxnId="{88B02E36-DBA6-4E21-AFDC-80986C13F795}">
      <dgm:prSet/>
      <dgm:spPr/>
      <dgm:t>
        <a:bodyPr/>
        <a:lstStyle/>
        <a:p>
          <a:endParaRPr lang="es-CO"/>
        </a:p>
      </dgm:t>
    </dgm:pt>
    <dgm:pt modelId="{E97990C3-9384-484B-BC90-72C8AFCA4E8A}" type="sibTrans" cxnId="{88B02E36-DBA6-4E21-AFDC-80986C13F795}">
      <dgm:prSet/>
      <dgm:spPr/>
      <dgm:t>
        <a:bodyPr/>
        <a:lstStyle/>
        <a:p>
          <a:endParaRPr lang="es-CO"/>
        </a:p>
      </dgm:t>
    </dgm:pt>
    <dgm:pt modelId="{A7BBDB51-B490-403E-9C42-0C4D9694158C}">
      <dgm:prSet custT="1"/>
      <dgm:spPr>
        <a:solidFill>
          <a:srgbClr val="D0D0B6"/>
        </a:solidFill>
      </dgm:spPr>
      <dgm:t>
        <a:bodyPr/>
        <a:lstStyle/>
        <a:p>
          <a:pPr rtl="0"/>
          <a:r>
            <a:rPr kumimoji="0" lang="es-MX" sz="1800" b="1" i="0" u="none" strike="noStrike" kern="0" cap="none" spc="0" normalizeH="0" baseline="0" dirty="0">
              <a:ln>
                <a:noFill/>
              </a:ln>
              <a:solidFill>
                <a:srgbClr val="6A4E40"/>
              </a:solidFill>
              <a:effectLst/>
              <a:uLnTx/>
              <a:uFillTx/>
              <a:latin typeface="Calibri" panose="020F0502020204030204"/>
              <a:ea typeface="+mn-ea"/>
              <a:cs typeface="+mn-cs"/>
            </a:rPr>
            <a:t>Capturar</a:t>
          </a:r>
          <a:endParaRPr kumimoji="0" lang="es-CO" sz="1800" b="1" i="0" u="none" strike="noStrike" kern="0" cap="none" spc="0" normalizeH="0" baseline="0" dirty="0">
            <a:ln>
              <a:noFill/>
            </a:ln>
            <a:solidFill>
              <a:srgbClr val="6A4E40"/>
            </a:solidFill>
            <a:effectLst/>
            <a:uLnTx/>
            <a:uFillTx/>
            <a:latin typeface="Calibri" panose="020F0502020204030204"/>
            <a:ea typeface="+mn-ea"/>
            <a:cs typeface="+mn-cs"/>
          </a:endParaRPr>
        </a:p>
      </dgm:t>
    </dgm:pt>
    <dgm:pt modelId="{AF95016D-9F16-43AB-A263-A29CD44B1C98}" type="parTrans" cxnId="{F93A6C9B-CAA8-4521-B643-18EA3598F29C}">
      <dgm:prSet/>
      <dgm:spPr/>
      <dgm:t>
        <a:bodyPr/>
        <a:lstStyle/>
        <a:p>
          <a:endParaRPr lang="es-CO"/>
        </a:p>
      </dgm:t>
    </dgm:pt>
    <dgm:pt modelId="{BAABF004-45D5-4EBB-A16C-36F3B7E5F44D}" type="sibTrans" cxnId="{F93A6C9B-CAA8-4521-B643-18EA3598F29C}">
      <dgm:prSet/>
      <dgm:spPr/>
      <dgm:t>
        <a:bodyPr/>
        <a:lstStyle/>
        <a:p>
          <a:endParaRPr lang="es-CO"/>
        </a:p>
      </dgm:t>
    </dgm:pt>
    <dgm:pt modelId="{01BB97B6-23CF-427F-8CEA-E3E9AFDC648D}">
      <dgm:prSet custT="1"/>
      <dgm:spPr>
        <a:solidFill>
          <a:srgbClr val="D0D0B6"/>
        </a:solidFill>
      </dgm:spPr>
      <dgm:t>
        <a:bodyPr/>
        <a:lstStyle/>
        <a:p>
          <a:pPr rtl="0"/>
          <a:r>
            <a:rPr lang="es-MX" sz="1700" kern="1200" dirty="0"/>
            <a:t> </a:t>
          </a:r>
          <a:r>
            <a:rPr kumimoji="0" lang="es-MX" sz="1700" b="1" i="0" u="none" strike="noStrike" kern="1200" cap="none" spc="0" normalizeH="0" baseline="0" dirty="0">
              <a:ln>
                <a:noFill/>
              </a:ln>
              <a:solidFill>
                <a:srgbClr val="6A4E40"/>
              </a:solidFill>
              <a:effectLst/>
              <a:uLnTx/>
              <a:uFillTx/>
              <a:latin typeface="Calibri" panose="020F0502020204030204"/>
              <a:ea typeface="+mn-ea"/>
              <a:cs typeface="+mn-cs"/>
            </a:rPr>
            <a:t>Analizar</a:t>
          </a:r>
          <a:r>
            <a:rPr lang="es-MX" sz="1700" kern="1200" dirty="0"/>
            <a:t> </a:t>
          </a:r>
          <a:endParaRPr lang="es-CO" sz="1700" kern="1200" dirty="0"/>
        </a:p>
      </dgm:t>
    </dgm:pt>
    <dgm:pt modelId="{B2001DCF-852A-4B06-9E9F-F498C3548484}" type="sibTrans" cxnId="{0BC11547-658B-45E4-89A9-46A276EDFE0F}">
      <dgm:prSet/>
      <dgm:spPr/>
      <dgm:t>
        <a:bodyPr/>
        <a:lstStyle/>
        <a:p>
          <a:endParaRPr lang="es-CO"/>
        </a:p>
      </dgm:t>
    </dgm:pt>
    <dgm:pt modelId="{83E827A7-BA89-4D83-9A3B-E1B869E736C8}" type="parTrans" cxnId="{0BC11547-658B-45E4-89A9-46A276EDFE0F}">
      <dgm:prSet/>
      <dgm:spPr/>
      <dgm:t>
        <a:bodyPr/>
        <a:lstStyle/>
        <a:p>
          <a:endParaRPr lang="es-CO"/>
        </a:p>
      </dgm:t>
    </dgm:pt>
    <dgm:pt modelId="{4EDAD0AC-7C1B-44BD-8EC1-38885AE53962}">
      <dgm:prSet custT="1"/>
      <dgm:spPr>
        <a:solidFill>
          <a:srgbClr val="ACD0C3"/>
        </a:solidFill>
      </dgm:spPr>
      <dgm:t>
        <a:bodyPr/>
        <a:lstStyle/>
        <a:p>
          <a:pPr algn="ctr" rtl="0"/>
          <a:r>
            <a:rPr kumimoji="0" lang="es-MX" sz="1800" b="1" i="0" u="none" strike="noStrike" kern="0" cap="none" spc="0" normalizeH="0" baseline="0" dirty="0">
              <a:ln>
                <a:noFill/>
              </a:ln>
              <a:solidFill>
                <a:srgbClr val="6A4E40"/>
              </a:solidFill>
              <a:effectLst/>
              <a:uLnTx/>
              <a:uFillTx/>
              <a:latin typeface="Calibri" panose="020F0502020204030204"/>
              <a:ea typeface="+mn-ea"/>
              <a:cs typeface="+mn-cs"/>
            </a:rPr>
            <a:t>Datos del Subsistema de Salud del Ejército Nacional de Colombia</a:t>
          </a:r>
          <a:endParaRPr kumimoji="0" lang="es-CO" sz="1800" b="1" i="0" u="none" strike="noStrike" kern="0" cap="none" spc="0" normalizeH="0" baseline="0" dirty="0">
            <a:ln>
              <a:noFill/>
            </a:ln>
            <a:solidFill>
              <a:srgbClr val="6A4E40"/>
            </a:solidFill>
            <a:effectLst/>
            <a:uLnTx/>
            <a:uFillTx/>
            <a:latin typeface="Calibri" panose="020F0502020204030204"/>
            <a:ea typeface="+mn-ea"/>
            <a:cs typeface="+mn-cs"/>
          </a:endParaRPr>
        </a:p>
      </dgm:t>
    </dgm:pt>
    <dgm:pt modelId="{D1A4516C-088D-4FA0-A2DD-420C3D4ACF14}" type="parTrans" cxnId="{E30B1323-C520-4198-8423-A305C905F2E8}">
      <dgm:prSet/>
      <dgm:spPr/>
      <dgm:t>
        <a:bodyPr/>
        <a:lstStyle/>
        <a:p>
          <a:endParaRPr lang="es-CO"/>
        </a:p>
      </dgm:t>
    </dgm:pt>
    <dgm:pt modelId="{DD416E64-146C-4509-9B92-77F27F5EE5B8}" type="sibTrans" cxnId="{E30B1323-C520-4198-8423-A305C905F2E8}">
      <dgm:prSet/>
      <dgm:spPr/>
      <dgm:t>
        <a:bodyPr/>
        <a:lstStyle/>
        <a:p>
          <a:endParaRPr lang="es-CO"/>
        </a:p>
      </dgm:t>
    </dgm:pt>
    <dgm:pt modelId="{70361A51-FB1B-4682-ADA8-3F9115099088}" type="pres">
      <dgm:prSet presAssocID="{3812306E-963A-47E8-9A02-7F1F691D94D7}" presName="composite" presStyleCnt="0">
        <dgm:presLayoutVars>
          <dgm:chMax val="3"/>
          <dgm:animLvl val="lvl"/>
          <dgm:resizeHandles val="exact"/>
        </dgm:presLayoutVars>
      </dgm:prSet>
      <dgm:spPr/>
    </dgm:pt>
    <dgm:pt modelId="{EDC6C550-6637-43EA-9C1D-6DEBE1931FF1}" type="pres">
      <dgm:prSet presAssocID="{01BB97B6-23CF-427F-8CEA-E3E9AFDC648D}" presName="gear1" presStyleLbl="node1" presStyleIdx="0" presStyleCnt="3" custScaleX="90798" custScaleY="81818" custLinFactNeighborX="3732" custLinFactNeighborY="-3949">
        <dgm:presLayoutVars>
          <dgm:chMax val="1"/>
          <dgm:bulletEnabled val="1"/>
        </dgm:presLayoutVars>
      </dgm:prSet>
      <dgm:spPr/>
    </dgm:pt>
    <dgm:pt modelId="{E8F943D4-88A7-49D7-AEAA-F6544B521826}" type="pres">
      <dgm:prSet presAssocID="{01BB97B6-23CF-427F-8CEA-E3E9AFDC648D}" presName="gear1srcNode" presStyleLbl="node1" presStyleIdx="0" presStyleCnt="3"/>
      <dgm:spPr/>
    </dgm:pt>
    <dgm:pt modelId="{7BB2570F-1A87-4E9C-A1A0-B5C9C428C653}" type="pres">
      <dgm:prSet presAssocID="{01BB97B6-23CF-427F-8CEA-E3E9AFDC648D}" presName="gear1dstNode" presStyleLbl="node1" presStyleIdx="0" presStyleCnt="3"/>
      <dgm:spPr/>
    </dgm:pt>
    <dgm:pt modelId="{9267C6E9-0258-461E-A5B1-4AD012415F73}" type="pres">
      <dgm:prSet presAssocID="{90DE000C-A029-40B4-BE2A-8E8B282D89EF}" presName="gear2" presStyleLbl="node1" presStyleIdx="1" presStyleCnt="3">
        <dgm:presLayoutVars>
          <dgm:chMax val="1"/>
          <dgm:bulletEnabled val="1"/>
        </dgm:presLayoutVars>
      </dgm:prSet>
      <dgm:spPr/>
    </dgm:pt>
    <dgm:pt modelId="{B04D52C8-2985-4B0F-B479-CAF1F7AA84AA}" type="pres">
      <dgm:prSet presAssocID="{90DE000C-A029-40B4-BE2A-8E8B282D89EF}" presName="gear2srcNode" presStyleLbl="node1" presStyleIdx="1" presStyleCnt="3"/>
      <dgm:spPr/>
    </dgm:pt>
    <dgm:pt modelId="{2EFB589F-A244-4BA9-BD36-8026D2632676}" type="pres">
      <dgm:prSet presAssocID="{90DE000C-A029-40B4-BE2A-8E8B282D89EF}" presName="gear2dstNode" presStyleLbl="node1" presStyleIdx="1" presStyleCnt="3"/>
      <dgm:spPr/>
    </dgm:pt>
    <dgm:pt modelId="{BF9F0304-C538-4DE6-8383-1779BA0B6011}" type="pres">
      <dgm:prSet presAssocID="{A7BBDB51-B490-403E-9C42-0C4D9694158C}" presName="gear3" presStyleLbl="node1" presStyleIdx="2" presStyleCnt="3"/>
      <dgm:spPr/>
    </dgm:pt>
    <dgm:pt modelId="{4082D7E3-B790-4BE2-9B37-E41FFFAC6255}" type="pres">
      <dgm:prSet presAssocID="{A7BBDB51-B490-403E-9C42-0C4D9694158C}" presName="gear3tx" presStyleLbl="node1" presStyleIdx="2" presStyleCnt="3">
        <dgm:presLayoutVars>
          <dgm:chMax val="1"/>
          <dgm:bulletEnabled val="1"/>
        </dgm:presLayoutVars>
      </dgm:prSet>
      <dgm:spPr/>
    </dgm:pt>
    <dgm:pt modelId="{9BD955EE-7BD6-4920-A13D-4444D2CA01FA}" type="pres">
      <dgm:prSet presAssocID="{A7BBDB51-B490-403E-9C42-0C4D9694158C}" presName="gear3srcNode" presStyleLbl="node1" presStyleIdx="2" presStyleCnt="3"/>
      <dgm:spPr/>
    </dgm:pt>
    <dgm:pt modelId="{87E0FD78-041B-4705-ACF3-E87D5EE2F7CC}" type="pres">
      <dgm:prSet presAssocID="{A7BBDB51-B490-403E-9C42-0C4D9694158C}" presName="gear3dstNode" presStyleLbl="node1" presStyleIdx="2" presStyleCnt="3"/>
      <dgm:spPr/>
    </dgm:pt>
    <dgm:pt modelId="{ED58FE0B-605F-43E7-B8F8-9877248403F0}" type="pres">
      <dgm:prSet presAssocID="{A7BBDB51-B490-403E-9C42-0C4D9694158C}" presName="gear3ch" presStyleLbl="fgAcc1" presStyleIdx="0" presStyleCnt="1" custScaleX="219048" custScaleY="58730" custLinFactX="5953" custLinFactNeighborX="100000" custLinFactNeighborY="-290">
        <dgm:presLayoutVars>
          <dgm:chMax val="0"/>
          <dgm:bulletEnabled val="1"/>
        </dgm:presLayoutVars>
      </dgm:prSet>
      <dgm:spPr/>
    </dgm:pt>
    <dgm:pt modelId="{8F385CD7-05A7-4EB6-92E8-96E003423EB2}" type="pres">
      <dgm:prSet presAssocID="{B2001DCF-852A-4B06-9E9F-F498C3548484}" presName="connector1" presStyleLbl="sibTrans2D1" presStyleIdx="0" presStyleCnt="3" custAng="3486580" custLinFactNeighborX="-4894" custLinFactNeighborY="-10488"/>
      <dgm:spPr/>
    </dgm:pt>
    <dgm:pt modelId="{102B29C9-CAD3-4C76-9A85-FB39BC2F9FD2}" type="pres">
      <dgm:prSet presAssocID="{E97990C3-9384-484B-BC90-72C8AFCA4E8A}" presName="connector2" presStyleLbl="sibTrans2D1" presStyleIdx="1" presStyleCnt="3"/>
      <dgm:spPr/>
    </dgm:pt>
    <dgm:pt modelId="{9DE8BA63-4A05-4954-A905-FB56025DD502}" type="pres">
      <dgm:prSet presAssocID="{BAABF004-45D5-4EBB-A16C-36F3B7E5F44D}" presName="connector3" presStyleLbl="sibTrans2D1" presStyleIdx="2" presStyleCnt="3" custAng="5638990" custLinFactNeighborX="19813" custLinFactNeighborY="11116"/>
      <dgm:spPr/>
    </dgm:pt>
  </dgm:ptLst>
  <dgm:cxnLst>
    <dgm:cxn modelId="{3CCB2201-BF95-4974-A0CF-82BA97D1F4BA}" type="presOf" srcId="{3812306E-963A-47E8-9A02-7F1F691D94D7}" destId="{70361A51-FB1B-4682-ADA8-3F9115099088}" srcOrd="0" destOrd="0" presId="urn:microsoft.com/office/officeart/2005/8/layout/gear1"/>
    <dgm:cxn modelId="{DF7B341D-A910-4F1D-9A75-E0D4DDCEDE45}" type="presOf" srcId="{01BB97B6-23CF-427F-8CEA-E3E9AFDC648D}" destId="{7BB2570F-1A87-4E9C-A1A0-B5C9C428C653}" srcOrd="2" destOrd="0" presId="urn:microsoft.com/office/officeart/2005/8/layout/gear1"/>
    <dgm:cxn modelId="{E30B1323-C520-4198-8423-A305C905F2E8}" srcId="{A7BBDB51-B490-403E-9C42-0C4D9694158C}" destId="{4EDAD0AC-7C1B-44BD-8EC1-38885AE53962}" srcOrd="0" destOrd="0" parTransId="{D1A4516C-088D-4FA0-A2DD-420C3D4ACF14}" sibTransId="{DD416E64-146C-4509-9B92-77F27F5EE5B8}"/>
    <dgm:cxn modelId="{01A1BE2B-64B4-4623-AF4D-48C79ADFE89F}" type="presOf" srcId="{A7BBDB51-B490-403E-9C42-0C4D9694158C}" destId="{9BD955EE-7BD6-4920-A13D-4444D2CA01FA}" srcOrd="2" destOrd="0" presId="urn:microsoft.com/office/officeart/2005/8/layout/gear1"/>
    <dgm:cxn modelId="{3E855431-FD91-45A7-9C91-743DCFED2183}" type="presOf" srcId="{4EDAD0AC-7C1B-44BD-8EC1-38885AE53962}" destId="{ED58FE0B-605F-43E7-B8F8-9877248403F0}" srcOrd="0" destOrd="0" presId="urn:microsoft.com/office/officeart/2005/8/layout/gear1"/>
    <dgm:cxn modelId="{A7794A32-A830-4928-B073-9E250A11E3A5}" type="presOf" srcId="{90DE000C-A029-40B4-BE2A-8E8B282D89EF}" destId="{B04D52C8-2985-4B0F-B479-CAF1F7AA84AA}" srcOrd="1" destOrd="0" presId="urn:microsoft.com/office/officeart/2005/8/layout/gear1"/>
    <dgm:cxn modelId="{88B02E36-DBA6-4E21-AFDC-80986C13F795}" srcId="{3812306E-963A-47E8-9A02-7F1F691D94D7}" destId="{90DE000C-A029-40B4-BE2A-8E8B282D89EF}" srcOrd="1" destOrd="0" parTransId="{E35B4146-7D05-44CD-9909-6CF1A85C3FAD}" sibTransId="{E97990C3-9384-484B-BC90-72C8AFCA4E8A}"/>
    <dgm:cxn modelId="{6E282A45-BFA1-41A5-8360-46B64454702E}" type="presOf" srcId="{A7BBDB51-B490-403E-9C42-0C4D9694158C}" destId="{87E0FD78-041B-4705-ACF3-E87D5EE2F7CC}" srcOrd="3" destOrd="0" presId="urn:microsoft.com/office/officeart/2005/8/layout/gear1"/>
    <dgm:cxn modelId="{0BC11547-658B-45E4-89A9-46A276EDFE0F}" srcId="{3812306E-963A-47E8-9A02-7F1F691D94D7}" destId="{01BB97B6-23CF-427F-8CEA-E3E9AFDC648D}" srcOrd="0" destOrd="0" parTransId="{83E827A7-BA89-4D83-9A3B-E1B869E736C8}" sibTransId="{B2001DCF-852A-4B06-9E9F-F498C3548484}"/>
    <dgm:cxn modelId="{BFE67853-3694-4A88-9C73-E2E3A7B501A2}" type="presOf" srcId="{90DE000C-A029-40B4-BE2A-8E8B282D89EF}" destId="{2EFB589F-A244-4BA9-BD36-8026D2632676}" srcOrd="2" destOrd="0" presId="urn:microsoft.com/office/officeart/2005/8/layout/gear1"/>
    <dgm:cxn modelId="{543E6474-F0E6-47ED-BEFB-C6D6CADFBE49}" type="presOf" srcId="{90DE000C-A029-40B4-BE2A-8E8B282D89EF}" destId="{9267C6E9-0258-461E-A5B1-4AD012415F73}" srcOrd="0" destOrd="0" presId="urn:microsoft.com/office/officeart/2005/8/layout/gear1"/>
    <dgm:cxn modelId="{1E9F6591-AFFE-4CE0-A279-2B1C3EEA556A}" type="presOf" srcId="{A7BBDB51-B490-403E-9C42-0C4D9694158C}" destId="{4082D7E3-B790-4BE2-9B37-E41FFFAC6255}" srcOrd="1" destOrd="0" presId="urn:microsoft.com/office/officeart/2005/8/layout/gear1"/>
    <dgm:cxn modelId="{F93A6C9B-CAA8-4521-B643-18EA3598F29C}" srcId="{3812306E-963A-47E8-9A02-7F1F691D94D7}" destId="{A7BBDB51-B490-403E-9C42-0C4D9694158C}" srcOrd="2" destOrd="0" parTransId="{AF95016D-9F16-43AB-A263-A29CD44B1C98}" sibTransId="{BAABF004-45D5-4EBB-A16C-36F3B7E5F44D}"/>
    <dgm:cxn modelId="{B37C08A4-3DE3-48F5-9CAF-687C44BC7A31}" type="presOf" srcId="{01BB97B6-23CF-427F-8CEA-E3E9AFDC648D}" destId="{E8F943D4-88A7-49D7-AEAA-F6544B521826}" srcOrd="1" destOrd="0" presId="urn:microsoft.com/office/officeart/2005/8/layout/gear1"/>
    <dgm:cxn modelId="{09E4A2D0-AD38-416C-A821-37E6C7053282}" type="presOf" srcId="{E97990C3-9384-484B-BC90-72C8AFCA4E8A}" destId="{102B29C9-CAD3-4C76-9A85-FB39BC2F9FD2}" srcOrd="0" destOrd="0" presId="urn:microsoft.com/office/officeart/2005/8/layout/gear1"/>
    <dgm:cxn modelId="{7F9A30E0-A819-44F2-8B57-7A180AFD8C72}" type="presOf" srcId="{B2001DCF-852A-4B06-9E9F-F498C3548484}" destId="{8F385CD7-05A7-4EB6-92E8-96E003423EB2}" srcOrd="0" destOrd="0" presId="urn:microsoft.com/office/officeart/2005/8/layout/gear1"/>
    <dgm:cxn modelId="{BCAA0DE6-03B7-4FBC-A26F-DC509427B4EA}" type="presOf" srcId="{01BB97B6-23CF-427F-8CEA-E3E9AFDC648D}" destId="{EDC6C550-6637-43EA-9C1D-6DEBE1931FF1}" srcOrd="0" destOrd="0" presId="urn:microsoft.com/office/officeart/2005/8/layout/gear1"/>
    <dgm:cxn modelId="{2F8603EE-9833-419B-A7A5-3DFC354EA45A}" type="presOf" srcId="{BAABF004-45D5-4EBB-A16C-36F3B7E5F44D}" destId="{9DE8BA63-4A05-4954-A905-FB56025DD502}" srcOrd="0" destOrd="0" presId="urn:microsoft.com/office/officeart/2005/8/layout/gear1"/>
    <dgm:cxn modelId="{E4E532EF-5F78-4D99-A26E-F212DCBEC6F7}" type="presOf" srcId="{A7BBDB51-B490-403E-9C42-0C4D9694158C}" destId="{BF9F0304-C538-4DE6-8383-1779BA0B6011}" srcOrd="0" destOrd="0" presId="urn:microsoft.com/office/officeart/2005/8/layout/gear1"/>
    <dgm:cxn modelId="{96678739-1CB2-45D5-B23F-12613C262E86}" type="presParOf" srcId="{70361A51-FB1B-4682-ADA8-3F9115099088}" destId="{EDC6C550-6637-43EA-9C1D-6DEBE1931FF1}" srcOrd="0" destOrd="0" presId="urn:microsoft.com/office/officeart/2005/8/layout/gear1"/>
    <dgm:cxn modelId="{BC42C7DF-1355-4310-BF07-FE5BFDEEDB03}" type="presParOf" srcId="{70361A51-FB1B-4682-ADA8-3F9115099088}" destId="{E8F943D4-88A7-49D7-AEAA-F6544B521826}" srcOrd="1" destOrd="0" presId="urn:microsoft.com/office/officeart/2005/8/layout/gear1"/>
    <dgm:cxn modelId="{2B2EDA91-D67A-4C9D-89AC-800A66AE7736}" type="presParOf" srcId="{70361A51-FB1B-4682-ADA8-3F9115099088}" destId="{7BB2570F-1A87-4E9C-A1A0-B5C9C428C653}" srcOrd="2" destOrd="0" presId="urn:microsoft.com/office/officeart/2005/8/layout/gear1"/>
    <dgm:cxn modelId="{F59CC025-6C95-4F1E-883D-9C7C823F73DB}" type="presParOf" srcId="{70361A51-FB1B-4682-ADA8-3F9115099088}" destId="{9267C6E9-0258-461E-A5B1-4AD012415F73}" srcOrd="3" destOrd="0" presId="urn:microsoft.com/office/officeart/2005/8/layout/gear1"/>
    <dgm:cxn modelId="{63BEEA92-36F2-44D8-AFAD-FC87209385CA}" type="presParOf" srcId="{70361A51-FB1B-4682-ADA8-3F9115099088}" destId="{B04D52C8-2985-4B0F-B479-CAF1F7AA84AA}" srcOrd="4" destOrd="0" presId="urn:microsoft.com/office/officeart/2005/8/layout/gear1"/>
    <dgm:cxn modelId="{4AA32D1D-1050-48FE-A26A-CC528FE31D59}" type="presParOf" srcId="{70361A51-FB1B-4682-ADA8-3F9115099088}" destId="{2EFB589F-A244-4BA9-BD36-8026D2632676}" srcOrd="5" destOrd="0" presId="urn:microsoft.com/office/officeart/2005/8/layout/gear1"/>
    <dgm:cxn modelId="{53B115A4-C9FA-4284-955E-99345F0747CC}" type="presParOf" srcId="{70361A51-FB1B-4682-ADA8-3F9115099088}" destId="{BF9F0304-C538-4DE6-8383-1779BA0B6011}" srcOrd="6" destOrd="0" presId="urn:microsoft.com/office/officeart/2005/8/layout/gear1"/>
    <dgm:cxn modelId="{5BDCF726-445A-476D-A3B6-D792109738A4}" type="presParOf" srcId="{70361A51-FB1B-4682-ADA8-3F9115099088}" destId="{4082D7E3-B790-4BE2-9B37-E41FFFAC6255}" srcOrd="7" destOrd="0" presId="urn:microsoft.com/office/officeart/2005/8/layout/gear1"/>
    <dgm:cxn modelId="{C9407B3E-98C7-407F-B7AB-6EA5032695B3}" type="presParOf" srcId="{70361A51-FB1B-4682-ADA8-3F9115099088}" destId="{9BD955EE-7BD6-4920-A13D-4444D2CA01FA}" srcOrd="8" destOrd="0" presId="urn:microsoft.com/office/officeart/2005/8/layout/gear1"/>
    <dgm:cxn modelId="{BF3C755B-887D-44F8-8CA9-D1EC73B2A92D}" type="presParOf" srcId="{70361A51-FB1B-4682-ADA8-3F9115099088}" destId="{87E0FD78-041B-4705-ACF3-E87D5EE2F7CC}" srcOrd="9" destOrd="0" presId="urn:microsoft.com/office/officeart/2005/8/layout/gear1"/>
    <dgm:cxn modelId="{DCB869AC-859C-445A-A076-B70DBDD44DFB}" type="presParOf" srcId="{70361A51-FB1B-4682-ADA8-3F9115099088}" destId="{ED58FE0B-605F-43E7-B8F8-9877248403F0}" srcOrd="10" destOrd="0" presId="urn:microsoft.com/office/officeart/2005/8/layout/gear1"/>
    <dgm:cxn modelId="{9E074A15-3AE6-4519-A238-856B7C8ACC56}" type="presParOf" srcId="{70361A51-FB1B-4682-ADA8-3F9115099088}" destId="{8F385CD7-05A7-4EB6-92E8-96E003423EB2}" srcOrd="11" destOrd="0" presId="urn:microsoft.com/office/officeart/2005/8/layout/gear1"/>
    <dgm:cxn modelId="{E35E829E-DBDE-4A20-8F2D-429B16FB33F8}" type="presParOf" srcId="{70361A51-FB1B-4682-ADA8-3F9115099088}" destId="{102B29C9-CAD3-4C76-9A85-FB39BC2F9FD2}" srcOrd="12" destOrd="0" presId="urn:microsoft.com/office/officeart/2005/8/layout/gear1"/>
    <dgm:cxn modelId="{15E2589D-D17B-454C-AA58-0B48897784C6}" type="presParOf" srcId="{70361A51-FB1B-4682-ADA8-3F9115099088}" destId="{9DE8BA63-4A05-4954-A905-FB56025DD502}" srcOrd="13"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AF648C-12BE-4CC0-9F43-CE0771866D00}" type="doc">
      <dgm:prSet loTypeId="urn:microsoft.com/office/officeart/2009/3/layout/PhasedProcess" loCatId="process" qsTypeId="urn:microsoft.com/office/officeart/2005/8/quickstyle/simple1" qsCatId="simple" csTypeId="urn:microsoft.com/office/officeart/2005/8/colors/accent1_2" csCatId="accent1" phldr="1"/>
      <dgm:spPr/>
      <dgm:t>
        <a:bodyPr/>
        <a:lstStyle/>
        <a:p>
          <a:endParaRPr lang="es-CO"/>
        </a:p>
      </dgm:t>
    </dgm:pt>
    <dgm:pt modelId="{21BB5141-C052-4096-89AD-AD975024C97B}">
      <dgm:prSet custT="1"/>
      <dgm:spPr/>
      <dgm:t>
        <a:bodyPr/>
        <a:lstStyle/>
        <a:p>
          <a:pPr rtl="0"/>
          <a:r>
            <a:rPr kumimoji="0" lang="es-CO" sz="1800" b="1" i="0" u="none" strike="noStrike" kern="0" cap="none" spc="0" normalizeH="0" baseline="0">
              <a:ln>
                <a:noFill/>
              </a:ln>
              <a:solidFill>
                <a:srgbClr val="89BBA9"/>
              </a:solidFill>
              <a:effectLst/>
              <a:uLnTx/>
              <a:uFillTx/>
              <a:latin typeface="Calibri" panose="020F0502020204030204"/>
              <a:ea typeface="+mn-ea"/>
              <a:cs typeface="+mn-cs"/>
            </a:rPr>
            <a:t>Formato de productividad</a:t>
          </a:r>
          <a:endParaRPr kumimoji="0" lang="es-CO" sz="1800" b="1" i="0" u="none" strike="noStrike" kern="0" cap="none" spc="0" normalizeH="0" baseline="0" dirty="0">
            <a:ln>
              <a:noFill/>
            </a:ln>
            <a:solidFill>
              <a:srgbClr val="89BBA9"/>
            </a:solidFill>
            <a:effectLst/>
            <a:uLnTx/>
            <a:uFillTx/>
            <a:latin typeface="Calibri" panose="020F0502020204030204"/>
            <a:ea typeface="+mn-ea"/>
            <a:cs typeface="+mn-cs"/>
          </a:endParaRPr>
        </a:p>
      </dgm:t>
    </dgm:pt>
    <dgm:pt modelId="{A1084264-8C98-4F04-B7A3-290D51A74AD5}" type="parTrans" cxnId="{4B11AC20-BA42-4992-84AF-3DF4260FDB2D}">
      <dgm:prSet/>
      <dgm:spPr/>
      <dgm:t>
        <a:bodyPr/>
        <a:lstStyle/>
        <a:p>
          <a:endParaRPr lang="es-CO"/>
        </a:p>
      </dgm:t>
    </dgm:pt>
    <dgm:pt modelId="{AB479EDB-CBCE-4A7C-8620-39CF11081604}" type="sibTrans" cxnId="{4B11AC20-BA42-4992-84AF-3DF4260FDB2D}">
      <dgm:prSet/>
      <dgm:spPr/>
      <dgm:t>
        <a:bodyPr/>
        <a:lstStyle/>
        <a:p>
          <a:endParaRPr lang="es-CO"/>
        </a:p>
      </dgm:t>
    </dgm:pt>
    <dgm:pt modelId="{EDA72334-3A19-47EE-B839-923D978F01BF}">
      <dgm:prSet custT="1"/>
      <dgm:spPr>
        <a:solidFill>
          <a:srgbClr val="143E34">
            <a:alpha val="50000"/>
          </a:srgbClr>
        </a:solidFill>
      </dgm:spPr>
      <dgm:t>
        <a:bodyPr/>
        <a:lstStyle/>
        <a:p>
          <a:pPr rtl="0"/>
          <a:r>
            <a:rPr kumimoji="0" lang="es-CO" sz="800" b="0" i="0" u="none" strike="noStrike" kern="0" cap="none" spc="0" normalizeH="0" baseline="0">
              <a:ln>
                <a:noFill/>
              </a:ln>
              <a:solidFill>
                <a:srgbClr val="FFFFFF"/>
              </a:solidFill>
              <a:effectLst/>
              <a:uLnTx/>
              <a:uFillTx/>
              <a:latin typeface="Calibri" panose="020F0502020204030204"/>
              <a:ea typeface="+mn-ea"/>
              <a:cs typeface="+mn-cs"/>
            </a:rPr>
            <a:t>Seguimiento cumplimiento jornada laboral</a:t>
          </a:r>
          <a:endParaRPr kumimoji="0" lang="es-CO" sz="800" b="0" i="0" u="none" strike="noStrike" kern="0" cap="none" spc="0" normalizeH="0" baseline="0" dirty="0">
            <a:ln>
              <a:noFill/>
            </a:ln>
            <a:solidFill>
              <a:srgbClr val="FFFFFF"/>
            </a:solidFill>
            <a:effectLst/>
            <a:uLnTx/>
            <a:uFillTx/>
            <a:latin typeface="Calibri" panose="020F0502020204030204"/>
            <a:ea typeface="+mn-ea"/>
            <a:cs typeface="+mn-cs"/>
          </a:endParaRPr>
        </a:p>
      </dgm:t>
    </dgm:pt>
    <dgm:pt modelId="{E15A5BD7-97DB-4F68-86EE-1E0EDDAB6E14}" type="parTrans" cxnId="{0D44E097-A665-4E9D-B4E9-5208BC28AB49}">
      <dgm:prSet/>
      <dgm:spPr/>
      <dgm:t>
        <a:bodyPr/>
        <a:lstStyle/>
        <a:p>
          <a:endParaRPr lang="es-CO"/>
        </a:p>
      </dgm:t>
    </dgm:pt>
    <dgm:pt modelId="{DC0A7BD5-3D69-4CB6-8E42-BF82A8884BFE}" type="sibTrans" cxnId="{0D44E097-A665-4E9D-B4E9-5208BC28AB49}">
      <dgm:prSet/>
      <dgm:spPr/>
      <dgm:t>
        <a:bodyPr/>
        <a:lstStyle/>
        <a:p>
          <a:endParaRPr lang="es-CO"/>
        </a:p>
      </dgm:t>
    </dgm:pt>
    <dgm:pt modelId="{06D32CBE-3BB5-4A37-B9BC-82A0B5184A37}">
      <dgm:prSet/>
      <dgm:spPr/>
      <dgm:t>
        <a:bodyPr/>
        <a:lstStyle/>
        <a:p>
          <a:pPr rtl="0"/>
          <a:r>
            <a:rPr lang="es-CO" b="1" dirty="0">
              <a:solidFill>
                <a:srgbClr val="C00000"/>
              </a:solidFill>
            </a:rPr>
            <a:t>Indicadores de calidad </a:t>
          </a:r>
        </a:p>
      </dgm:t>
    </dgm:pt>
    <dgm:pt modelId="{0613BF91-D721-401D-A23C-1AC45FED29A3}" type="parTrans" cxnId="{DE30E880-FDB9-4547-B1BF-A0DE5375CE58}">
      <dgm:prSet/>
      <dgm:spPr/>
      <dgm:t>
        <a:bodyPr/>
        <a:lstStyle/>
        <a:p>
          <a:endParaRPr lang="es-CO"/>
        </a:p>
      </dgm:t>
    </dgm:pt>
    <dgm:pt modelId="{A568FB95-6092-4CE9-BBAA-2E98A7273251}" type="sibTrans" cxnId="{DE30E880-FDB9-4547-B1BF-A0DE5375CE58}">
      <dgm:prSet/>
      <dgm:spPr/>
      <dgm:t>
        <a:bodyPr/>
        <a:lstStyle/>
        <a:p>
          <a:endParaRPr lang="es-CO"/>
        </a:p>
      </dgm:t>
    </dgm:pt>
    <dgm:pt modelId="{D3E0BD93-F60C-4AE1-943F-445DD0685006}">
      <dgm:prSet custT="1"/>
      <dgm:spPr/>
      <dgm:t>
        <a:bodyPr/>
        <a:lstStyle/>
        <a:p>
          <a:pPr rtl="0"/>
          <a:r>
            <a:rPr kumimoji="0" lang="es-CO" sz="1800" b="1" i="0" u="none" strike="noStrike" kern="0" cap="none" spc="0" normalizeH="0" baseline="0" dirty="0">
              <a:ln>
                <a:noFill/>
              </a:ln>
              <a:solidFill>
                <a:srgbClr val="6A4E40"/>
              </a:solidFill>
              <a:effectLst/>
              <a:uLnTx/>
              <a:uFillTx/>
              <a:latin typeface="Calibri" panose="020F0502020204030204"/>
              <a:ea typeface="+mn-ea"/>
              <a:cs typeface="+mn-cs"/>
            </a:rPr>
            <a:t>Formato RIPS</a:t>
          </a:r>
        </a:p>
      </dgm:t>
    </dgm:pt>
    <dgm:pt modelId="{4882568A-BBE0-41A4-B81F-693B6001381B}" type="parTrans" cxnId="{D139DEB3-9621-40DF-880F-4D591BBBC103}">
      <dgm:prSet/>
      <dgm:spPr/>
      <dgm:t>
        <a:bodyPr/>
        <a:lstStyle/>
        <a:p>
          <a:endParaRPr lang="es-CO"/>
        </a:p>
      </dgm:t>
    </dgm:pt>
    <dgm:pt modelId="{4EF51FC4-A6DF-4203-AC55-B0BDB4C9CD7C}" type="sibTrans" cxnId="{D139DEB3-9621-40DF-880F-4D591BBBC103}">
      <dgm:prSet/>
      <dgm:spPr/>
      <dgm:t>
        <a:bodyPr/>
        <a:lstStyle/>
        <a:p>
          <a:endParaRPr lang="es-CO"/>
        </a:p>
      </dgm:t>
    </dgm:pt>
    <dgm:pt modelId="{1DEE7CDB-4015-4DE9-96ED-8B2FCE94675E}">
      <dgm:prSet/>
      <dgm:spPr>
        <a:solidFill>
          <a:srgbClr val="D0D0B6">
            <a:alpha val="50000"/>
          </a:srgbClr>
        </a:solidFill>
      </dgm:spPr>
      <dgm:t>
        <a:bodyPr/>
        <a:lstStyle/>
        <a:p>
          <a:r>
            <a:rPr lang="es-CO" dirty="0"/>
            <a:t> I</a:t>
          </a:r>
          <a:r>
            <a:rPr lang="es-CO" dirty="0">
              <a:solidFill>
                <a:srgbClr val="6A4E40"/>
              </a:solidFill>
            </a:rPr>
            <a:t>dentificar causas de morbilidad red interna</a:t>
          </a:r>
        </a:p>
      </dgm:t>
    </dgm:pt>
    <dgm:pt modelId="{30AFA1A2-206E-4981-88B2-91EF7C098212}" type="parTrans" cxnId="{58870F59-2B20-4A40-8596-531214811EF2}">
      <dgm:prSet/>
      <dgm:spPr/>
      <dgm:t>
        <a:bodyPr/>
        <a:lstStyle/>
        <a:p>
          <a:endParaRPr lang="es-CO"/>
        </a:p>
      </dgm:t>
    </dgm:pt>
    <dgm:pt modelId="{FD55E67D-E790-4E35-BDAA-84EB915E274B}" type="sibTrans" cxnId="{58870F59-2B20-4A40-8596-531214811EF2}">
      <dgm:prSet/>
      <dgm:spPr/>
      <dgm:t>
        <a:bodyPr/>
        <a:lstStyle/>
        <a:p>
          <a:endParaRPr lang="es-CO"/>
        </a:p>
      </dgm:t>
    </dgm:pt>
    <dgm:pt modelId="{5D9324F5-247F-4B2A-92D0-18633B55EABB}">
      <dgm:prSet/>
      <dgm:spPr>
        <a:solidFill>
          <a:srgbClr val="D0D0B6">
            <a:alpha val="50000"/>
          </a:srgbClr>
        </a:solidFill>
      </dgm:spPr>
      <dgm:t>
        <a:bodyPr/>
        <a:lstStyle/>
        <a:p>
          <a:r>
            <a:rPr lang="es-CO" dirty="0">
              <a:solidFill>
                <a:srgbClr val="6A4E40"/>
              </a:solidFill>
            </a:rPr>
            <a:t>Insumo perfil epidemiológico  </a:t>
          </a:r>
        </a:p>
      </dgm:t>
    </dgm:pt>
    <dgm:pt modelId="{43791A93-09B8-400F-8F40-366BE9F5FC69}" type="parTrans" cxnId="{8E460603-87A4-47C8-88D9-E7A5173B3C41}">
      <dgm:prSet/>
      <dgm:spPr/>
      <dgm:t>
        <a:bodyPr/>
        <a:lstStyle/>
        <a:p>
          <a:endParaRPr lang="es-CO"/>
        </a:p>
      </dgm:t>
    </dgm:pt>
    <dgm:pt modelId="{01FF5B6B-EDD4-4195-8193-12CA6CE818E0}" type="sibTrans" cxnId="{8E460603-87A4-47C8-88D9-E7A5173B3C41}">
      <dgm:prSet/>
      <dgm:spPr/>
      <dgm:t>
        <a:bodyPr/>
        <a:lstStyle/>
        <a:p>
          <a:endParaRPr lang="es-CO"/>
        </a:p>
      </dgm:t>
    </dgm:pt>
    <dgm:pt modelId="{016447E3-634E-49E8-BF5B-BFA2A8CCE429}">
      <dgm:prSet custT="1"/>
      <dgm:spPr>
        <a:solidFill>
          <a:schemeClr val="bg1"/>
        </a:solidFill>
        <a:ln>
          <a:solidFill>
            <a:srgbClr val="C11F25"/>
          </a:solidFill>
        </a:ln>
      </dgm:spPr>
      <dgm: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0" cap="none" spc="0" normalizeH="0" baseline="0" dirty="0">
              <a:ln>
                <a:noFill/>
              </a:ln>
              <a:solidFill>
                <a:schemeClr val="tx1"/>
              </a:solidFill>
              <a:effectLst/>
              <a:uLnTx/>
              <a:uFillTx/>
              <a:latin typeface="Calibri" panose="020F0502020204030204"/>
              <a:ea typeface="+mn-ea"/>
              <a:cs typeface="+mn-cs"/>
            </a:rPr>
            <a:t>Revisar oportunidad de atención </a:t>
          </a:r>
        </a:p>
      </dgm:t>
    </dgm:pt>
    <dgm:pt modelId="{6E33DDFE-9B7F-43FC-B639-29F7568D2C89}" type="parTrans" cxnId="{4D5AC2E4-4A35-4435-9871-B6097441BB66}">
      <dgm:prSet/>
      <dgm:spPr/>
      <dgm:t>
        <a:bodyPr/>
        <a:lstStyle/>
        <a:p>
          <a:endParaRPr lang="es-CO"/>
        </a:p>
      </dgm:t>
    </dgm:pt>
    <dgm:pt modelId="{142AD620-5980-40F9-BAC7-451A7DFF584A}" type="sibTrans" cxnId="{4D5AC2E4-4A35-4435-9871-B6097441BB66}">
      <dgm:prSet/>
      <dgm:spPr/>
      <dgm:t>
        <a:bodyPr/>
        <a:lstStyle/>
        <a:p>
          <a:endParaRPr lang="es-CO"/>
        </a:p>
      </dgm:t>
    </dgm:pt>
    <dgm:pt modelId="{43103FCD-7683-4033-8E31-7E448D92AD15}">
      <dgm:prSet/>
      <dgm:spPr>
        <a:solidFill>
          <a:srgbClr val="ACD0C3">
            <a:alpha val="50000"/>
          </a:srgbClr>
        </a:solidFill>
      </dgm:spPr>
      <dgm:t>
        <a:bodyPr/>
        <a:lstStyle/>
        <a:p>
          <a:pPr rtl="0"/>
          <a:r>
            <a:rPr lang="es-CO" dirty="0"/>
            <a:t>Militares-Planta</a:t>
          </a:r>
        </a:p>
      </dgm:t>
    </dgm:pt>
    <dgm:pt modelId="{2AF54E74-C670-49BE-A1AF-7F6B6D76C5EA}" type="parTrans" cxnId="{76862424-EF5C-443D-8102-27119CEC63C2}">
      <dgm:prSet/>
      <dgm:spPr/>
      <dgm:t>
        <a:bodyPr/>
        <a:lstStyle/>
        <a:p>
          <a:endParaRPr lang="es-CO"/>
        </a:p>
      </dgm:t>
    </dgm:pt>
    <dgm:pt modelId="{69A99282-7E1A-4EA3-AA52-73EC7A0D90F0}" type="sibTrans" cxnId="{76862424-EF5C-443D-8102-27119CEC63C2}">
      <dgm:prSet/>
      <dgm:spPr/>
      <dgm:t>
        <a:bodyPr/>
        <a:lstStyle/>
        <a:p>
          <a:endParaRPr lang="es-CO"/>
        </a:p>
      </dgm:t>
    </dgm:pt>
    <dgm:pt modelId="{264FD373-787F-4EC2-B9A6-389F107DBAF6}">
      <dgm:prSet/>
      <dgm:spPr>
        <a:solidFill>
          <a:srgbClr val="ACD0C3">
            <a:alpha val="50000"/>
          </a:srgbClr>
        </a:solidFill>
      </dgm:spPr>
      <dgm:t>
        <a:bodyPr/>
        <a:lstStyle/>
        <a:p>
          <a:pPr rtl="0"/>
          <a:r>
            <a:rPr lang="es-CO" dirty="0"/>
            <a:t>PS-rurales</a:t>
          </a:r>
        </a:p>
      </dgm:t>
    </dgm:pt>
    <dgm:pt modelId="{B06B92BE-A5D1-4B44-A481-4DA3499E6B10}" type="parTrans" cxnId="{F72D3B83-87B8-45F8-A619-A43F14BDC4AD}">
      <dgm:prSet/>
      <dgm:spPr/>
      <dgm:t>
        <a:bodyPr/>
        <a:lstStyle/>
        <a:p>
          <a:endParaRPr lang="es-CO"/>
        </a:p>
      </dgm:t>
    </dgm:pt>
    <dgm:pt modelId="{AC5FB335-8933-4BE1-A6A0-A92BE2F34E84}" type="sibTrans" cxnId="{F72D3B83-87B8-45F8-A619-A43F14BDC4AD}">
      <dgm:prSet/>
      <dgm:spPr/>
      <dgm:t>
        <a:bodyPr/>
        <a:lstStyle/>
        <a:p>
          <a:endParaRPr lang="es-CO"/>
        </a:p>
      </dgm:t>
    </dgm:pt>
    <dgm:pt modelId="{CF6BD20F-B09F-4D1B-BE1F-A7CA9076DB0A}" type="pres">
      <dgm:prSet presAssocID="{7AAF648C-12BE-4CC0-9F43-CE0771866D00}" presName="Name0" presStyleCnt="0">
        <dgm:presLayoutVars>
          <dgm:chMax val="3"/>
          <dgm:chPref val="3"/>
          <dgm:bulletEnabled val="1"/>
          <dgm:dir/>
          <dgm:animLvl val="lvl"/>
        </dgm:presLayoutVars>
      </dgm:prSet>
      <dgm:spPr/>
    </dgm:pt>
    <dgm:pt modelId="{6DA8DB9F-882C-48FB-8793-A073EBC442C4}" type="pres">
      <dgm:prSet presAssocID="{7AAF648C-12BE-4CC0-9F43-CE0771866D00}" presName="arc1" presStyleLbl="node1" presStyleIdx="0" presStyleCnt="4"/>
      <dgm:spPr>
        <a:solidFill>
          <a:srgbClr val="143E34"/>
        </a:solidFill>
      </dgm:spPr>
    </dgm:pt>
    <dgm:pt modelId="{8EA7F0BE-3253-4BD0-BBC5-0C951193EEAD}" type="pres">
      <dgm:prSet presAssocID="{7AAF648C-12BE-4CC0-9F43-CE0771866D00}" presName="arc3" presStyleLbl="node1" presStyleIdx="1" presStyleCnt="4"/>
      <dgm:spPr>
        <a:solidFill>
          <a:srgbClr val="6A4E40"/>
        </a:solidFill>
      </dgm:spPr>
    </dgm:pt>
    <dgm:pt modelId="{B0857883-8BC4-4DB1-A7E9-6132392416A5}" type="pres">
      <dgm:prSet presAssocID="{7AAF648C-12BE-4CC0-9F43-CE0771866D00}" presName="parentText2" presStyleLbl="revTx" presStyleIdx="0" presStyleCnt="3">
        <dgm:presLayoutVars>
          <dgm:chMax val="4"/>
          <dgm:chPref val="3"/>
          <dgm:bulletEnabled val="1"/>
        </dgm:presLayoutVars>
      </dgm:prSet>
      <dgm:spPr/>
    </dgm:pt>
    <dgm:pt modelId="{04404A17-0C8F-4F94-8342-60C457E0C49E}" type="pres">
      <dgm:prSet presAssocID="{7AAF648C-12BE-4CC0-9F43-CE0771866D00}" presName="arc2" presStyleLbl="node1" presStyleIdx="2" presStyleCnt="4"/>
      <dgm:spPr>
        <a:solidFill>
          <a:srgbClr val="6A4E40"/>
        </a:solidFill>
      </dgm:spPr>
    </dgm:pt>
    <dgm:pt modelId="{6F12F02A-94D9-4751-81FF-4ED0377E001C}" type="pres">
      <dgm:prSet presAssocID="{7AAF648C-12BE-4CC0-9F43-CE0771866D00}" presName="arc4" presStyleLbl="node1" presStyleIdx="3" presStyleCnt="4"/>
      <dgm:spPr>
        <a:solidFill>
          <a:srgbClr val="C11F25"/>
        </a:solidFill>
      </dgm:spPr>
    </dgm:pt>
    <dgm:pt modelId="{90635B7D-D39D-4D95-9199-F0B41E8EEB0F}" type="pres">
      <dgm:prSet presAssocID="{7AAF648C-12BE-4CC0-9F43-CE0771866D00}" presName="parentText3" presStyleLbl="revTx" presStyleIdx="1" presStyleCnt="3">
        <dgm:presLayoutVars>
          <dgm:chMax val="1"/>
          <dgm:chPref val="1"/>
          <dgm:bulletEnabled val="1"/>
        </dgm:presLayoutVars>
      </dgm:prSet>
      <dgm:spPr/>
    </dgm:pt>
    <dgm:pt modelId="{EF8FACC7-79F8-4FE9-94C9-6C8A3D2724A8}" type="pres">
      <dgm:prSet presAssocID="{7AAF648C-12BE-4CC0-9F43-CE0771866D00}" presName="middleComposite" presStyleCnt="0"/>
      <dgm:spPr/>
    </dgm:pt>
    <dgm:pt modelId="{6EFAF8B3-1CBE-4B1C-B784-F5B0AA1C8575}" type="pres">
      <dgm:prSet presAssocID="{1DEE7CDB-4015-4DE9-96ED-8B2FCE94675E}" presName="circ1" presStyleLbl="vennNode1" presStyleIdx="0" presStyleCnt="8"/>
      <dgm:spPr/>
    </dgm:pt>
    <dgm:pt modelId="{B4D4FE73-6A85-4406-AE8D-1F74F252C2DF}" type="pres">
      <dgm:prSet presAssocID="{1DEE7CDB-4015-4DE9-96ED-8B2FCE94675E}" presName="circ1Tx" presStyleLbl="revTx" presStyleIdx="1" presStyleCnt="3">
        <dgm:presLayoutVars>
          <dgm:chMax val="0"/>
          <dgm:chPref val="0"/>
        </dgm:presLayoutVars>
      </dgm:prSet>
      <dgm:spPr/>
    </dgm:pt>
    <dgm:pt modelId="{4BF9F767-2C8D-4F79-A689-40A18ED98A31}" type="pres">
      <dgm:prSet presAssocID="{5D9324F5-247F-4B2A-92D0-18633B55EABB}" presName="circ2" presStyleLbl="vennNode1" presStyleIdx="1" presStyleCnt="8"/>
      <dgm:spPr/>
    </dgm:pt>
    <dgm:pt modelId="{6E7AD7B5-9431-4882-9670-5CD68C811EA3}" type="pres">
      <dgm:prSet presAssocID="{5D9324F5-247F-4B2A-92D0-18633B55EABB}" presName="circ2Tx" presStyleLbl="revTx" presStyleIdx="1" presStyleCnt="3">
        <dgm:presLayoutVars>
          <dgm:chMax val="0"/>
          <dgm:chPref val="0"/>
        </dgm:presLayoutVars>
      </dgm:prSet>
      <dgm:spPr/>
    </dgm:pt>
    <dgm:pt modelId="{472F5A8A-1811-400B-B050-14D92D4D27D2}" type="pres">
      <dgm:prSet presAssocID="{7AAF648C-12BE-4CC0-9F43-CE0771866D00}" presName="leftComposite" presStyleCnt="0"/>
      <dgm:spPr/>
    </dgm:pt>
    <dgm:pt modelId="{A42CF281-0D5F-41C2-9E0C-E06894769EFD}" type="pres">
      <dgm:prSet presAssocID="{EDA72334-3A19-47EE-B839-923D978F01BF}" presName="childText1_1" presStyleLbl="vennNode1" presStyleIdx="2" presStyleCnt="8" custScaleX="123141">
        <dgm:presLayoutVars>
          <dgm:chMax val="0"/>
          <dgm:chPref val="0"/>
        </dgm:presLayoutVars>
      </dgm:prSet>
      <dgm:spPr/>
    </dgm:pt>
    <dgm:pt modelId="{7C2F5E59-8296-42D2-87B3-6F5E8FBE6A48}" type="pres">
      <dgm:prSet presAssocID="{EDA72334-3A19-47EE-B839-923D978F01BF}" presName="ellipse1" presStyleLbl="vennNode1" presStyleIdx="3" presStyleCnt="8"/>
      <dgm:spPr>
        <a:solidFill>
          <a:srgbClr val="143E34">
            <a:alpha val="50000"/>
          </a:srgbClr>
        </a:solidFill>
      </dgm:spPr>
    </dgm:pt>
    <dgm:pt modelId="{A3BE908B-9C36-4781-B9A6-CC2F76E69CFF}" type="pres">
      <dgm:prSet presAssocID="{EDA72334-3A19-47EE-B839-923D978F01BF}" presName="ellipse2" presStyleLbl="vennNode1" presStyleIdx="4" presStyleCnt="8"/>
      <dgm:spPr>
        <a:solidFill>
          <a:srgbClr val="143E34">
            <a:alpha val="50000"/>
          </a:srgbClr>
        </a:solidFill>
      </dgm:spPr>
    </dgm:pt>
    <dgm:pt modelId="{F5E618A4-EAAE-4C47-9AD8-E5E3D9389CB3}" type="pres">
      <dgm:prSet presAssocID="{43103FCD-7683-4033-8E31-7E448D92AD15}" presName="childText1_2" presStyleLbl="vennNode1" presStyleIdx="5" presStyleCnt="8">
        <dgm:presLayoutVars>
          <dgm:chMax val="0"/>
          <dgm:chPref val="0"/>
        </dgm:presLayoutVars>
      </dgm:prSet>
      <dgm:spPr/>
    </dgm:pt>
    <dgm:pt modelId="{B120819D-F2C6-470F-8E13-F9DC97B6FAB7}" type="pres">
      <dgm:prSet presAssocID="{43103FCD-7683-4033-8E31-7E448D92AD15}" presName="ellipse3" presStyleLbl="vennNode1" presStyleIdx="6" presStyleCnt="8"/>
      <dgm:spPr>
        <a:solidFill>
          <a:srgbClr val="143E34">
            <a:alpha val="50000"/>
          </a:srgbClr>
        </a:solidFill>
      </dgm:spPr>
    </dgm:pt>
    <dgm:pt modelId="{B13955F0-ABE7-40FD-B7D9-076E74D96D22}" type="pres">
      <dgm:prSet presAssocID="{264FD373-787F-4EC2-B9A6-389F107DBAF6}" presName="childText1_3" presStyleLbl="vennNode1" presStyleIdx="7" presStyleCnt="8">
        <dgm:presLayoutVars>
          <dgm:chMax val="0"/>
          <dgm:chPref val="0"/>
        </dgm:presLayoutVars>
      </dgm:prSet>
      <dgm:spPr/>
    </dgm:pt>
    <dgm:pt modelId="{6FF8E09B-7A71-4FF1-8A73-DFE05C439101}" type="pres">
      <dgm:prSet presAssocID="{7AAF648C-12BE-4CC0-9F43-CE0771866D00}" presName="rightChild" presStyleLbl="node2" presStyleIdx="0" presStyleCnt="1">
        <dgm:presLayoutVars>
          <dgm:chMax val="0"/>
          <dgm:chPref val="0"/>
        </dgm:presLayoutVars>
      </dgm:prSet>
      <dgm:spPr/>
    </dgm:pt>
    <dgm:pt modelId="{DCD24D2E-1385-49DA-AD82-416F148EA592}" type="pres">
      <dgm:prSet presAssocID="{7AAF648C-12BE-4CC0-9F43-CE0771866D00}" presName="parentText1" presStyleLbl="revTx" presStyleIdx="2" presStyleCnt="3">
        <dgm:presLayoutVars>
          <dgm:chMax val="4"/>
          <dgm:chPref val="3"/>
          <dgm:bulletEnabled val="1"/>
        </dgm:presLayoutVars>
      </dgm:prSet>
      <dgm:spPr/>
    </dgm:pt>
  </dgm:ptLst>
  <dgm:cxnLst>
    <dgm:cxn modelId="{C0D17901-4472-4D4B-8EA7-022EFD2AA721}" type="presOf" srcId="{D3E0BD93-F60C-4AE1-943F-445DD0685006}" destId="{B0857883-8BC4-4DB1-A7E9-6132392416A5}" srcOrd="0" destOrd="0" presId="urn:microsoft.com/office/officeart/2009/3/layout/PhasedProcess"/>
    <dgm:cxn modelId="{8E460603-87A4-47C8-88D9-E7A5173B3C41}" srcId="{D3E0BD93-F60C-4AE1-943F-445DD0685006}" destId="{5D9324F5-247F-4B2A-92D0-18633B55EABB}" srcOrd="1" destOrd="0" parTransId="{43791A93-09B8-400F-8F40-366BE9F5FC69}" sibTransId="{01FF5B6B-EDD4-4195-8193-12CA6CE818E0}"/>
    <dgm:cxn modelId="{F65FEF06-1E88-49AF-9FF6-C59B59E5E8D1}" type="presOf" srcId="{5D9324F5-247F-4B2A-92D0-18633B55EABB}" destId="{4BF9F767-2C8D-4F79-A689-40A18ED98A31}" srcOrd="0" destOrd="0" presId="urn:microsoft.com/office/officeart/2009/3/layout/PhasedProcess"/>
    <dgm:cxn modelId="{7275FB14-EE63-4932-9FA0-B530686330BA}" type="presOf" srcId="{7AAF648C-12BE-4CC0-9F43-CE0771866D00}" destId="{CF6BD20F-B09F-4D1B-BE1F-A7CA9076DB0A}" srcOrd="0" destOrd="0" presId="urn:microsoft.com/office/officeart/2009/3/layout/PhasedProcess"/>
    <dgm:cxn modelId="{327FBE16-D1C4-4C5C-8E2B-41CAD35ABB4A}" type="presOf" srcId="{21BB5141-C052-4096-89AD-AD975024C97B}" destId="{DCD24D2E-1385-49DA-AD82-416F148EA592}" srcOrd="0" destOrd="0" presId="urn:microsoft.com/office/officeart/2009/3/layout/PhasedProcess"/>
    <dgm:cxn modelId="{4B11AC20-BA42-4992-84AF-3DF4260FDB2D}" srcId="{7AAF648C-12BE-4CC0-9F43-CE0771866D00}" destId="{21BB5141-C052-4096-89AD-AD975024C97B}" srcOrd="0" destOrd="0" parTransId="{A1084264-8C98-4F04-B7A3-290D51A74AD5}" sibTransId="{AB479EDB-CBCE-4A7C-8620-39CF11081604}"/>
    <dgm:cxn modelId="{76862424-EF5C-443D-8102-27119CEC63C2}" srcId="{21BB5141-C052-4096-89AD-AD975024C97B}" destId="{43103FCD-7683-4033-8E31-7E448D92AD15}" srcOrd="1" destOrd="0" parTransId="{2AF54E74-C670-49BE-A1AF-7F6B6D76C5EA}" sibTransId="{69A99282-7E1A-4EA3-AA52-73EC7A0D90F0}"/>
    <dgm:cxn modelId="{CB3BC629-775E-4FA6-8385-AD0044A85F10}" type="presOf" srcId="{EDA72334-3A19-47EE-B839-923D978F01BF}" destId="{A42CF281-0D5F-41C2-9E0C-E06894769EFD}" srcOrd="0" destOrd="0" presId="urn:microsoft.com/office/officeart/2009/3/layout/PhasedProcess"/>
    <dgm:cxn modelId="{CEF18841-CBA4-476A-80C2-1F74224EDEA1}" type="presOf" srcId="{06D32CBE-3BB5-4A37-B9BC-82A0B5184A37}" destId="{90635B7D-D39D-4D95-9199-F0B41E8EEB0F}" srcOrd="0" destOrd="0" presId="urn:microsoft.com/office/officeart/2009/3/layout/PhasedProcess"/>
    <dgm:cxn modelId="{3072F86E-8316-49FE-B53C-858F710887C6}" type="presOf" srcId="{1DEE7CDB-4015-4DE9-96ED-8B2FCE94675E}" destId="{6EFAF8B3-1CBE-4B1C-B784-F5B0AA1C8575}" srcOrd="0" destOrd="0" presId="urn:microsoft.com/office/officeart/2009/3/layout/PhasedProcess"/>
    <dgm:cxn modelId="{58870F59-2B20-4A40-8596-531214811EF2}" srcId="{D3E0BD93-F60C-4AE1-943F-445DD0685006}" destId="{1DEE7CDB-4015-4DE9-96ED-8B2FCE94675E}" srcOrd="0" destOrd="0" parTransId="{30AFA1A2-206E-4981-88B2-91EF7C098212}" sibTransId="{FD55E67D-E790-4E35-BDAA-84EB915E274B}"/>
    <dgm:cxn modelId="{79994379-EF61-48A4-BCEC-7129B7DE066E}" type="presOf" srcId="{1DEE7CDB-4015-4DE9-96ED-8B2FCE94675E}" destId="{B4D4FE73-6A85-4406-AE8D-1F74F252C2DF}" srcOrd="1" destOrd="0" presId="urn:microsoft.com/office/officeart/2009/3/layout/PhasedProcess"/>
    <dgm:cxn modelId="{DE30E880-FDB9-4547-B1BF-A0DE5375CE58}" srcId="{7AAF648C-12BE-4CC0-9F43-CE0771866D00}" destId="{06D32CBE-3BB5-4A37-B9BC-82A0B5184A37}" srcOrd="2" destOrd="0" parTransId="{0613BF91-D721-401D-A23C-1AC45FED29A3}" sibTransId="{A568FB95-6092-4CE9-BBAA-2E98A7273251}"/>
    <dgm:cxn modelId="{F72D3B83-87B8-45F8-A619-A43F14BDC4AD}" srcId="{21BB5141-C052-4096-89AD-AD975024C97B}" destId="{264FD373-787F-4EC2-B9A6-389F107DBAF6}" srcOrd="2" destOrd="0" parTransId="{B06B92BE-A5D1-4B44-A481-4DA3499E6B10}" sibTransId="{AC5FB335-8933-4BE1-A6A0-A92BE2F34E84}"/>
    <dgm:cxn modelId="{0D44E097-A665-4E9D-B4E9-5208BC28AB49}" srcId="{21BB5141-C052-4096-89AD-AD975024C97B}" destId="{EDA72334-3A19-47EE-B839-923D978F01BF}" srcOrd="0" destOrd="0" parTransId="{E15A5BD7-97DB-4F68-86EE-1E0EDDAB6E14}" sibTransId="{DC0A7BD5-3D69-4CB6-8E42-BF82A8884BFE}"/>
    <dgm:cxn modelId="{D82B29AE-1E2F-4C0F-940E-A73AC0176265}" type="presOf" srcId="{264FD373-787F-4EC2-B9A6-389F107DBAF6}" destId="{B13955F0-ABE7-40FD-B7D9-076E74D96D22}" srcOrd="0" destOrd="0" presId="urn:microsoft.com/office/officeart/2009/3/layout/PhasedProcess"/>
    <dgm:cxn modelId="{D139DEB3-9621-40DF-880F-4D591BBBC103}" srcId="{7AAF648C-12BE-4CC0-9F43-CE0771866D00}" destId="{D3E0BD93-F60C-4AE1-943F-445DD0685006}" srcOrd="1" destOrd="0" parTransId="{4882568A-BBE0-41A4-B81F-693B6001381B}" sibTransId="{4EF51FC4-A6DF-4203-AC55-B0BDB4C9CD7C}"/>
    <dgm:cxn modelId="{782B8DC7-8E67-4143-92A4-FB437E7EDA32}" type="presOf" srcId="{43103FCD-7683-4033-8E31-7E448D92AD15}" destId="{F5E618A4-EAAE-4C47-9AD8-E5E3D9389CB3}" srcOrd="0" destOrd="0" presId="urn:microsoft.com/office/officeart/2009/3/layout/PhasedProcess"/>
    <dgm:cxn modelId="{4D5AC2E4-4A35-4435-9871-B6097441BB66}" srcId="{06D32CBE-3BB5-4A37-B9BC-82A0B5184A37}" destId="{016447E3-634E-49E8-BF5B-BFA2A8CCE429}" srcOrd="0" destOrd="0" parTransId="{6E33DDFE-9B7F-43FC-B639-29F7568D2C89}" sibTransId="{142AD620-5980-40F9-BAC7-451A7DFF584A}"/>
    <dgm:cxn modelId="{E98DDCEE-84B6-4004-996E-5E0640C4A3D4}" type="presOf" srcId="{5D9324F5-247F-4B2A-92D0-18633B55EABB}" destId="{6E7AD7B5-9431-4882-9670-5CD68C811EA3}" srcOrd="1" destOrd="0" presId="urn:microsoft.com/office/officeart/2009/3/layout/PhasedProcess"/>
    <dgm:cxn modelId="{EA44BBFA-683F-4680-916F-1BD7CA9E0DE3}" type="presOf" srcId="{016447E3-634E-49E8-BF5B-BFA2A8CCE429}" destId="{6FF8E09B-7A71-4FF1-8A73-DFE05C439101}" srcOrd="0" destOrd="0" presId="urn:microsoft.com/office/officeart/2009/3/layout/PhasedProcess"/>
    <dgm:cxn modelId="{827DD34D-C77F-422C-829C-219FB986434F}" type="presParOf" srcId="{CF6BD20F-B09F-4D1B-BE1F-A7CA9076DB0A}" destId="{6DA8DB9F-882C-48FB-8793-A073EBC442C4}" srcOrd="0" destOrd="0" presId="urn:microsoft.com/office/officeart/2009/3/layout/PhasedProcess"/>
    <dgm:cxn modelId="{9FEA9C2A-51AF-4683-A2D3-0F2466BD2BCC}" type="presParOf" srcId="{CF6BD20F-B09F-4D1B-BE1F-A7CA9076DB0A}" destId="{8EA7F0BE-3253-4BD0-BBC5-0C951193EEAD}" srcOrd="1" destOrd="0" presId="urn:microsoft.com/office/officeart/2009/3/layout/PhasedProcess"/>
    <dgm:cxn modelId="{4612DC23-C4F4-4057-8EA0-3FF354B452FA}" type="presParOf" srcId="{CF6BD20F-B09F-4D1B-BE1F-A7CA9076DB0A}" destId="{B0857883-8BC4-4DB1-A7E9-6132392416A5}" srcOrd="2" destOrd="0" presId="urn:microsoft.com/office/officeart/2009/3/layout/PhasedProcess"/>
    <dgm:cxn modelId="{BB9EB62D-5860-4973-BAC9-D6F4E72E1058}" type="presParOf" srcId="{CF6BD20F-B09F-4D1B-BE1F-A7CA9076DB0A}" destId="{04404A17-0C8F-4F94-8342-60C457E0C49E}" srcOrd="3" destOrd="0" presId="urn:microsoft.com/office/officeart/2009/3/layout/PhasedProcess"/>
    <dgm:cxn modelId="{40BA087C-F30A-4254-9450-07E0959848FD}" type="presParOf" srcId="{CF6BD20F-B09F-4D1B-BE1F-A7CA9076DB0A}" destId="{6F12F02A-94D9-4751-81FF-4ED0377E001C}" srcOrd="4" destOrd="0" presId="urn:microsoft.com/office/officeart/2009/3/layout/PhasedProcess"/>
    <dgm:cxn modelId="{8B9043A7-DA6C-4E19-9299-2AD29D78820A}" type="presParOf" srcId="{CF6BD20F-B09F-4D1B-BE1F-A7CA9076DB0A}" destId="{90635B7D-D39D-4D95-9199-F0B41E8EEB0F}" srcOrd="5" destOrd="0" presId="urn:microsoft.com/office/officeart/2009/3/layout/PhasedProcess"/>
    <dgm:cxn modelId="{36755867-0564-4796-84CE-BA64E43AC52C}" type="presParOf" srcId="{CF6BD20F-B09F-4D1B-BE1F-A7CA9076DB0A}" destId="{EF8FACC7-79F8-4FE9-94C9-6C8A3D2724A8}" srcOrd="6" destOrd="0" presId="urn:microsoft.com/office/officeart/2009/3/layout/PhasedProcess"/>
    <dgm:cxn modelId="{BD5CB9D3-E1CF-4028-AB64-E75081AD993C}" type="presParOf" srcId="{EF8FACC7-79F8-4FE9-94C9-6C8A3D2724A8}" destId="{6EFAF8B3-1CBE-4B1C-B784-F5B0AA1C8575}" srcOrd="0" destOrd="0" presId="urn:microsoft.com/office/officeart/2009/3/layout/PhasedProcess"/>
    <dgm:cxn modelId="{EBE25A11-802D-47D0-8500-CB0A01892E9D}" type="presParOf" srcId="{EF8FACC7-79F8-4FE9-94C9-6C8A3D2724A8}" destId="{B4D4FE73-6A85-4406-AE8D-1F74F252C2DF}" srcOrd="1" destOrd="0" presId="urn:microsoft.com/office/officeart/2009/3/layout/PhasedProcess"/>
    <dgm:cxn modelId="{A80056E5-7463-4F4A-8A21-844CB2A7011A}" type="presParOf" srcId="{EF8FACC7-79F8-4FE9-94C9-6C8A3D2724A8}" destId="{4BF9F767-2C8D-4F79-A689-40A18ED98A31}" srcOrd="2" destOrd="0" presId="urn:microsoft.com/office/officeart/2009/3/layout/PhasedProcess"/>
    <dgm:cxn modelId="{7F86CC0A-5E87-4231-930E-E866247481EF}" type="presParOf" srcId="{EF8FACC7-79F8-4FE9-94C9-6C8A3D2724A8}" destId="{6E7AD7B5-9431-4882-9670-5CD68C811EA3}" srcOrd="3" destOrd="0" presId="urn:microsoft.com/office/officeart/2009/3/layout/PhasedProcess"/>
    <dgm:cxn modelId="{F71E4E81-64BD-4C25-8ED7-C379DEDA4887}" type="presParOf" srcId="{CF6BD20F-B09F-4D1B-BE1F-A7CA9076DB0A}" destId="{472F5A8A-1811-400B-B050-14D92D4D27D2}" srcOrd="7" destOrd="0" presId="urn:microsoft.com/office/officeart/2009/3/layout/PhasedProcess"/>
    <dgm:cxn modelId="{47A3AC46-7E55-4850-A9B1-29B829F03E81}" type="presParOf" srcId="{472F5A8A-1811-400B-B050-14D92D4D27D2}" destId="{A42CF281-0D5F-41C2-9E0C-E06894769EFD}" srcOrd="0" destOrd="0" presId="urn:microsoft.com/office/officeart/2009/3/layout/PhasedProcess"/>
    <dgm:cxn modelId="{416CC335-E8EA-4077-805D-EE4CC1EEA762}" type="presParOf" srcId="{472F5A8A-1811-400B-B050-14D92D4D27D2}" destId="{7C2F5E59-8296-42D2-87B3-6F5E8FBE6A48}" srcOrd="1" destOrd="0" presId="urn:microsoft.com/office/officeart/2009/3/layout/PhasedProcess"/>
    <dgm:cxn modelId="{39072490-44E7-497F-B6B2-1FDB2B75864B}" type="presParOf" srcId="{472F5A8A-1811-400B-B050-14D92D4D27D2}" destId="{A3BE908B-9C36-4781-B9A6-CC2F76E69CFF}" srcOrd="2" destOrd="0" presId="urn:microsoft.com/office/officeart/2009/3/layout/PhasedProcess"/>
    <dgm:cxn modelId="{563A0C77-AEA6-469D-BC19-350AD83ED711}" type="presParOf" srcId="{472F5A8A-1811-400B-B050-14D92D4D27D2}" destId="{F5E618A4-EAAE-4C47-9AD8-E5E3D9389CB3}" srcOrd="3" destOrd="0" presId="urn:microsoft.com/office/officeart/2009/3/layout/PhasedProcess"/>
    <dgm:cxn modelId="{E51724AB-FAF9-446A-A29B-258E857B8A36}" type="presParOf" srcId="{472F5A8A-1811-400B-B050-14D92D4D27D2}" destId="{B120819D-F2C6-470F-8E13-F9DC97B6FAB7}" srcOrd="4" destOrd="0" presId="urn:microsoft.com/office/officeart/2009/3/layout/PhasedProcess"/>
    <dgm:cxn modelId="{F95F6AA2-ECD8-4F28-AFAF-8864808BE8AE}" type="presParOf" srcId="{472F5A8A-1811-400B-B050-14D92D4D27D2}" destId="{B13955F0-ABE7-40FD-B7D9-076E74D96D22}" srcOrd="5" destOrd="0" presId="urn:microsoft.com/office/officeart/2009/3/layout/PhasedProcess"/>
    <dgm:cxn modelId="{18DD88F7-2D0B-4E40-B9EF-4C8B847BE0F1}" type="presParOf" srcId="{CF6BD20F-B09F-4D1B-BE1F-A7CA9076DB0A}" destId="{6FF8E09B-7A71-4FF1-8A73-DFE05C439101}" srcOrd="8" destOrd="0" presId="urn:microsoft.com/office/officeart/2009/3/layout/PhasedProcess"/>
    <dgm:cxn modelId="{93128F6B-A650-4D21-B3B7-48C77F278327}" type="presParOf" srcId="{CF6BD20F-B09F-4D1B-BE1F-A7CA9076DB0A}" destId="{DCD24D2E-1385-49DA-AD82-416F148EA592}" srcOrd="9" destOrd="0" presId="urn:microsoft.com/office/officeart/2009/3/layout/Phased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30DAEA-1B8A-46CA-85CF-1FC8B8747ED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5D2ADF03-1861-44EE-A50F-503252875585}">
      <dgm:prSet custT="1"/>
      <dgm:spPr>
        <a:solidFill>
          <a:srgbClr val="ACD0C3"/>
        </a:solidFill>
      </dgm:spPr>
      <dgm:t>
        <a:bodyPr/>
        <a:lstStyle/>
        <a:p>
          <a:pPr rtl="0"/>
          <a:r>
            <a:rPr lang="es-CO" sz="1800" dirty="0"/>
            <a:t>Hospitalización</a:t>
          </a:r>
        </a:p>
      </dgm:t>
    </dgm:pt>
    <dgm:pt modelId="{3C9A495D-315C-4B12-9696-7E9D71247777}" type="parTrans" cxnId="{CFBC3962-950D-41C3-9888-2342EBA6DB58}">
      <dgm:prSet/>
      <dgm:spPr/>
      <dgm:t>
        <a:bodyPr/>
        <a:lstStyle/>
        <a:p>
          <a:endParaRPr lang="es-CO" sz="1400"/>
        </a:p>
      </dgm:t>
    </dgm:pt>
    <dgm:pt modelId="{98CB9A35-5282-4729-B51E-CEDFAF645B1D}" type="sibTrans" cxnId="{CFBC3962-950D-41C3-9888-2342EBA6DB58}">
      <dgm:prSet/>
      <dgm:spPr>
        <a:ln>
          <a:solidFill>
            <a:srgbClr val="ACD0C3"/>
          </a:solidFill>
        </a:ln>
      </dgm:spPr>
      <dgm:t>
        <a:bodyPr/>
        <a:lstStyle/>
        <a:p>
          <a:endParaRPr lang="es-CO" sz="1400"/>
        </a:p>
      </dgm:t>
    </dgm:pt>
    <dgm:pt modelId="{FAECA26A-D904-40BA-A9B5-636F520220FE}">
      <dgm:prSet custT="1"/>
      <dgm:spPr>
        <a:solidFill>
          <a:srgbClr val="ACD0C3"/>
        </a:solidFill>
      </dgm:spPr>
      <dgm:t>
        <a:bodyPr/>
        <a:lstStyle/>
        <a:p>
          <a:pPr rtl="0"/>
          <a:r>
            <a:rPr lang="es-CO" sz="1800" dirty="0"/>
            <a:t>ST 010 -011</a:t>
          </a:r>
        </a:p>
      </dgm:t>
    </dgm:pt>
    <dgm:pt modelId="{F32366F0-CD8D-4916-8F72-CB5F396851E1}" type="parTrans" cxnId="{870A5B97-A1A7-4DDE-B3AB-1B35C8BCE991}">
      <dgm:prSet/>
      <dgm:spPr/>
      <dgm:t>
        <a:bodyPr/>
        <a:lstStyle/>
        <a:p>
          <a:endParaRPr lang="es-CO" sz="1400"/>
        </a:p>
      </dgm:t>
    </dgm:pt>
    <dgm:pt modelId="{7D98C02B-46A5-4267-88D2-64F04756B081}" type="sibTrans" cxnId="{870A5B97-A1A7-4DDE-B3AB-1B35C8BCE991}">
      <dgm:prSet/>
      <dgm:spPr/>
      <dgm:t>
        <a:bodyPr/>
        <a:lstStyle/>
        <a:p>
          <a:endParaRPr lang="es-CO" sz="1400"/>
        </a:p>
      </dgm:t>
    </dgm:pt>
    <dgm:pt modelId="{08494659-E53E-4989-991E-429584D51226}">
      <dgm:prSet custT="1"/>
      <dgm:spPr>
        <a:solidFill>
          <a:srgbClr val="ACD0C3"/>
        </a:solidFill>
      </dgm:spPr>
      <dgm:t>
        <a:bodyPr/>
        <a:lstStyle/>
        <a:p>
          <a:pPr rtl="0"/>
          <a:r>
            <a:rPr lang="es-CO" sz="1800"/>
            <a:t>Natalidad</a:t>
          </a:r>
        </a:p>
      </dgm:t>
    </dgm:pt>
    <dgm:pt modelId="{47716F76-87DA-4195-ACC3-D5DB135ED3CA}" type="parTrans" cxnId="{9C6F282C-4B54-47E5-A08F-95268FDA1FF1}">
      <dgm:prSet/>
      <dgm:spPr/>
      <dgm:t>
        <a:bodyPr/>
        <a:lstStyle/>
        <a:p>
          <a:endParaRPr lang="es-CO" sz="1400"/>
        </a:p>
      </dgm:t>
    </dgm:pt>
    <dgm:pt modelId="{B73C23F9-F644-43AD-A1A9-0046572E3133}" type="sibTrans" cxnId="{9C6F282C-4B54-47E5-A08F-95268FDA1FF1}">
      <dgm:prSet/>
      <dgm:spPr/>
      <dgm:t>
        <a:bodyPr/>
        <a:lstStyle/>
        <a:p>
          <a:endParaRPr lang="es-CO" sz="1400"/>
        </a:p>
      </dgm:t>
    </dgm:pt>
    <dgm:pt modelId="{6F4A91E9-5CD8-4B58-A392-6AB84EC29BB8}">
      <dgm:prSet custT="1"/>
      <dgm:spPr>
        <a:solidFill>
          <a:srgbClr val="ACD0C3"/>
        </a:solidFill>
      </dgm:spPr>
      <dgm:t>
        <a:bodyPr/>
        <a:lstStyle/>
        <a:p>
          <a:pPr rtl="0"/>
          <a:r>
            <a:rPr lang="es-CO" sz="1800"/>
            <a:t>Incapacidades</a:t>
          </a:r>
        </a:p>
      </dgm:t>
    </dgm:pt>
    <dgm:pt modelId="{9CB74F82-AD40-4AA1-8ACF-AE0ECD20F7FE}" type="parTrans" cxnId="{66588B97-9909-46C2-8B28-19E2ADC96AC0}">
      <dgm:prSet/>
      <dgm:spPr/>
      <dgm:t>
        <a:bodyPr/>
        <a:lstStyle/>
        <a:p>
          <a:endParaRPr lang="es-CO" sz="1400"/>
        </a:p>
      </dgm:t>
    </dgm:pt>
    <dgm:pt modelId="{F583E7B5-6A85-46EB-8EC8-C5836E994C22}" type="sibTrans" cxnId="{66588B97-9909-46C2-8B28-19E2ADC96AC0}">
      <dgm:prSet/>
      <dgm:spPr/>
      <dgm:t>
        <a:bodyPr/>
        <a:lstStyle/>
        <a:p>
          <a:endParaRPr lang="es-CO" sz="1400"/>
        </a:p>
      </dgm:t>
    </dgm:pt>
    <dgm:pt modelId="{45CE0B90-0E54-444D-8FD6-126CA9BE998D}">
      <dgm:prSet custT="1"/>
      <dgm:spPr>
        <a:solidFill>
          <a:srgbClr val="143E34"/>
        </a:solidFill>
      </dgm:spPr>
      <dgm:t>
        <a:bodyPr/>
        <a:lstStyle/>
        <a:p>
          <a:pPr rtl="0"/>
          <a:r>
            <a:rPr lang="es-CO" sz="1800" dirty="0"/>
            <a:t>Censo </a:t>
          </a:r>
        </a:p>
      </dgm:t>
    </dgm:pt>
    <dgm:pt modelId="{1D0B2995-E45C-4042-820E-218044866561}" type="parTrans" cxnId="{41AE8FC0-AB31-4D3B-ACF4-88E10EDBCEB0}">
      <dgm:prSet/>
      <dgm:spPr/>
      <dgm:t>
        <a:bodyPr/>
        <a:lstStyle/>
        <a:p>
          <a:endParaRPr lang="es-CO" sz="1400"/>
        </a:p>
      </dgm:t>
    </dgm:pt>
    <dgm:pt modelId="{C7D9F5E9-9AD0-4E5E-91A3-2A69F2BA2271}" type="sibTrans" cxnId="{41AE8FC0-AB31-4D3B-ACF4-88E10EDBCEB0}">
      <dgm:prSet/>
      <dgm:spPr/>
      <dgm:t>
        <a:bodyPr/>
        <a:lstStyle/>
        <a:p>
          <a:endParaRPr lang="es-CO" sz="1400"/>
        </a:p>
      </dgm:t>
    </dgm:pt>
    <dgm:pt modelId="{23FC4068-CD7B-4F69-853D-C6C81E103AE1}" type="pres">
      <dgm:prSet presAssocID="{DE30DAEA-1B8A-46CA-85CF-1FC8B8747EDB}" presName="Name0" presStyleCnt="0">
        <dgm:presLayoutVars>
          <dgm:chMax val="7"/>
          <dgm:chPref val="7"/>
          <dgm:dir/>
        </dgm:presLayoutVars>
      </dgm:prSet>
      <dgm:spPr/>
    </dgm:pt>
    <dgm:pt modelId="{F666EFAF-1441-4C79-8434-8BFAF4F94ACA}" type="pres">
      <dgm:prSet presAssocID="{DE30DAEA-1B8A-46CA-85CF-1FC8B8747EDB}" presName="Name1" presStyleCnt="0"/>
      <dgm:spPr/>
    </dgm:pt>
    <dgm:pt modelId="{66052D04-A7AE-4041-8B22-4892D80C6959}" type="pres">
      <dgm:prSet presAssocID="{DE30DAEA-1B8A-46CA-85CF-1FC8B8747EDB}" presName="cycle" presStyleCnt="0"/>
      <dgm:spPr/>
    </dgm:pt>
    <dgm:pt modelId="{B95B8DB6-0C52-463B-BC00-8F76DEF4839A}" type="pres">
      <dgm:prSet presAssocID="{DE30DAEA-1B8A-46CA-85CF-1FC8B8747EDB}" presName="srcNode" presStyleLbl="node1" presStyleIdx="0" presStyleCnt="5"/>
      <dgm:spPr/>
    </dgm:pt>
    <dgm:pt modelId="{15DFFCF3-D019-44E3-9070-08E53578510D}" type="pres">
      <dgm:prSet presAssocID="{DE30DAEA-1B8A-46CA-85CF-1FC8B8747EDB}" presName="conn" presStyleLbl="parChTrans1D2" presStyleIdx="0" presStyleCnt="1"/>
      <dgm:spPr/>
    </dgm:pt>
    <dgm:pt modelId="{7B5DDB6F-AE0C-4B25-A2BB-372387ACC996}" type="pres">
      <dgm:prSet presAssocID="{DE30DAEA-1B8A-46CA-85CF-1FC8B8747EDB}" presName="extraNode" presStyleLbl="node1" presStyleIdx="0" presStyleCnt="5"/>
      <dgm:spPr/>
    </dgm:pt>
    <dgm:pt modelId="{A34E3E18-703F-455A-83B4-B26003D890F7}" type="pres">
      <dgm:prSet presAssocID="{DE30DAEA-1B8A-46CA-85CF-1FC8B8747EDB}" presName="dstNode" presStyleLbl="node1" presStyleIdx="0" presStyleCnt="5"/>
      <dgm:spPr/>
    </dgm:pt>
    <dgm:pt modelId="{FD0E3C91-D2B9-4C14-A533-C302F45E665C}" type="pres">
      <dgm:prSet presAssocID="{5D2ADF03-1861-44EE-A50F-503252875585}" presName="text_1" presStyleLbl="node1" presStyleIdx="0" presStyleCnt="5">
        <dgm:presLayoutVars>
          <dgm:bulletEnabled val="1"/>
        </dgm:presLayoutVars>
      </dgm:prSet>
      <dgm:spPr/>
    </dgm:pt>
    <dgm:pt modelId="{B76FCED7-3B5B-47DE-9E97-8F5EA33213F8}" type="pres">
      <dgm:prSet presAssocID="{5D2ADF03-1861-44EE-A50F-503252875585}" presName="accent_1" presStyleCnt="0"/>
      <dgm:spPr/>
    </dgm:pt>
    <dgm:pt modelId="{24AF1E4E-E33C-48FE-AD5F-84156D26BEE4}" type="pres">
      <dgm:prSet presAssocID="{5D2ADF03-1861-44EE-A50F-503252875585}" presName="accentRepeatNode" presStyleLbl="solidFgAcc1" presStyleIdx="0" presStyleCnt="5"/>
      <dgm:spPr>
        <a:ln>
          <a:solidFill>
            <a:srgbClr val="ACD0C3"/>
          </a:solidFill>
        </a:ln>
      </dgm:spPr>
    </dgm:pt>
    <dgm:pt modelId="{AC314385-C22C-48FE-BA59-05BCBB275095}" type="pres">
      <dgm:prSet presAssocID="{FAECA26A-D904-40BA-A9B5-636F520220FE}" presName="text_2" presStyleLbl="node1" presStyleIdx="1" presStyleCnt="5">
        <dgm:presLayoutVars>
          <dgm:bulletEnabled val="1"/>
        </dgm:presLayoutVars>
      </dgm:prSet>
      <dgm:spPr/>
    </dgm:pt>
    <dgm:pt modelId="{D6363EEB-481B-492C-908A-6ADF6B8F9421}" type="pres">
      <dgm:prSet presAssocID="{FAECA26A-D904-40BA-A9B5-636F520220FE}" presName="accent_2" presStyleCnt="0"/>
      <dgm:spPr/>
    </dgm:pt>
    <dgm:pt modelId="{2890EF5D-604C-4676-8EC0-A6C5DA278582}" type="pres">
      <dgm:prSet presAssocID="{FAECA26A-D904-40BA-A9B5-636F520220FE}" presName="accentRepeatNode" presStyleLbl="solidFgAcc1" presStyleIdx="1" presStyleCnt="5"/>
      <dgm:spPr>
        <a:ln>
          <a:solidFill>
            <a:srgbClr val="ACD0C3"/>
          </a:solidFill>
        </a:ln>
      </dgm:spPr>
    </dgm:pt>
    <dgm:pt modelId="{A79FBB2B-ABD9-41AA-BEA7-B4B4BB1FCAA8}" type="pres">
      <dgm:prSet presAssocID="{08494659-E53E-4989-991E-429584D51226}" presName="text_3" presStyleLbl="node1" presStyleIdx="2" presStyleCnt="5">
        <dgm:presLayoutVars>
          <dgm:bulletEnabled val="1"/>
        </dgm:presLayoutVars>
      </dgm:prSet>
      <dgm:spPr/>
    </dgm:pt>
    <dgm:pt modelId="{71E74764-EEE3-491A-80D2-D1DBF06DB777}" type="pres">
      <dgm:prSet presAssocID="{08494659-E53E-4989-991E-429584D51226}" presName="accent_3" presStyleCnt="0"/>
      <dgm:spPr/>
    </dgm:pt>
    <dgm:pt modelId="{A3CBFCF1-3611-4B54-B82C-9A87BBF2A8AD}" type="pres">
      <dgm:prSet presAssocID="{08494659-E53E-4989-991E-429584D51226}" presName="accentRepeatNode" presStyleLbl="solidFgAcc1" presStyleIdx="2" presStyleCnt="5"/>
      <dgm:spPr>
        <a:ln>
          <a:solidFill>
            <a:srgbClr val="ACD0C3"/>
          </a:solidFill>
        </a:ln>
      </dgm:spPr>
    </dgm:pt>
    <dgm:pt modelId="{411D4964-CF17-489D-89D4-553954F14448}" type="pres">
      <dgm:prSet presAssocID="{6F4A91E9-5CD8-4B58-A392-6AB84EC29BB8}" presName="text_4" presStyleLbl="node1" presStyleIdx="3" presStyleCnt="5">
        <dgm:presLayoutVars>
          <dgm:bulletEnabled val="1"/>
        </dgm:presLayoutVars>
      </dgm:prSet>
      <dgm:spPr/>
    </dgm:pt>
    <dgm:pt modelId="{947CBCB4-D067-4535-9E8F-73E0881B9438}" type="pres">
      <dgm:prSet presAssocID="{6F4A91E9-5CD8-4B58-A392-6AB84EC29BB8}" presName="accent_4" presStyleCnt="0"/>
      <dgm:spPr/>
    </dgm:pt>
    <dgm:pt modelId="{7D2D7220-5B97-4576-88BF-3838EB131411}" type="pres">
      <dgm:prSet presAssocID="{6F4A91E9-5CD8-4B58-A392-6AB84EC29BB8}" presName="accentRepeatNode" presStyleLbl="solidFgAcc1" presStyleIdx="3" presStyleCnt="5"/>
      <dgm:spPr>
        <a:ln>
          <a:solidFill>
            <a:srgbClr val="ACD0C3"/>
          </a:solidFill>
        </a:ln>
      </dgm:spPr>
    </dgm:pt>
    <dgm:pt modelId="{CFC5DC1B-A9DE-4A7C-91D0-DE4D4348D954}" type="pres">
      <dgm:prSet presAssocID="{45CE0B90-0E54-444D-8FD6-126CA9BE998D}" presName="text_5" presStyleLbl="node1" presStyleIdx="4" presStyleCnt="5" custScaleY="138418">
        <dgm:presLayoutVars>
          <dgm:bulletEnabled val="1"/>
        </dgm:presLayoutVars>
      </dgm:prSet>
      <dgm:spPr/>
    </dgm:pt>
    <dgm:pt modelId="{25FA2FEE-712C-4309-8063-CB63FAA08640}" type="pres">
      <dgm:prSet presAssocID="{45CE0B90-0E54-444D-8FD6-126CA9BE998D}" presName="accent_5" presStyleCnt="0"/>
      <dgm:spPr/>
    </dgm:pt>
    <dgm:pt modelId="{94A4E689-4DB7-49E5-A94D-3BD4638EB89D}" type="pres">
      <dgm:prSet presAssocID="{45CE0B90-0E54-444D-8FD6-126CA9BE998D}" presName="accentRepeatNode" presStyleLbl="solidFgAcc1" presStyleIdx="4" presStyleCnt="5"/>
      <dgm:spPr>
        <a:ln>
          <a:solidFill>
            <a:srgbClr val="ACD0C3"/>
          </a:solidFill>
        </a:ln>
      </dgm:spPr>
    </dgm:pt>
  </dgm:ptLst>
  <dgm:cxnLst>
    <dgm:cxn modelId="{0C6FAB14-B159-46B5-B246-DF59311996E2}" type="presOf" srcId="{98CB9A35-5282-4729-B51E-CEDFAF645B1D}" destId="{15DFFCF3-D019-44E3-9070-08E53578510D}" srcOrd="0" destOrd="0" presId="urn:microsoft.com/office/officeart/2008/layout/VerticalCurvedList"/>
    <dgm:cxn modelId="{9C6F282C-4B54-47E5-A08F-95268FDA1FF1}" srcId="{DE30DAEA-1B8A-46CA-85CF-1FC8B8747EDB}" destId="{08494659-E53E-4989-991E-429584D51226}" srcOrd="2" destOrd="0" parTransId="{47716F76-87DA-4195-ACC3-D5DB135ED3CA}" sibTransId="{B73C23F9-F644-43AD-A1A9-0046572E3133}"/>
    <dgm:cxn modelId="{CCA33A2F-2729-4F38-85F3-78E4588CE6EE}" type="presOf" srcId="{6F4A91E9-5CD8-4B58-A392-6AB84EC29BB8}" destId="{411D4964-CF17-489D-89D4-553954F14448}" srcOrd="0" destOrd="0" presId="urn:microsoft.com/office/officeart/2008/layout/VerticalCurvedList"/>
    <dgm:cxn modelId="{CFBC3962-950D-41C3-9888-2342EBA6DB58}" srcId="{DE30DAEA-1B8A-46CA-85CF-1FC8B8747EDB}" destId="{5D2ADF03-1861-44EE-A50F-503252875585}" srcOrd="0" destOrd="0" parTransId="{3C9A495D-315C-4B12-9696-7E9D71247777}" sibTransId="{98CB9A35-5282-4729-B51E-CEDFAF645B1D}"/>
    <dgm:cxn modelId="{D084017D-156F-4E2A-A2FF-E2C4CFF10FCD}" type="presOf" srcId="{FAECA26A-D904-40BA-A9B5-636F520220FE}" destId="{AC314385-C22C-48FE-BA59-05BCBB275095}" srcOrd="0" destOrd="0" presId="urn:microsoft.com/office/officeart/2008/layout/VerticalCurvedList"/>
    <dgm:cxn modelId="{4371DA8B-9327-449D-865B-4E37859FF57F}" type="presOf" srcId="{5D2ADF03-1861-44EE-A50F-503252875585}" destId="{FD0E3C91-D2B9-4C14-A533-C302F45E665C}" srcOrd="0" destOrd="0" presId="urn:microsoft.com/office/officeart/2008/layout/VerticalCurvedList"/>
    <dgm:cxn modelId="{870A5B97-A1A7-4DDE-B3AB-1B35C8BCE991}" srcId="{DE30DAEA-1B8A-46CA-85CF-1FC8B8747EDB}" destId="{FAECA26A-D904-40BA-A9B5-636F520220FE}" srcOrd="1" destOrd="0" parTransId="{F32366F0-CD8D-4916-8F72-CB5F396851E1}" sibTransId="{7D98C02B-46A5-4267-88D2-64F04756B081}"/>
    <dgm:cxn modelId="{66588B97-9909-46C2-8B28-19E2ADC96AC0}" srcId="{DE30DAEA-1B8A-46CA-85CF-1FC8B8747EDB}" destId="{6F4A91E9-5CD8-4B58-A392-6AB84EC29BB8}" srcOrd="3" destOrd="0" parTransId="{9CB74F82-AD40-4AA1-8ACF-AE0ECD20F7FE}" sibTransId="{F583E7B5-6A85-46EB-8EC8-C5836E994C22}"/>
    <dgm:cxn modelId="{982916A8-5385-46CE-A064-0EA04258B415}" type="presOf" srcId="{DE30DAEA-1B8A-46CA-85CF-1FC8B8747EDB}" destId="{23FC4068-CD7B-4F69-853D-C6C81E103AE1}" srcOrd="0" destOrd="0" presId="urn:microsoft.com/office/officeart/2008/layout/VerticalCurvedList"/>
    <dgm:cxn modelId="{692ED6B9-CD5B-454C-891A-BC90B8BDFC2F}" type="presOf" srcId="{45CE0B90-0E54-444D-8FD6-126CA9BE998D}" destId="{CFC5DC1B-A9DE-4A7C-91D0-DE4D4348D954}" srcOrd="0" destOrd="0" presId="urn:microsoft.com/office/officeart/2008/layout/VerticalCurvedList"/>
    <dgm:cxn modelId="{41AE8FC0-AB31-4D3B-ACF4-88E10EDBCEB0}" srcId="{DE30DAEA-1B8A-46CA-85CF-1FC8B8747EDB}" destId="{45CE0B90-0E54-444D-8FD6-126CA9BE998D}" srcOrd="4" destOrd="0" parTransId="{1D0B2995-E45C-4042-820E-218044866561}" sibTransId="{C7D9F5E9-9AD0-4E5E-91A3-2A69F2BA2271}"/>
    <dgm:cxn modelId="{4C8A96F3-B36A-479D-A04E-B9F07A2D4536}" type="presOf" srcId="{08494659-E53E-4989-991E-429584D51226}" destId="{A79FBB2B-ABD9-41AA-BEA7-B4B4BB1FCAA8}" srcOrd="0" destOrd="0" presId="urn:microsoft.com/office/officeart/2008/layout/VerticalCurvedList"/>
    <dgm:cxn modelId="{E9F42A2F-2199-46A6-9BB2-B27C57AFD901}" type="presParOf" srcId="{23FC4068-CD7B-4F69-853D-C6C81E103AE1}" destId="{F666EFAF-1441-4C79-8434-8BFAF4F94ACA}" srcOrd="0" destOrd="0" presId="urn:microsoft.com/office/officeart/2008/layout/VerticalCurvedList"/>
    <dgm:cxn modelId="{15A78802-320E-4DD4-89F4-C1BD9E482E93}" type="presParOf" srcId="{F666EFAF-1441-4C79-8434-8BFAF4F94ACA}" destId="{66052D04-A7AE-4041-8B22-4892D80C6959}" srcOrd="0" destOrd="0" presId="urn:microsoft.com/office/officeart/2008/layout/VerticalCurvedList"/>
    <dgm:cxn modelId="{DF54770C-9DF4-4018-8FCA-9BA9EDA8D793}" type="presParOf" srcId="{66052D04-A7AE-4041-8B22-4892D80C6959}" destId="{B95B8DB6-0C52-463B-BC00-8F76DEF4839A}" srcOrd="0" destOrd="0" presId="urn:microsoft.com/office/officeart/2008/layout/VerticalCurvedList"/>
    <dgm:cxn modelId="{F195E5AB-F998-4BBC-945C-2A62BA22C4E2}" type="presParOf" srcId="{66052D04-A7AE-4041-8B22-4892D80C6959}" destId="{15DFFCF3-D019-44E3-9070-08E53578510D}" srcOrd="1" destOrd="0" presId="urn:microsoft.com/office/officeart/2008/layout/VerticalCurvedList"/>
    <dgm:cxn modelId="{A06C2673-C8A9-4111-BB7E-98EA10B44669}" type="presParOf" srcId="{66052D04-A7AE-4041-8B22-4892D80C6959}" destId="{7B5DDB6F-AE0C-4B25-A2BB-372387ACC996}" srcOrd="2" destOrd="0" presId="urn:microsoft.com/office/officeart/2008/layout/VerticalCurvedList"/>
    <dgm:cxn modelId="{0D6F3A38-6F2D-4411-8D14-03BAF9675829}" type="presParOf" srcId="{66052D04-A7AE-4041-8B22-4892D80C6959}" destId="{A34E3E18-703F-455A-83B4-B26003D890F7}" srcOrd="3" destOrd="0" presId="urn:microsoft.com/office/officeart/2008/layout/VerticalCurvedList"/>
    <dgm:cxn modelId="{55F28FAB-FB85-47E6-A4C1-AB1A7A5F399C}" type="presParOf" srcId="{F666EFAF-1441-4C79-8434-8BFAF4F94ACA}" destId="{FD0E3C91-D2B9-4C14-A533-C302F45E665C}" srcOrd="1" destOrd="0" presId="urn:microsoft.com/office/officeart/2008/layout/VerticalCurvedList"/>
    <dgm:cxn modelId="{C33F97C0-654A-45A0-96B6-B9F251A1CACB}" type="presParOf" srcId="{F666EFAF-1441-4C79-8434-8BFAF4F94ACA}" destId="{B76FCED7-3B5B-47DE-9E97-8F5EA33213F8}" srcOrd="2" destOrd="0" presId="urn:microsoft.com/office/officeart/2008/layout/VerticalCurvedList"/>
    <dgm:cxn modelId="{5B86458D-9794-42A2-9BF6-92D19BA08488}" type="presParOf" srcId="{B76FCED7-3B5B-47DE-9E97-8F5EA33213F8}" destId="{24AF1E4E-E33C-48FE-AD5F-84156D26BEE4}" srcOrd="0" destOrd="0" presId="urn:microsoft.com/office/officeart/2008/layout/VerticalCurvedList"/>
    <dgm:cxn modelId="{E4BD4564-4B24-4E89-B452-38692B93F622}" type="presParOf" srcId="{F666EFAF-1441-4C79-8434-8BFAF4F94ACA}" destId="{AC314385-C22C-48FE-BA59-05BCBB275095}" srcOrd="3" destOrd="0" presId="urn:microsoft.com/office/officeart/2008/layout/VerticalCurvedList"/>
    <dgm:cxn modelId="{95B80C3C-6373-4110-A60E-72A2FEB7CC92}" type="presParOf" srcId="{F666EFAF-1441-4C79-8434-8BFAF4F94ACA}" destId="{D6363EEB-481B-492C-908A-6ADF6B8F9421}" srcOrd="4" destOrd="0" presId="urn:microsoft.com/office/officeart/2008/layout/VerticalCurvedList"/>
    <dgm:cxn modelId="{C90B2BB9-860C-4D95-9ED2-F5280F1B8434}" type="presParOf" srcId="{D6363EEB-481B-492C-908A-6ADF6B8F9421}" destId="{2890EF5D-604C-4676-8EC0-A6C5DA278582}" srcOrd="0" destOrd="0" presId="urn:microsoft.com/office/officeart/2008/layout/VerticalCurvedList"/>
    <dgm:cxn modelId="{69E36C47-968D-4C80-BD31-240E459D4FFD}" type="presParOf" srcId="{F666EFAF-1441-4C79-8434-8BFAF4F94ACA}" destId="{A79FBB2B-ABD9-41AA-BEA7-B4B4BB1FCAA8}" srcOrd="5" destOrd="0" presId="urn:microsoft.com/office/officeart/2008/layout/VerticalCurvedList"/>
    <dgm:cxn modelId="{FB562D00-A2EC-427A-B3CA-CE3A0AA64E9F}" type="presParOf" srcId="{F666EFAF-1441-4C79-8434-8BFAF4F94ACA}" destId="{71E74764-EEE3-491A-80D2-D1DBF06DB777}" srcOrd="6" destOrd="0" presId="urn:microsoft.com/office/officeart/2008/layout/VerticalCurvedList"/>
    <dgm:cxn modelId="{133C7B90-F50B-4273-9513-8251B2027B99}" type="presParOf" srcId="{71E74764-EEE3-491A-80D2-D1DBF06DB777}" destId="{A3CBFCF1-3611-4B54-B82C-9A87BBF2A8AD}" srcOrd="0" destOrd="0" presId="urn:microsoft.com/office/officeart/2008/layout/VerticalCurvedList"/>
    <dgm:cxn modelId="{E7494FA0-8D6B-4679-8598-432B8E37D809}" type="presParOf" srcId="{F666EFAF-1441-4C79-8434-8BFAF4F94ACA}" destId="{411D4964-CF17-489D-89D4-553954F14448}" srcOrd="7" destOrd="0" presId="urn:microsoft.com/office/officeart/2008/layout/VerticalCurvedList"/>
    <dgm:cxn modelId="{44EC61CD-96B2-43E5-8E42-C86BAE59EEB3}" type="presParOf" srcId="{F666EFAF-1441-4C79-8434-8BFAF4F94ACA}" destId="{947CBCB4-D067-4535-9E8F-73E0881B9438}" srcOrd="8" destOrd="0" presId="urn:microsoft.com/office/officeart/2008/layout/VerticalCurvedList"/>
    <dgm:cxn modelId="{CDB8C7ED-069B-4A8C-B6E9-EEC2E1697274}" type="presParOf" srcId="{947CBCB4-D067-4535-9E8F-73E0881B9438}" destId="{7D2D7220-5B97-4576-88BF-3838EB131411}" srcOrd="0" destOrd="0" presId="urn:microsoft.com/office/officeart/2008/layout/VerticalCurvedList"/>
    <dgm:cxn modelId="{07870CA5-A5FF-40C9-9779-AC8CF2CF8C2F}" type="presParOf" srcId="{F666EFAF-1441-4C79-8434-8BFAF4F94ACA}" destId="{CFC5DC1B-A9DE-4A7C-91D0-DE4D4348D954}" srcOrd="9" destOrd="0" presId="urn:microsoft.com/office/officeart/2008/layout/VerticalCurvedList"/>
    <dgm:cxn modelId="{25078D5F-1B8D-4A9E-8A14-E55E5CDB6A11}" type="presParOf" srcId="{F666EFAF-1441-4C79-8434-8BFAF4F94ACA}" destId="{25FA2FEE-712C-4309-8063-CB63FAA08640}" srcOrd="10" destOrd="0" presId="urn:microsoft.com/office/officeart/2008/layout/VerticalCurvedList"/>
    <dgm:cxn modelId="{E4575F27-4CD9-482E-BCA2-E4820AAB895A}" type="presParOf" srcId="{25FA2FEE-712C-4309-8063-CB63FAA08640}" destId="{94A4E689-4DB7-49E5-A94D-3BD4638EB89D}"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1529B-574C-42BA-B8C8-D9CAE6C8D4A9}">
      <dsp:nvSpPr>
        <dsp:cNvPr id="0" name=""/>
        <dsp:cNvSpPr/>
      </dsp:nvSpPr>
      <dsp:spPr>
        <a:xfrm>
          <a:off x="4813449" y="1086497"/>
          <a:ext cx="228107" cy="999326"/>
        </a:xfrm>
        <a:custGeom>
          <a:avLst/>
          <a:gdLst/>
          <a:ahLst/>
          <a:cxnLst/>
          <a:rect l="0" t="0" r="0" b="0"/>
          <a:pathLst>
            <a:path>
              <a:moveTo>
                <a:pt x="228107" y="0"/>
              </a:moveTo>
              <a:lnTo>
                <a:pt x="228107" y="999326"/>
              </a:lnTo>
              <a:lnTo>
                <a:pt x="0" y="99932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E80B5C-96BC-49C8-9EBA-06C660F1B8B5}">
      <dsp:nvSpPr>
        <dsp:cNvPr id="0" name=""/>
        <dsp:cNvSpPr/>
      </dsp:nvSpPr>
      <dsp:spPr>
        <a:xfrm>
          <a:off x="5041557" y="1086497"/>
          <a:ext cx="2628662" cy="1998652"/>
        </a:xfrm>
        <a:custGeom>
          <a:avLst/>
          <a:gdLst/>
          <a:ahLst/>
          <a:cxnLst/>
          <a:rect l="0" t="0" r="0" b="0"/>
          <a:pathLst>
            <a:path>
              <a:moveTo>
                <a:pt x="0" y="0"/>
              </a:moveTo>
              <a:lnTo>
                <a:pt x="0" y="1770545"/>
              </a:lnTo>
              <a:lnTo>
                <a:pt x="2628662" y="1770545"/>
              </a:lnTo>
              <a:lnTo>
                <a:pt x="2628662" y="199865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CC0218-A95A-4B79-A88C-2CF95F16E02A}">
      <dsp:nvSpPr>
        <dsp:cNvPr id="0" name=""/>
        <dsp:cNvSpPr/>
      </dsp:nvSpPr>
      <dsp:spPr>
        <a:xfrm>
          <a:off x="4172577" y="4171373"/>
          <a:ext cx="400012" cy="999599"/>
        </a:xfrm>
        <a:custGeom>
          <a:avLst/>
          <a:gdLst/>
          <a:ahLst/>
          <a:cxnLst/>
          <a:rect l="0" t="0" r="0" b="0"/>
          <a:pathLst>
            <a:path>
              <a:moveTo>
                <a:pt x="0" y="0"/>
              </a:moveTo>
              <a:lnTo>
                <a:pt x="0" y="999599"/>
              </a:lnTo>
              <a:lnTo>
                <a:pt x="400012" y="99959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F576DC-E20B-437B-94BD-1ACD9A99F739}">
      <dsp:nvSpPr>
        <dsp:cNvPr id="0" name=""/>
        <dsp:cNvSpPr/>
      </dsp:nvSpPr>
      <dsp:spPr>
        <a:xfrm>
          <a:off x="4995837" y="1086497"/>
          <a:ext cx="91440" cy="1998652"/>
        </a:xfrm>
        <a:custGeom>
          <a:avLst/>
          <a:gdLst/>
          <a:ahLst/>
          <a:cxnLst/>
          <a:rect l="0" t="0" r="0" b="0"/>
          <a:pathLst>
            <a:path>
              <a:moveTo>
                <a:pt x="45720" y="0"/>
              </a:moveTo>
              <a:lnTo>
                <a:pt x="45720" y="199865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D8561A-4D1E-420B-847B-EA977CFF4877}">
      <dsp:nvSpPr>
        <dsp:cNvPr id="0" name=""/>
        <dsp:cNvSpPr/>
      </dsp:nvSpPr>
      <dsp:spPr>
        <a:xfrm>
          <a:off x="1498195" y="4171373"/>
          <a:ext cx="91440" cy="999599"/>
        </a:xfrm>
        <a:custGeom>
          <a:avLst/>
          <a:gdLst/>
          <a:ahLst/>
          <a:cxnLst/>
          <a:rect l="0" t="0" r="0" b="0"/>
          <a:pathLst>
            <a:path>
              <a:moveTo>
                <a:pt x="45720" y="0"/>
              </a:moveTo>
              <a:lnTo>
                <a:pt x="45720" y="999599"/>
              </a:lnTo>
              <a:lnTo>
                <a:pt x="100943" y="99959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2CC6AD-180E-4D92-8D02-19662155B5B9}">
      <dsp:nvSpPr>
        <dsp:cNvPr id="0" name=""/>
        <dsp:cNvSpPr/>
      </dsp:nvSpPr>
      <dsp:spPr>
        <a:xfrm>
          <a:off x="2412894" y="1086497"/>
          <a:ext cx="2628662" cy="1998652"/>
        </a:xfrm>
        <a:custGeom>
          <a:avLst/>
          <a:gdLst/>
          <a:ahLst/>
          <a:cxnLst/>
          <a:rect l="0" t="0" r="0" b="0"/>
          <a:pathLst>
            <a:path>
              <a:moveTo>
                <a:pt x="2628662" y="0"/>
              </a:moveTo>
              <a:lnTo>
                <a:pt x="2628662" y="1770545"/>
              </a:lnTo>
              <a:lnTo>
                <a:pt x="0" y="1770545"/>
              </a:lnTo>
              <a:lnTo>
                <a:pt x="0" y="199865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444C12-5501-4F8A-9F3A-D3DD079FD96F}">
      <dsp:nvSpPr>
        <dsp:cNvPr id="0" name=""/>
        <dsp:cNvSpPr/>
      </dsp:nvSpPr>
      <dsp:spPr>
        <a:xfrm>
          <a:off x="3809355" y="273"/>
          <a:ext cx="2464403" cy="1086224"/>
        </a:xfrm>
        <a:prstGeom prst="rect">
          <a:avLst/>
        </a:prstGeom>
        <a:solidFill>
          <a:srgbClr val="143E34"/>
        </a:solidFill>
        <a:ln w="12700" cap="flat" cmpd="sng" algn="ctr">
          <a:solidFill>
            <a:srgbClr val="5E77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CO" sz="1500" kern="1200" dirty="0">
              <a:solidFill>
                <a:schemeClr val="bg1"/>
              </a:solidFill>
            </a:rPr>
            <a:t>GSS. </a:t>
          </a:r>
        </a:p>
        <a:p>
          <a:pPr marL="0" lvl="0" indent="0" algn="ctr" defTabSz="666750">
            <a:lnSpc>
              <a:spcPct val="90000"/>
            </a:lnSpc>
            <a:spcBef>
              <a:spcPct val="0"/>
            </a:spcBef>
            <a:spcAft>
              <a:spcPct val="35000"/>
            </a:spcAft>
            <a:buNone/>
          </a:pPr>
          <a:r>
            <a:rPr lang="es-CO" sz="1500" kern="1200" dirty="0">
              <a:solidFill>
                <a:schemeClr val="bg1"/>
              </a:solidFill>
            </a:rPr>
            <a:t>CR. </a:t>
          </a:r>
          <a:r>
            <a:rPr lang="es-CO" sz="1600" kern="1200" dirty="0">
              <a:solidFill>
                <a:schemeClr val="bg1"/>
              </a:solidFill>
            </a:rPr>
            <a:t>Zulma Nayibe Guzmán Ayala</a:t>
          </a:r>
          <a:endParaRPr lang="es-CO" sz="1500" kern="1200" dirty="0">
            <a:solidFill>
              <a:schemeClr val="bg1"/>
            </a:solidFill>
          </a:endParaRPr>
        </a:p>
      </dsp:txBody>
      <dsp:txXfrm>
        <a:off x="3809355" y="273"/>
        <a:ext cx="2464403" cy="1086224"/>
      </dsp:txXfrm>
    </dsp:sp>
    <dsp:sp modelId="{6C0B56C1-8657-4D1C-8DCA-965DA9F15FFA}">
      <dsp:nvSpPr>
        <dsp:cNvPr id="0" name=""/>
        <dsp:cNvSpPr/>
      </dsp:nvSpPr>
      <dsp:spPr>
        <a:xfrm>
          <a:off x="1326670" y="3085149"/>
          <a:ext cx="2172448" cy="1086224"/>
        </a:xfrm>
        <a:prstGeom prst="rect">
          <a:avLst/>
        </a:prstGeom>
        <a:solidFill>
          <a:srgbClr val="D0D0B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RIPS Red Interna</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Mat. Briyith Lisdey Herrera Cruz </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314 303 3793</a:t>
          </a:r>
          <a:endParaRPr kumimoji="0" lang="es-CO" sz="1400" b="0" i="0" u="none" strike="noStrike" kern="0" cap="none" spc="0" normalizeH="0" baseline="0" dirty="0">
            <a:ln>
              <a:noFill/>
            </a:ln>
            <a:solidFill>
              <a:srgbClr val="143E34"/>
            </a:solidFill>
            <a:effectLst/>
            <a:uLnTx/>
            <a:uFillTx/>
            <a:latin typeface="Calibri" panose="020F0502020204030204"/>
            <a:ea typeface="+mn-ea"/>
            <a:cs typeface="+mn-cs"/>
          </a:endParaRPr>
        </a:p>
      </dsp:txBody>
      <dsp:txXfrm>
        <a:off x="1326670" y="3085149"/>
        <a:ext cx="2172448" cy="1086224"/>
      </dsp:txXfrm>
    </dsp:sp>
    <dsp:sp modelId="{CFF8DD11-B3F8-44A5-832F-AE9E35CC2627}">
      <dsp:nvSpPr>
        <dsp:cNvPr id="0" name=""/>
        <dsp:cNvSpPr/>
      </dsp:nvSpPr>
      <dsp:spPr>
        <a:xfrm>
          <a:off x="1599138" y="4627860"/>
          <a:ext cx="2172448" cy="1086224"/>
        </a:xfrm>
        <a:prstGeom prst="rect">
          <a:avLst/>
        </a:prstGeom>
        <a:solidFill>
          <a:srgbClr val="D0D0B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Aux. Jenny Paola Perilla Alfonso</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322 242 5755</a:t>
          </a:r>
        </a:p>
      </dsp:txBody>
      <dsp:txXfrm>
        <a:off x="1599138" y="4627860"/>
        <a:ext cx="2172448" cy="1086224"/>
      </dsp:txXfrm>
    </dsp:sp>
    <dsp:sp modelId="{E12D46E2-E58B-4901-9728-FB2133BCE729}">
      <dsp:nvSpPr>
        <dsp:cNvPr id="0" name=""/>
        <dsp:cNvSpPr/>
      </dsp:nvSpPr>
      <dsp:spPr>
        <a:xfrm>
          <a:off x="3955332" y="3085149"/>
          <a:ext cx="2172448" cy="1086224"/>
        </a:xfrm>
        <a:prstGeom prst="rect">
          <a:avLst/>
        </a:prstGeom>
        <a:solidFill>
          <a:srgbClr val="D0D0B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Productividad - Censo</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RIPS red externa</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Mat. Iván Gustavo Nieto Chávez </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312 307 9827</a:t>
          </a:r>
        </a:p>
      </dsp:txBody>
      <dsp:txXfrm>
        <a:off x="3955332" y="3085149"/>
        <a:ext cx="2172448" cy="1086224"/>
      </dsp:txXfrm>
    </dsp:sp>
    <dsp:sp modelId="{2C1C4729-A4D7-4361-8C2D-B0F22ABD24DF}">
      <dsp:nvSpPr>
        <dsp:cNvPr id="0" name=""/>
        <dsp:cNvSpPr/>
      </dsp:nvSpPr>
      <dsp:spPr>
        <a:xfrm>
          <a:off x="4572590" y="4627860"/>
          <a:ext cx="2172448" cy="1086224"/>
        </a:xfrm>
        <a:prstGeom prst="rect">
          <a:avLst/>
        </a:prstGeom>
        <a:solidFill>
          <a:srgbClr val="D0D0B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Aux. Isabel Mireya Oliveros Bermúdez</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315 735 1717</a:t>
          </a:r>
        </a:p>
      </dsp:txBody>
      <dsp:txXfrm>
        <a:off x="4572590" y="4627860"/>
        <a:ext cx="2172448" cy="1086224"/>
      </dsp:txXfrm>
    </dsp:sp>
    <dsp:sp modelId="{BB1A17CF-838B-49E8-8ABE-033DA52716FB}">
      <dsp:nvSpPr>
        <dsp:cNvPr id="0" name=""/>
        <dsp:cNvSpPr/>
      </dsp:nvSpPr>
      <dsp:spPr>
        <a:xfrm>
          <a:off x="6583995" y="3085149"/>
          <a:ext cx="2172448" cy="1086224"/>
        </a:xfrm>
        <a:prstGeom prst="rect">
          <a:avLst/>
        </a:prstGeom>
        <a:solidFill>
          <a:srgbClr val="D0D0B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Indicadores de calidad y alerta temprana </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Enf. Viviana Marcela Álzate Giraldo</a:t>
          </a:r>
        </a:p>
        <a:p>
          <a:pPr marL="0" lvl="0" indent="0" algn="ctr" defTabSz="533400">
            <a:lnSpc>
              <a:spcPct val="90000"/>
            </a:lnSpc>
            <a:spcBef>
              <a:spcPct val="0"/>
            </a:spcBef>
            <a:spcAft>
              <a:spcPct val="35000"/>
            </a:spcAft>
            <a:buNone/>
          </a:pPr>
          <a:r>
            <a:rPr kumimoji="0" lang="es-CO" sz="1200" b="0" i="0" u="none" strike="noStrike" kern="0" cap="none" spc="0" normalizeH="0" baseline="0" dirty="0">
              <a:ln>
                <a:noFill/>
              </a:ln>
              <a:solidFill>
                <a:srgbClr val="143E34"/>
              </a:solidFill>
              <a:effectLst/>
              <a:uLnTx/>
              <a:uFillTx/>
              <a:latin typeface="Calibri" panose="020F0502020204030204"/>
              <a:ea typeface="+mn-ea"/>
              <a:cs typeface="+mn-cs"/>
            </a:rPr>
            <a:t>310 294 1350</a:t>
          </a:r>
        </a:p>
      </dsp:txBody>
      <dsp:txXfrm>
        <a:off x="6583995" y="3085149"/>
        <a:ext cx="2172448" cy="1086224"/>
      </dsp:txXfrm>
    </dsp:sp>
    <dsp:sp modelId="{53AE0BF1-F738-4ADA-B0F1-76E3BBECE574}">
      <dsp:nvSpPr>
        <dsp:cNvPr id="0" name=""/>
        <dsp:cNvSpPr/>
      </dsp:nvSpPr>
      <dsp:spPr>
        <a:xfrm>
          <a:off x="2353304" y="1542711"/>
          <a:ext cx="2460145" cy="1086224"/>
        </a:xfrm>
        <a:prstGeom prst="rect">
          <a:avLst/>
        </a:prstGeom>
        <a:solidFill>
          <a:srgbClr val="89BBA9"/>
        </a:solidFill>
        <a:ln w="12700" cap="flat" cmpd="sng" algn="ctr">
          <a:solidFill>
            <a:srgbClr val="143E3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CO" sz="1500" kern="1200" dirty="0">
              <a:solidFill>
                <a:schemeClr val="bg1"/>
              </a:solidFill>
            </a:rPr>
            <a:t>Bioestadística </a:t>
          </a:r>
        </a:p>
        <a:p>
          <a:pPr marL="0" lvl="0" indent="0" algn="ctr" defTabSz="666750">
            <a:lnSpc>
              <a:spcPct val="90000"/>
            </a:lnSpc>
            <a:spcBef>
              <a:spcPct val="0"/>
            </a:spcBef>
            <a:spcAft>
              <a:spcPct val="35000"/>
            </a:spcAft>
            <a:buNone/>
          </a:pPr>
          <a:r>
            <a:rPr lang="es-CO" sz="1500" kern="1200" dirty="0">
              <a:solidFill>
                <a:schemeClr val="bg1"/>
              </a:solidFill>
            </a:rPr>
            <a:t>CT. Cindy Lorena Albarracin A.</a:t>
          </a:r>
        </a:p>
        <a:p>
          <a:pPr marL="0" lvl="0" indent="0" algn="ctr" defTabSz="666750">
            <a:lnSpc>
              <a:spcPct val="90000"/>
            </a:lnSpc>
            <a:spcBef>
              <a:spcPct val="0"/>
            </a:spcBef>
            <a:spcAft>
              <a:spcPct val="35000"/>
            </a:spcAft>
            <a:buNone/>
          </a:pPr>
          <a:r>
            <a:rPr lang="es-CO" sz="1500" kern="1200" dirty="0">
              <a:solidFill>
                <a:schemeClr val="bg1"/>
              </a:solidFill>
            </a:rPr>
            <a:t>318 843 3076 </a:t>
          </a:r>
        </a:p>
      </dsp:txBody>
      <dsp:txXfrm>
        <a:off x="2353304" y="1542711"/>
        <a:ext cx="2460145" cy="10862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6A148-97B5-40F2-8E31-36F43EE9CEC2}">
      <dsp:nvSpPr>
        <dsp:cNvPr id="0" name=""/>
        <dsp:cNvSpPr/>
      </dsp:nvSpPr>
      <dsp:spPr>
        <a:xfrm>
          <a:off x="0" y="0"/>
          <a:ext cx="6030998" cy="5551055"/>
        </a:xfrm>
        <a:prstGeom prst="roundRect">
          <a:avLst>
            <a:gd name="adj" fmla="val 10000"/>
          </a:avLst>
        </a:prstGeom>
        <a:noFill/>
        <a:ln w="12700" cap="flat" cmpd="sng" algn="ctr">
          <a:solidFill>
            <a:srgbClr val="143E3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just" defTabSz="711200" rtl="0">
            <a:lnSpc>
              <a:spcPct val="90000"/>
            </a:lnSpc>
            <a:spcBef>
              <a:spcPct val="0"/>
            </a:spcBef>
            <a:spcAft>
              <a:spcPct val="35000"/>
            </a:spcAft>
            <a:buNone/>
          </a:pPr>
          <a:r>
            <a:rPr lang="es-MX" sz="1600" kern="1200" dirty="0">
              <a:solidFill>
                <a:srgbClr val="5E7759"/>
              </a:solidFill>
              <a:latin typeface="+mn-lt"/>
            </a:rPr>
            <a:t>Capturar, procesar y analizar los datos del sistema de información médico militar SIMM con mecanismos de seguimiento, verificación y control de los procesos y procedimientos que favorezcan la calidad, confiabilidad, oportunidad, y continuidad en el reporte de la información, permitiendo conocer el diagnóstico de los servicios de salud, así como el estimar o evaluar la aparición de eventos en salud pública con el objeto de planificar, ejecutar y evaluar las acciones para la prevención y control de las enfermedades objeto de vigilancia de SSFM y disponer de información confiable y oportuna desde los ESM. </a:t>
          </a:r>
          <a:endParaRPr lang="es-CO" sz="1600" kern="1200" dirty="0">
            <a:solidFill>
              <a:srgbClr val="5E7759"/>
            </a:solidFill>
            <a:latin typeface="+mn-lt"/>
          </a:endParaRPr>
        </a:p>
      </dsp:txBody>
      <dsp:txXfrm>
        <a:off x="0" y="2220422"/>
        <a:ext cx="6030998" cy="2220422"/>
      </dsp:txXfrm>
    </dsp:sp>
    <dsp:sp modelId="{EE9D69EC-2ED5-413C-B996-05FDB36FF9AC}">
      <dsp:nvSpPr>
        <dsp:cNvPr id="0" name=""/>
        <dsp:cNvSpPr/>
      </dsp:nvSpPr>
      <dsp:spPr>
        <a:xfrm>
          <a:off x="2367550" y="22126"/>
          <a:ext cx="1902052" cy="184850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12700" cap="flat" cmpd="sng" algn="ctr">
          <a:solidFill>
            <a:srgbClr val="143E34"/>
          </a:solidFill>
          <a:prstDash val="solid"/>
          <a:miter lim="800000"/>
        </a:ln>
        <a:effectLst/>
      </dsp:spPr>
      <dsp:style>
        <a:lnRef idx="2">
          <a:scrgbClr r="0" g="0" b="0"/>
        </a:lnRef>
        <a:fillRef idx="1">
          <a:scrgbClr r="0" g="0" b="0"/>
        </a:fillRef>
        <a:effectRef idx="0">
          <a:scrgbClr r="0" g="0" b="0"/>
        </a:effectRef>
        <a:fontRef idx="minor"/>
      </dsp:style>
    </dsp:sp>
    <dsp:sp modelId="{44049106-B4F4-4BD8-827C-6A726DB410B2}">
      <dsp:nvSpPr>
        <dsp:cNvPr id="0" name=""/>
        <dsp:cNvSpPr/>
      </dsp:nvSpPr>
      <dsp:spPr>
        <a:xfrm>
          <a:off x="6280419" y="0"/>
          <a:ext cx="4720643" cy="5551055"/>
        </a:xfrm>
        <a:prstGeom prst="roundRect">
          <a:avLst>
            <a:gd name="adj" fmla="val 10000"/>
          </a:avLst>
        </a:prstGeom>
        <a:noFill/>
        <a:ln w="12700" cap="flat" cmpd="sng" algn="ctr">
          <a:solidFill>
            <a:srgbClr val="143E3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just" defTabSz="711200" rtl="0">
            <a:lnSpc>
              <a:spcPct val="90000"/>
            </a:lnSpc>
            <a:spcBef>
              <a:spcPct val="0"/>
            </a:spcBef>
            <a:spcAft>
              <a:spcPct val="35000"/>
            </a:spcAft>
            <a:buNone/>
          </a:pPr>
          <a:r>
            <a:rPr lang="es-MX" sz="1600" kern="1200" dirty="0">
              <a:solidFill>
                <a:srgbClr val="5E7759"/>
              </a:solidFill>
            </a:rPr>
            <a:t>Ser reconocida como fuente fundamental de estadística del sistema de información Medico Militar con altos estándares de calidad  en veracidad y viabilidad de la información utilizando herramientas tecnológicas modernas para conocer el diagnostico de los servicios de salud del SSFM, planificar, ejecutar y permitir una adecuada toma de decisiones al disponer de información confiable y oportuna. </a:t>
          </a:r>
          <a:endParaRPr lang="es-CO" sz="1600" kern="1200" dirty="0">
            <a:solidFill>
              <a:srgbClr val="5E7759"/>
            </a:solidFill>
          </a:endParaRPr>
        </a:p>
      </dsp:txBody>
      <dsp:txXfrm>
        <a:off x="6280419" y="2220422"/>
        <a:ext cx="4720643" cy="2220422"/>
      </dsp:txXfrm>
    </dsp:sp>
    <dsp:sp modelId="{2EDED09B-B90E-4E17-BEB9-0237CC2C7017}">
      <dsp:nvSpPr>
        <dsp:cNvPr id="0" name=""/>
        <dsp:cNvSpPr/>
      </dsp:nvSpPr>
      <dsp:spPr>
        <a:xfrm>
          <a:off x="7728331" y="22838"/>
          <a:ext cx="1848501" cy="188807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a:ln w="12700" cap="flat" cmpd="sng" algn="ctr">
          <a:solidFill>
            <a:srgbClr val="143E34"/>
          </a:solidFill>
          <a:prstDash val="solid"/>
          <a:miter lim="800000"/>
        </a:ln>
        <a:effectLst/>
      </dsp:spPr>
      <dsp:style>
        <a:lnRef idx="2">
          <a:scrgbClr r="0" g="0" b="0"/>
        </a:lnRef>
        <a:fillRef idx="1">
          <a:scrgbClr r="0" g="0" b="0"/>
        </a:fillRef>
        <a:effectRef idx="0">
          <a:scrgbClr r="0" g="0" b="0"/>
        </a:effectRef>
        <a:fontRef idx="minor"/>
      </dsp:style>
    </dsp:sp>
    <dsp:sp modelId="{8D82AB69-177F-4386-9951-816804DA3854}">
      <dsp:nvSpPr>
        <dsp:cNvPr id="0" name=""/>
        <dsp:cNvSpPr/>
      </dsp:nvSpPr>
      <dsp:spPr>
        <a:xfrm>
          <a:off x="584916" y="4718396"/>
          <a:ext cx="10065331" cy="832658"/>
        </a:xfrm>
        <a:prstGeom prst="leftRightArrow">
          <a:avLst/>
        </a:prstGeom>
        <a:solidFill>
          <a:srgbClr val="5E7759"/>
        </a:solidFill>
        <a:ln w="12700" cap="flat" cmpd="sng" algn="ctr">
          <a:solidFill>
            <a:srgbClr val="143E34"/>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C6C550-6637-43EA-9C1D-6DEBE1931FF1}">
      <dsp:nvSpPr>
        <dsp:cNvPr id="0" name=""/>
        <dsp:cNvSpPr/>
      </dsp:nvSpPr>
      <dsp:spPr>
        <a:xfrm>
          <a:off x="4792689" y="2743200"/>
          <a:ext cx="2487727" cy="2468874"/>
        </a:xfrm>
        <a:prstGeom prst="gear9">
          <a:avLst/>
        </a:prstGeom>
        <a:solidFill>
          <a:srgbClr val="D0D0B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rtl="0">
            <a:lnSpc>
              <a:spcPct val="90000"/>
            </a:lnSpc>
            <a:spcBef>
              <a:spcPct val="0"/>
            </a:spcBef>
            <a:spcAft>
              <a:spcPct val="35000"/>
            </a:spcAft>
            <a:buNone/>
          </a:pPr>
          <a:r>
            <a:rPr lang="es-MX" sz="1700" kern="1200" dirty="0"/>
            <a:t> </a:t>
          </a:r>
          <a:r>
            <a:rPr kumimoji="0" lang="es-MX" sz="1700" b="1" i="0" u="none" strike="noStrike" kern="1200" cap="none" spc="0" normalizeH="0" baseline="0" dirty="0">
              <a:ln>
                <a:noFill/>
              </a:ln>
              <a:solidFill>
                <a:srgbClr val="6A4E40"/>
              </a:solidFill>
              <a:effectLst/>
              <a:uLnTx/>
              <a:uFillTx/>
              <a:latin typeface="Calibri" panose="020F0502020204030204"/>
              <a:ea typeface="+mn-ea"/>
              <a:cs typeface="+mn-cs"/>
            </a:rPr>
            <a:t>Analizar</a:t>
          </a:r>
          <a:r>
            <a:rPr lang="es-MX" sz="1700" kern="1200" dirty="0"/>
            <a:t> </a:t>
          </a:r>
          <a:endParaRPr lang="es-CO" sz="1700" kern="1200" dirty="0"/>
        </a:p>
      </dsp:txBody>
      <dsp:txXfrm>
        <a:off x="5291424" y="3321522"/>
        <a:ext cx="1490257" cy="1269052"/>
      </dsp:txXfrm>
    </dsp:sp>
    <dsp:sp modelId="{9267C6E9-0258-461E-A5B1-4AD012415F73}">
      <dsp:nvSpPr>
        <dsp:cNvPr id="0" name=""/>
        <dsp:cNvSpPr/>
      </dsp:nvSpPr>
      <dsp:spPr>
        <a:xfrm>
          <a:off x="2808730" y="1874808"/>
          <a:ext cx="2194560" cy="2194560"/>
        </a:xfrm>
        <a:prstGeom prst="gear6">
          <a:avLst/>
        </a:prstGeom>
        <a:solidFill>
          <a:srgbClr val="D0D0B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MX" sz="1800" b="1" i="0" u="none" strike="noStrike" kern="0" cap="none" spc="0" normalizeH="0" baseline="0" dirty="0">
              <a:ln>
                <a:noFill/>
              </a:ln>
              <a:solidFill>
                <a:srgbClr val="6A4E40"/>
              </a:solidFill>
              <a:effectLst/>
              <a:uLnTx/>
              <a:uFillTx/>
              <a:latin typeface="Calibri" panose="020F0502020204030204"/>
              <a:ea typeface="+mn-ea"/>
              <a:cs typeface="+mn-cs"/>
            </a:rPr>
            <a:t>Procesar</a:t>
          </a:r>
          <a:endParaRPr kumimoji="0" lang="es-CO" sz="1800" b="1" i="0" u="none" strike="noStrike" kern="0" cap="none" spc="0" normalizeH="0" baseline="0" dirty="0">
            <a:ln>
              <a:noFill/>
            </a:ln>
            <a:solidFill>
              <a:srgbClr val="6A4E40"/>
            </a:solidFill>
            <a:effectLst/>
            <a:uLnTx/>
            <a:uFillTx/>
            <a:latin typeface="Calibri" panose="020F0502020204030204"/>
            <a:ea typeface="+mn-ea"/>
            <a:cs typeface="+mn-cs"/>
          </a:endParaRPr>
        </a:p>
      </dsp:txBody>
      <dsp:txXfrm>
        <a:off x="3361217" y="2430634"/>
        <a:ext cx="1089586" cy="1082908"/>
      </dsp:txXfrm>
    </dsp:sp>
    <dsp:sp modelId="{BF9F0304-C538-4DE6-8383-1779BA0B6011}">
      <dsp:nvSpPr>
        <dsp:cNvPr id="0" name=""/>
        <dsp:cNvSpPr/>
      </dsp:nvSpPr>
      <dsp:spPr>
        <a:xfrm rot="20700000">
          <a:off x="4037907" y="360785"/>
          <a:ext cx="2150220" cy="2150220"/>
        </a:xfrm>
        <a:prstGeom prst="gear6">
          <a:avLst/>
        </a:prstGeom>
        <a:solidFill>
          <a:srgbClr val="D0D0B6"/>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kumimoji="0" lang="es-MX" sz="1800" b="1" i="0" u="none" strike="noStrike" kern="0" cap="none" spc="0" normalizeH="0" baseline="0" dirty="0">
              <a:ln>
                <a:noFill/>
              </a:ln>
              <a:solidFill>
                <a:srgbClr val="6A4E40"/>
              </a:solidFill>
              <a:effectLst/>
              <a:uLnTx/>
              <a:uFillTx/>
              <a:latin typeface="Calibri" panose="020F0502020204030204"/>
              <a:ea typeface="+mn-ea"/>
              <a:cs typeface="+mn-cs"/>
            </a:rPr>
            <a:t>Capturar</a:t>
          </a:r>
          <a:endParaRPr kumimoji="0" lang="es-CO" sz="1800" b="1" i="0" u="none" strike="noStrike" kern="0" cap="none" spc="0" normalizeH="0" baseline="0" dirty="0">
            <a:ln>
              <a:noFill/>
            </a:ln>
            <a:solidFill>
              <a:srgbClr val="6A4E40"/>
            </a:solidFill>
            <a:effectLst/>
            <a:uLnTx/>
            <a:uFillTx/>
            <a:latin typeface="Calibri" panose="020F0502020204030204"/>
            <a:ea typeface="+mn-ea"/>
            <a:cs typeface="+mn-cs"/>
          </a:endParaRPr>
        </a:p>
      </dsp:txBody>
      <dsp:txXfrm rot="-20700000">
        <a:off x="4509514" y="832392"/>
        <a:ext cx="1207008" cy="1207008"/>
      </dsp:txXfrm>
    </dsp:sp>
    <dsp:sp modelId="{ED58FE0B-605F-43E7-B8F8-9877248403F0}">
      <dsp:nvSpPr>
        <dsp:cNvPr id="0" name=""/>
        <dsp:cNvSpPr/>
      </dsp:nvSpPr>
      <dsp:spPr>
        <a:xfrm>
          <a:off x="6553206" y="1066795"/>
          <a:ext cx="4206247" cy="676654"/>
        </a:xfrm>
        <a:prstGeom prst="roundRect">
          <a:avLst>
            <a:gd name="adj" fmla="val 10000"/>
          </a:avLst>
        </a:prstGeom>
        <a:solidFill>
          <a:srgbClr val="ACD0C3"/>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ctr" defTabSz="800100" rtl="0">
            <a:lnSpc>
              <a:spcPct val="90000"/>
            </a:lnSpc>
            <a:spcBef>
              <a:spcPct val="0"/>
            </a:spcBef>
            <a:spcAft>
              <a:spcPct val="15000"/>
            </a:spcAft>
            <a:buChar char="•"/>
          </a:pPr>
          <a:r>
            <a:rPr kumimoji="0" lang="es-MX" sz="1800" b="1" i="0" u="none" strike="noStrike" kern="0" cap="none" spc="0" normalizeH="0" baseline="0" dirty="0">
              <a:ln>
                <a:noFill/>
              </a:ln>
              <a:solidFill>
                <a:srgbClr val="6A4E40"/>
              </a:solidFill>
              <a:effectLst/>
              <a:uLnTx/>
              <a:uFillTx/>
              <a:latin typeface="Calibri" panose="020F0502020204030204"/>
              <a:ea typeface="+mn-ea"/>
              <a:cs typeface="+mn-cs"/>
            </a:rPr>
            <a:t>Datos del Subsistema de Salud del Ejército Nacional de Colombia</a:t>
          </a:r>
          <a:endParaRPr kumimoji="0" lang="es-CO" sz="1800" b="1" i="0" u="none" strike="noStrike" kern="0" cap="none" spc="0" normalizeH="0" baseline="0" dirty="0">
            <a:ln>
              <a:noFill/>
            </a:ln>
            <a:solidFill>
              <a:srgbClr val="6A4E40"/>
            </a:solidFill>
            <a:effectLst/>
            <a:uLnTx/>
            <a:uFillTx/>
            <a:latin typeface="Calibri" panose="020F0502020204030204"/>
            <a:ea typeface="+mn-ea"/>
            <a:cs typeface="+mn-cs"/>
          </a:endParaRPr>
        </a:p>
      </dsp:txBody>
      <dsp:txXfrm>
        <a:off x="6573025" y="1086614"/>
        <a:ext cx="4166609" cy="637016"/>
      </dsp:txXfrm>
    </dsp:sp>
    <dsp:sp modelId="{8F385CD7-05A7-4EB6-92E8-96E003423EB2}">
      <dsp:nvSpPr>
        <dsp:cNvPr id="0" name=""/>
        <dsp:cNvSpPr/>
      </dsp:nvSpPr>
      <dsp:spPr>
        <a:xfrm rot="3486580">
          <a:off x="4157766" y="1719349"/>
          <a:ext cx="3862425" cy="3862425"/>
        </a:xfrm>
        <a:prstGeom prst="circularArrow">
          <a:avLst>
            <a:gd name="adj1" fmla="val 4687"/>
            <a:gd name="adj2" fmla="val 299029"/>
            <a:gd name="adj3" fmla="val 2540301"/>
            <a:gd name="adj4" fmla="val 15810231"/>
            <a:gd name="adj5" fmla="val 5469"/>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2B29C9-CAD3-4C76-9A85-FB39BC2F9FD2}">
      <dsp:nvSpPr>
        <dsp:cNvPr id="0" name=""/>
        <dsp:cNvSpPr/>
      </dsp:nvSpPr>
      <dsp:spPr>
        <a:xfrm>
          <a:off x="2420077" y="1383689"/>
          <a:ext cx="2806293" cy="2806293"/>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E8BA63-4A05-4954-A905-FB56025DD502}">
      <dsp:nvSpPr>
        <dsp:cNvPr id="0" name=""/>
        <dsp:cNvSpPr/>
      </dsp:nvSpPr>
      <dsp:spPr>
        <a:xfrm rot="5638990">
          <a:off x="4140031" y="220603"/>
          <a:ext cx="3025749" cy="3025749"/>
        </a:xfrm>
        <a:prstGeom prst="circularArrow">
          <a:avLst>
            <a:gd name="adj1" fmla="val 5984"/>
            <a:gd name="adj2" fmla="val 394124"/>
            <a:gd name="adj3" fmla="val 13313824"/>
            <a:gd name="adj4" fmla="val 10508221"/>
            <a:gd name="adj5" fmla="val 6981"/>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8DB9F-882C-48FB-8793-A073EBC442C4}">
      <dsp:nvSpPr>
        <dsp:cNvPr id="0" name=""/>
        <dsp:cNvSpPr/>
      </dsp:nvSpPr>
      <dsp:spPr>
        <a:xfrm rot="5400000">
          <a:off x="216" y="664490"/>
          <a:ext cx="2820185" cy="2820619"/>
        </a:xfrm>
        <a:prstGeom prst="blockArc">
          <a:avLst>
            <a:gd name="adj1" fmla="val 13500000"/>
            <a:gd name="adj2" fmla="val 18900000"/>
            <a:gd name="adj3" fmla="val 4960"/>
          </a:avLst>
        </a:prstGeom>
        <a:solidFill>
          <a:srgbClr val="143E3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A7F0BE-3253-4BD0-BBC5-0C951193EEAD}">
      <dsp:nvSpPr>
        <dsp:cNvPr id="0" name=""/>
        <dsp:cNvSpPr/>
      </dsp:nvSpPr>
      <dsp:spPr>
        <a:xfrm rot="16200000">
          <a:off x="2902766" y="664490"/>
          <a:ext cx="2820185" cy="2820619"/>
        </a:xfrm>
        <a:prstGeom prst="blockArc">
          <a:avLst>
            <a:gd name="adj1" fmla="val 13500000"/>
            <a:gd name="adj2" fmla="val 18900000"/>
            <a:gd name="adj3" fmla="val 4960"/>
          </a:avLst>
        </a:prstGeom>
        <a:solidFill>
          <a:srgbClr val="6A4E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857883-8BC4-4DB1-A7E9-6132392416A5}">
      <dsp:nvSpPr>
        <dsp:cNvPr id="0" name=""/>
        <dsp:cNvSpPr/>
      </dsp:nvSpPr>
      <dsp:spPr>
        <a:xfrm>
          <a:off x="3236244" y="3114474"/>
          <a:ext cx="2141280" cy="564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0" lang="es-CO" sz="1800" b="1" i="0" u="none" strike="noStrike" kern="0" cap="none" spc="0" normalizeH="0" baseline="0" dirty="0">
              <a:ln>
                <a:noFill/>
              </a:ln>
              <a:solidFill>
                <a:srgbClr val="6A4E40"/>
              </a:solidFill>
              <a:effectLst/>
              <a:uLnTx/>
              <a:uFillTx/>
              <a:latin typeface="Calibri" panose="020F0502020204030204"/>
              <a:ea typeface="+mn-ea"/>
              <a:cs typeface="+mn-cs"/>
            </a:rPr>
            <a:t>Formato RIPS</a:t>
          </a:r>
        </a:p>
      </dsp:txBody>
      <dsp:txXfrm>
        <a:off x="3236244" y="3114474"/>
        <a:ext cx="2141280" cy="564217"/>
      </dsp:txXfrm>
    </dsp:sp>
    <dsp:sp modelId="{04404A17-0C8F-4F94-8342-60C457E0C49E}">
      <dsp:nvSpPr>
        <dsp:cNvPr id="0" name=""/>
        <dsp:cNvSpPr/>
      </dsp:nvSpPr>
      <dsp:spPr>
        <a:xfrm rot="5400000">
          <a:off x="2812301" y="664490"/>
          <a:ext cx="2820185" cy="2820619"/>
        </a:xfrm>
        <a:prstGeom prst="blockArc">
          <a:avLst>
            <a:gd name="adj1" fmla="val 13500000"/>
            <a:gd name="adj2" fmla="val 18900000"/>
            <a:gd name="adj3" fmla="val 4960"/>
          </a:avLst>
        </a:prstGeom>
        <a:solidFill>
          <a:srgbClr val="6A4E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12F02A-94D9-4751-81FF-4ED0377E001C}">
      <dsp:nvSpPr>
        <dsp:cNvPr id="0" name=""/>
        <dsp:cNvSpPr/>
      </dsp:nvSpPr>
      <dsp:spPr>
        <a:xfrm rot="16200000">
          <a:off x="5713997" y="664490"/>
          <a:ext cx="2820185" cy="2820619"/>
        </a:xfrm>
        <a:prstGeom prst="blockArc">
          <a:avLst>
            <a:gd name="adj1" fmla="val 13500000"/>
            <a:gd name="adj2" fmla="val 18900000"/>
            <a:gd name="adj3" fmla="val 4960"/>
          </a:avLst>
        </a:prstGeom>
        <a:solidFill>
          <a:srgbClr val="C11F2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635B7D-D39D-4D95-9199-F0B41E8EEB0F}">
      <dsp:nvSpPr>
        <dsp:cNvPr id="0" name=""/>
        <dsp:cNvSpPr/>
      </dsp:nvSpPr>
      <dsp:spPr>
        <a:xfrm>
          <a:off x="5841796" y="3114474"/>
          <a:ext cx="2141280" cy="564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s-CO" sz="1700" b="1" kern="1200" dirty="0">
              <a:solidFill>
                <a:srgbClr val="C00000"/>
              </a:solidFill>
            </a:rPr>
            <a:t>Indicadores de calidad </a:t>
          </a:r>
        </a:p>
      </dsp:txBody>
      <dsp:txXfrm>
        <a:off x="5841796" y="3114474"/>
        <a:ext cx="2141280" cy="564217"/>
      </dsp:txXfrm>
    </dsp:sp>
    <dsp:sp modelId="{6EFAF8B3-1CBE-4B1C-B784-F5B0AA1C8575}">
      <dsp:nvSpPr>
        <dsp:cNvPr id="0" name=""/>
        <dsp:cNvSpPr/>
      </dsp:nvSpPr>
      <dsp:spPr>
        <a:xfrm>
          <a:off x="3167440" y="1473939"/>
          <a:ext cx="1292142" cy="1292142"/>
        </a:xfrm>
        <a:prstGeom prst="ellipse">
          <a:avLst/>
        </a:prstGeom>
        <a:solidFill>
          <a:srgbClr val="D0D0B6">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s-CO" sz="900" kern="1200" dirty="0"/>
            <a:t> I</a:t>
          </a:r>
          <a:r>
            <a:rPr lang="es-CO" sz="900" kern="1200" dirty="0">
              <a:solidFill>
                <a:srgbClr val="6A4E40"/>
              </a:solidFill>
            </a:rPr>
            <a:t>dentificar causas de morbilidad red interna</a:t>
          </a:r>
        </a:p>
      </dsp:txBody>
      <dsp:txXfrm>
        <a:off x="3347874" y="1626310"/>
        <a:ext cx="745018" cy="987399"/>
      </dsp:txXfrm>
    </dsp:sp>
    <dsp:sp modelId="{4BF9F767-2C8D-4F79-A689-40A18ED98A31}">
      <dsp:nvSpPr>
        <dsp:cNvPr id="0" name=""/>
        <dsp:cNvSpPr/>
      </dsp:nvSpPr>
      <dsp:spPr>
        <a:xfrm>
          <a:off x="4098713" y="1473939"/>
          <a:ext cx="1292142" cy="1292142"/>
        </a:xfrm>
        <a:prstGeom prst="ellipse">
          <a:avLst/>
        </a:prstGeom>
        <a:solidFill>
          <a:srgbClr val="D0D0B6">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s-CO" sz="900" kern="1200" dirty="0">
              <a:solidFill>
                <a:srgbClr val="6A4E40"/>
              </a:solidFill>
            </a:rPr>
            <a:t>Insumo perfil epidemiológico  </a:t>
          </a:r>
        </a:p>
      </dsp:txBody>
      <dsp:txXfrm>
        <a:off x="4465402" y="1626310"/>
        <a:ext cx="745018" cy="987399"/>
      </dsp:txXfrm>
    </dsp:sp>
    <dsp:sp modelId="{A42CF281-0D5F-41C2-9E0C-E06894769EFD}">
      <dsp:nvSpPr>
        <dsp:cNvPr id="0" name=""/>
        <dsp:cNvSpPr/>
      </dsp:nvSpPr>
      <dsp:spPr>
        <a:xfrm>
          <a:off x="710080" y="1092829"/>
          <a:ext cx="1100388" cy="893621"/>
        </a:xfrm>
        <a:prstGeom prst="ellipse">
          <a:avLst/>
        </a:prstGeom>
        <a:solidFill>
          <a:srgbClr val="143E3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355600" rtl="0">
            <a:lnSpc>
              <a:spcPct val="90000"/>
            </a:lnSpc>
            <a:spcBef>
              <a:spcPct val="0"/>
            </a:spcBef>
            <a:spcAft>
              <a:spcPct val="35000"/>
            </a:spcAft>
            <a:buNone/>
          </a:pPr>
          <a:r>
            <a:rPr kumimoji="0" lang="es-CO" sz="800" b="0" i="0" u="none" strike="noStrike" kern="0" cap="none" spc="0" normalizeH="0" baseline="0">
              <a:ln>
                <a:noFill/>
              </a:ln>
              <a:solidFill>
                <a:srgbClr val="FFFFFF"/>
              </a:solidFill>
              <a:effectLst/>
              <a:uLnTx/>
              <a:uFillTx/>
              <a:latin typeface="Calibri" panose="020F0502020204030204"/>
              <a:ea typeface="+mn-ea"/>
              <a:cs typeface="+mn-cs"/>
            </a:rPr>
            <a:t>Seguimiento cumplimiento jornada laboral</a:t>
          </a:r>
          <a:endParaRPr kumimoji="0" lang="es-CO" sz="800" b="0" i="0" u="none" strike="noStrike" kern="0" cap="none" spc="0" normalizeH="0" baseline="0" dirty="0">
            <a:ln>
              <a:noFill/>
            </a:ln>
            <a:solidFill>
              <a:srgbClr val="FFFFFF"/>
            </a:solidFill>
            <a:effectLst/>
            <a:uLnTx/>
            <a:uFillTx/>
            <a:latin typeface="Calibri" panose="020F0502020204030204"/>
            <a:ea typeface="+mn-ea"/>
            <a:cs typeface="+mn-cs"/>
          </a:endParaRPr>
        </a:p>
      </dsp:txBody>
      <dsp:txXfrm>
        <a:off x="871228" y="1223697"/>
        <a:ext cx="778092" cy="631885"/>
      </dsp:txXfrm>
    </dsp:sp>
    <dsp:sp modelId="{7C2F5E59-8296-42D2-87B3-6F5E8FBE6A48}">
      <dsp:nvSpPr>
        <dsp:cNvPr id="0" name=""/>
        <dsp:cNvSpPr/>
      </dsp:nvSpPr>
      <dsp:spPr>
        <a:xfrm>
          <a:off x="483900" y="1839936"/>
          <a:ext cx="438943" cy="438768"/>
        </a:xfrm>
        <a:prstGeom prst="ellipse">
          <a:avLst/>
        </a:prstGeom>
        <a:solidFill>
          <a:srgbClr val="143E3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3BE908B-9C36-4781-B9A6-CC2F76E69CFF}">
      <dsp:nvSpPr>
        <dsp:cNvPr id="0" name=""/>
        <dsp:cNvSpPr/>
      </dsp:nvSpPr>
      <dsp:spPr>
        <a:xfrm>
          <a:off x="1780407" y="1268607"/>
          <a:ext cx="255404" cy="255237"/>
        </a:xfrm>
        <a:prstGeom prst="ellipse">
          <a:avLst/>
        </a:prstGeom>
        <a:solidFill>
          <a:srgbClr val="143E3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5E618A4-EAAE-4C47-9AD8-E5E3D9389CB3}">
      <dsp:nvSpPr>
        <dsp:cNvPr id="0" name=""/>
        <dsp:cNvSpPr/>
      </dsp:nvSpPr>
      <dsp:spPr>
        <a:xfrm>
          <a:off x="1685494" y="1626560"/>
          <a:ext cx="893600" cy="893621"/>
        </a:xfrm>
        <a:prstGeom prst="ellipse">
          <a:avLst/>
        </a:prstGeom>
        <a:solidFill>
          <a:srgbClr val="ACD0C3">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s-CO" sz="1100" kern="1200" dirty="0"/>
            <a:t>Militares-Planta</a:t>
          </a:r>
        </a:p>
      </dsp:txBody>
      <dsp:txXfrm>
        <a:off x="1816359" y="1757428"/>
        <a:ext cx="631870" cy="631885"/>
      </dsp:txXfrm>
    </dsp:sp>
    <dsp:sp modelId="{B120819D-F2C6-470F-8E13-F9DC97B6FAB7}">
      <dsp:nvSpPr>
        <dsp:cNvPr id="0" name=""/>
        <dsp:cNvSpPr/>
      </dsp:nvSpPr>
      <dsp:spPr>
        <a:xfrm>
          <a:off x="1778940" y="2574834"/>
          <a:ext cx="255404" cy="255237"/>
        </a:xfrm>
        <a:prstGeom prst="ellipse">
          <a:avLst/>
        </a:prstGeom>
        <a:solidFill>
          <a:srgbClr val="143E3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B13955F0-ABE7-40FD-B7D9-076E74D96D22}">
      <dsp:nvSpPr>
        <dsp:cNvPr id="0" name=""/>
        <dsp:cNvSpPr/>
      </dsp:nvSpPr>
      <dsp:spPr>
        <a:xfrm>
          <a:off x="829398" y="2137229"/>
          <a:ext cx="893600" cy="893621"/>
        </a:xfrm>
        <a:prstGeom prst="ellipse">
          <a:avLst/>
        </a:prstGeom>
        <a:solidFill>
          <a:srgbClr val="ACD0C3">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s-CO" sz="1100" kern="1200" dirty="0"/>
            <a:t>PS-rurales</a:t>
          </a:r>
        </a:p>
      </dsp:txBody>
      <dsp:txXfrm>
        <a:off x="960263" y="2268097"/>
        <a:ext cx="631870" cy="631885"/>
      </dsp:txXfrm>
    </dsp:sp>
    <dsp:sp modelId="{6FF8E09B-7A71-4FF1-8A73-DFE05C439101}">
      <dsp:nvSpPr>
        <dsp:cNvPr id="0" name=""/>
        <dsp:cNvSpPr/>
      </dsp:nvSpPr>
      <dsp:spPr>
        <a:xfrm>
          <a:off x="6085027" y="1247612"/>
          <a:ext cx="1647139" cy="1646841"/>
        </a:xfrm>
        <a:prstGeom prst="ellipse">
          <a:avLst/>
        </a:prstGeom>
        <a:solidFill>
          <a:schemeClr val="bg1"/>
        </a:solidFill>
        <a:ln w="12700" cap="flat" cmpd="sng" algn="ctr">
          <a:solidFill>
            <a:srgbClr val="C11F2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CO" sz="1200" b="0" i="0" u="none" strike="noStrike" kern="0" cap="none" spc="0" normalizeH="0" baseline="0" dirty="0">
              <a:ln>
                <a:noFill/>
              </a:ln>
              <a:solidFill>
                <a:schemeClr val="tx1"/>
              </a:solidFill>
              <a:effectLst/>
              <a:uLnTx/>
              <a:uFillTx/>
              <a:latin typeface="Calibri" panose="020F0502020204030204"/>
              <a:ea typeface="+mn-ea"/>
              <a:cs typeface="+mn-cs"/>
            </a:rPr>
            <a:t>Revisar oportunidad de atención </a:t>
          </a:r>
        </a:p>
      </dsp:txBody>
      <dsp:txXfrm>
        <a:off x="6326245" y="1488786"/>
        <a:ext cx="1164703" cy="1164493"/>
      </dsp:txXfrm>
    </dsp:sp>
    <dsp:sp modelId="{DCD24D2E-1385-49DA-AD82-416F148EA592}">
      <dsp:nvSpPr>
        <dsp:cNvPr id="0" name=""/>
        <dsp:cNvSpPr/>
      </dsp:nvSpPr>
      <dsp:spPr>
        <a:xfrm>
          <a:off x="529986" y="3114474"/>
          <a:ext cx="2141280" cy="564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kumimoji="0" lang="es-CO" sz="1800" b="1" i="0" u="none" strike="noStrike" kern="0" cap="none" spc="0" normalizeH="0" baseline="0">
              <a:ln>
                <a:noFill/>
              </a:ln>
              <a:solidFill>
                <a:srgbClr val="89BBA9"/>
              </a:solidFill>
              <a:effectLst/>
              <a:uLnTx/>
              <a:uFillTx/>
              <a:latin typeface="Calibri" panose="020F0502020204030204"/>
              <a:ea typeface="+mn-ea"/>
              <a:cs typeface="+mn-cs"/>
            </a:rPr>
            <a:t>Formato de productividad</a:t>
          </a:r>
          <a:endParaRPr kumimoji="0" lang="es-CO" sz="1800" b="1" i="0" u="none" strike="noStrike" kern="0" cap="none" spc="0" normalizeH="0" baseline="0" dirty="0">
            <a:ln>
              <a:noFill/>
            </a:ln>
            <a:solidFill>
              <a:srgbClr val="89BBA9"/>
            </a:solidFill>
            <a:effectLst/>
            <a:uLnTx/>
            <a:uFillTx/>
            <a:latin typeface="Calibri" panose="020F0502020204030204"/>
            <a:ea typeface="+mn-ea"/>
            <a:cs typeface="+mn-cs"/>
          </a:endParaRPr>
        </a:p>
      </dsp:txBody>
      <dsp:txXfrm>
        <a:off x="529986" y="3114474"/>
        <a:ext cx="2141280" cy="5642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FFCF3-D019-44E3-9070-08E53578510D}">
      <dsp:nvSpPr>
        <dsp:cNvPr id="0" name=""/>
        <dsp:cNvSpPr/>
      </dsp:nvSpPr>
      <dsp:spPr>
        <a:xfrm>
          <a:off x="-2237893" y="-346166"/>
          <a:ext cx="2673532" cy="2673532"/>
        </a:xfrm>
        <a:prstGeom prst="blockArc">
          <a:avLst>
            <a:gd name="adj1" fmla="val 18900000"/>
            <a:gd name="adj2" fmla="val 2700000"/>
            <a:gd name="adj3" fmla="val 808"/>
          </a:avLst>
        </a:prstGeom>
        <a:noFill/>
        <a:ln w="12700" cap="flat" cmpd="sng" algn="ctr">
          <a:solidFill>
            <a:srgbClr val="ACD0C3"/>
          </a:solidFill>
          <a:prstDash val="solid"/>
          <a:miter lim="800000"/>
        </a:ln>
        <a:effectLst/>
      </dsp:spPr>
      <dsp:style>
        <a:lnRef idx="2">
          <a:scrgbClr r="0" g="0" b="0"/>
        </a:lnRef>
        <a:fillRef idx="0">
          <a:scrgbClr r="0" g="0" b="0"/>
        </a:fillRef>
        <a:effectRef idx="0">
          <a:scrgbClr r="0" g="0" b="0"/>
        </a:effectRef>
        <a:fontRef idx="minor"/>
      </dsp:style>
    </dsp:sp>
    <dsp:sp modelId="{FD0E3C91-D2B9-4C14-A533-C302F45E665C}">
      <dsp:nvSpPr>
        <dsp:cNvPr id="0" name=""/>
        <dsp:cNvSpPr/>
      </dsp:nvSpPr>
      <dsp:spPr>
        <a:xfrm>
          <a:off x="192074" y="123785"/>
          <a:ext cx="2681234" cy="247729"/>
        </a:xfrm>
        <a:prstGeom prst="rect">
          <a:avLst/>
        </a:prstGeom>
        <a:solidFill>
          <a:srgbClr val="ACD0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635" tIns="45720" rIns="45720" bIns="45720" numCol="1" spcCol="1270" anchor="ctr" anchorCtr="0">
          <a:noAutofit/>
        </a:bodyPr>
        <a:lstStyle/>
        <a:p>
          <a:pPr marL="0" lvl="0" indent="0" algn="l" defTabSz="800100" rtl="0">
            <a:lnSpc>
              <a:spcPct val="90000"/>
            </a:lnSpc>
            <a:spcBef>
              <a:spcPct val="0"/>
            </a:spcBef>
            <a:spcAft>
              <a:spcPct val="35000"/>
            </a:spcAft>
            <a:buNone/>
          </a:pPr>
          <a:r>
            <a:rPr lang="es-CO" sz="1800" kern="1200" dirty="0"/>
            <a:t>Hospitalización</a:t>
          </a:r>
        </a:p>
      </dsp:txBody>
      <dsp:txXfrm>
        <a:off x="192074" y="123785"/>
        <a:ext cx="2681234" cy="247729"/>
      </dsp:txXfrm>
    </dsp:sp>
    <dsp:sp modelId="{24AF1E4E-E33C-48FE-AD5F-84156D26BEE4}">
      <dsp:nvSpPr>
        <dsp:cNvPr id="0" name=""/>
        <dsp:cNvSpPr/>
      </dsp:nvSpPr>
      <dsp:spPr>
        <a:xfrm>
          <a:off x="37244" y="92819"/>
          <a:ext cx="309661" cy="309661"/>
        </a:xfrm>
        <a:prstGeom prst="ellipse">
          <a:avLst/>
        </a:prstGeom>
        <a:solidFill>
          <a:schemeClr val="lt1">
            <a:hueOff val="0"/>
            <a:satOff val="0"/>
            <a:lumOff val="0"/>
            <a:alphaOff val="0"/>
          </a:schemeClr>
        </a:solidFill>
        <a:ln w="12700" cap="flat" cmpd="sng" algn="ctr">
          <a:solidFill>
            <a:srgbClr val="ACD0C3"/>
          </a:solidFill>
          <a:prstDash val="solid"/>
          <a:miter lim="800000"/>
        </a:ln>
        <a:effectLst/>
      </dsp:spPr>
      <dsp:style>
        <a:lnRef idx="2">
          <a:scrgbClr r="0" g="0" b="0"/>
        </a:lnRef>
        <a:fillRef idx="1">
          <a:scrgbClr r="0" g="0" b="0"/>
        </a:fillRef>
        <a:effectRef idx="0">
          <a:scrgbClr r="0" g="0" b="0"/>
        </a:effectRef>
        <a:fontRef idx="minor"/>
      </dsp:style>
    </dsp:sp>
    <dsp:sp modelId="{AC314385-C22C-48FE-BA59-05BCBB275095}">
      <dsp:nvSpPr>
        <dsp:cNvPr id="0" name=""/>
        <dsp:cNvSpPr/>
      </dsp:nvSpPr>
      <dsp:spPr>
        <a:xfrm>
          <a:off x="369590" y="495260"/>
          <a:ext cx="2503718" cy="247729"/>
        </a:xfrm>
        <a:prstGeom prst="rect">
          <a:avLst/>
        </a:prstGeom>
        <a:solidFill>
          <a:srgbClr val="ACD0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635" tIns="45720" rIns="45720" bIns="45720" numCol="1" spcCol="1270" anchor="ctr" anchorCtr="0">
          <a:noAutofit/>
        </a:bodyPr>
        <a:lstStyle/>
        <a:p>
          <a:pPr marL="0" lvl="0" indent="0" algn="l" defTabSz="800100" rtl="0">
            <a:lnSpc>
              <a:spcPct val="90000"/>
            </a:lnSpc>
            <a:spcBef>
              <a:spcPct val="0"/>
            </a:spcBef>
            <a:spcAft>
              <a:spcPct val="35000"/>
            </a:spcAft>
            <a:buNone/>
          </a:pPr>
          <a:r>
            <a:rPr lang="es-CO" sz="1800" kern="1200" dirty="0"/>
            <a:t>ST 010 -011</a:t>
          </a:r>
        </a:p>
      </dsp:txBody>
      <dsp:txXfrm>
        <a:off x="369590" y="495260"/>
        <a:ext cx="2503718" cy="247729"/>
      </dsp:txXfrm>
    </dsp:sp>
    <dsp:sp modelId="{2890EF5D-604C-4676-8EC0-A6C5DA278582}">
      <dsp:nvSpPr>
        <dsp:cNvPr id="0" name=""/>
        <dsp:cNvSpPr/>
      </dsp:nvSpPr>
      <dsp:spPr>
        <a:xfrm>
          <a:off x="214759" y="464294"/>
          <a:ext cx="309661" cy="309661"/>
        </a:xfrm>
        <a:prstGeom prst="ellipse">
          <a:avLst/>
        </a:prstGeom>
        <a:solidFill>
          <a:schemeClr val="lt1">
            <a:hueOff val="0"/>
            <a:satOff val="0"/>
            <a:lumOff val="0"/>
            <a:alphaOff val="0"/>
          </a:schemeClr>
        </a:solidFill>
        <a:ln w="12700" cap="flat" cmpd="sng" algn="ctr">
          <a:solidFill>
            <a:srgbClr val="ACD0C3"/>
          </a:solidFill>
          <a:prstDash val="solid"/>
          <a:miter lim="800000"/>
        </a:ln>
        <a:effectLst/>
      </dsp:spPr>
      <dsp:style>
        <a:lnRef idx="2">
          <a:scrgbClr r="0" g="0" b="0"/>
        </a:lnRef>
        <a:fillRef idx="1">
          <a:scrgbClr r="0" g="0" b="0"/>
        </a:fillRef>
        <a:effectRef idx="0">
          <a:scrgbClr r="0" g="0" b="0"/>
        </a:effectRef>
        <a:fontRef idx="minor"/>
      </dsp:style>
    </dsp:sp>
    <dsp:sp modelId="{A79FBB2B-ABD9-41AA-BEA7-B4B4BB1FCAA8}">
      <dsp:nvSpPr>
        <dsp:cNvPr id="0" name=""/>
        <dsp:cNvSpPr/>
      </dsp:nvSpPr>
      <dsp:spPr>
        <a:xfrm>
          <a:off x="424073" y="866735"/>
          <a:ext cx="2449235" cy="247729"/>
        </a:xfrm>
        <a:prstGeom prst="rect">
          <a:avLst/>
        </a:prstGeom>
        <a:solidFill>
          <a:srgbClr val="ACD0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635" tIns="45720" rIns="45720" bIns="45720" numCol="1" spcCol="1270" anchor="ctr" anchorCtr="0">
          <a:noAutofit/>
        </a:bodyPr>
        <a:lstStyle/>
        <a:p>
          <a:pPr marL="0" lvl="0" indent="0" algn="l" defTabSz="800100" rtl="0">
            <a:lnSpc>
              <a:spcPct val="90000"/>
            </a:lnSpc>
            <a:spcBef>
              <a:spcPct val="0"/>
            </a:spcBef>
            <a:spcAft>
              <a:spcPct val="35000"/>
            </a:spcAft>
            <a:buNone/>
          </a:pPr>
          <a:r>
            <a:rPr lang="es-CO" sz="1800" kern="1200"/>
            <a:t>Natalidad</a:t>
          </a:r>
        </a:p>
      </dsp:txBody>
      <dsp:txXfrm>
        <a:off x="424073" y="866735"/>
        <a:ext cx="2449235" cy="247729"/>
      </dsp:txXfrm>
    </dsp:sp>
    <dsp:sp modelId="{A3CBFCF1-3611-4B54-B82C-9A87BBF2A8AD}">
      <dsp:nvSpPr>
        <dsp:cNvPr id="0" name=""/>
        <dsp:cNvSpPr/>
      </dsp:nvSpPr>
      <dsp:spPr>
        <a:xfrm>
          <a:off x="269242" y="835769"/>
          <a:ext cx="309661" cy="309661"/>
        </a:xfrm>
        <a:prstGeom prst="ellipse">
          <a:avLst/>
        </a:prstGeom>
        <a:solidFill>
          <a:schemeClr val="lt1">
            <a:hueOff val="0"/>
            <a:satOff val="0"/>
            <a:lumOff val="0"/>
            <a:alphaOff val="0"/>
          </a:schemeClr>
        </a:solidFill>
        <a:ln w="12700" cap="flat" cmpd="sng" algn="ctr">
          <a:solidFill>
            <a:srgbClr val="ACD0C3"/>
          </a:solidFill>
          <a:prstDash val="solid"/>
          <a:miter lim="800000"/>
        </a:ln>
        <a:effectLst/>
      </dsp:spPr>
      <dsp:style>
        <a:lnRef idx="2">
          <a:scrgbClr r="0" g="0" b="0"/>
        </a:lnRef>
        <a:fillRef idx="1">
          <a:scrgbClr r="0" g="0" b="0"/>
        </a:fillRef>
        <a:effectRef idx="0">
          <a:scrgbClr r="0" g="0" b="0"/>
        </a:effectRef>
        <a:fontRef idx="minor"/>
      </dsp:style>
    </dsp:sp>
    <dsp:sp modelId="{411D4964-CF17-489D-89D4-553954F14448}">
      <dsp:nvSpPr>
        <dsp:cNvPr id="0" name=""/>
        <dsp:cNvSpPr/>
      </dsp:nvSpPr>
      <dsp:spPr>
        <a:xfrm>
          <a:off x="369590" y="1238210"/>
          <a:ext cx="2503718" cy="247729"/>
        </a:xfrm>
        <a:prstGeom prst="rect">
          <a:avLst/>
        </a:prstGeom>
        <a:solidFill>
          <a:srgbClr val="ACD0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635" tIns="45720" rIns="45720" bIns="45720" numCol="1" spcCol="1270" anchor="ctr" anchorCtr="0">
          <a:noAutofit/>
        </a:bodyPr>
        <a:lstStyle/>
        <a:p>
          <a:pPr marL="0" lvl="0" indent="0" algn="l" defTabSz="800100" rtl="0">
            <a:lnSpc>
              <a:spcPct val="90000"/>
            </a:lnSpc>
            <a:spcBef>
              <a:spcPct val="0"/>
            </a:spcBef>
            <a:spcAft>
              <a:spcPct val="35000"/>
            </a:spcAft>
            <a:buNone/>
          </a:pPr>
          <a:r>
            <a:rPr lang="es-CO" sz="1800" kern="1200"/>
            <a:t>Incapacidades</a:t>
          </a:r>
        </a:p>
      </dsp:txBody>
      <dsp:txXfrm>
        <a:off x="369590" y="1238210"/>
        <a:ext cx="2503718" cy="247729"/>
      </dsp:txXfrm>
    </dsp:sp>
    <dsp:sp modelId="{7D2D7220-5B97-4576-88BF-3838EB131411}">
      <dsp:nvSpPr>
        <dsp:cNvPr id="0" name=""/>
        <dsp:cNvSpPr/>
      </dsp:nvSpPr>
      <dsp:spPr>
        <a:xfrm>
          <a:off x="214759" y="1207244"/>
          <a:ext cx="309661" cy="309661"/>
        </a:xfrm>
        <a:prstGeom prst="ellipse">
          <a:avLst/>
        </a:prstGeom>
        <a:solidFill>
          <a:schemeClr val="lt1">
            <a:hueOff val="0"/>
            <a:satOff val="0"/>
            <a:lumOff val="0"/>
            <a:alphaOff val="0"/>
          </a:schemeClr>
        </a:solidFill>
        <a:ln w="12700" cap="flat" cmpd="sng" algn="ctr">
          <a:solidFill>
            <a:srgbClr val="ACD0C3"/>
          </a:solidFill>
          <a:prstDash val="solid"/>
          <a:miter lim="800000"/>
        </a:ln>
        <a:effectLst/>
      </dsp:spPr>
      <dsp:style>
        <a:lnRef idx="2">
          <a:scrgbClr r="0" g="0" b="0"/>
        </a:lnRef>
        <a:fillRef idx="1">
          <a:scrgbClr r="0" g="0" b="0"/>
        </a:fillRef>
        <a:effectRef idx="0">
          <a:scrgbClr r="0" g="0" b="0"/>
        </a:effectRef>
        <a:fontRef idx="minor"/>
      </dsp:style>
    </dsp:sp>
    <dsp:sp modelId="{CFC5DC1B-A9DE-4A7C-91D0-DE4D4348D954}">
      <dsp:nvSpPr>
        <dsp:cNvPr id="0" name=""/>
        <dsp:cNvSpPr/>
      </dsp:nvSpPr>
      <dsp:spPr>
        <a:xfrm>
          <a:off x="192074" y="1562099"/>
          <a:ext cx="2681234" cy="342901"/>
        </a:xfrm>
        <a:prstGeom prst="rect">
          <a:avLst/>
        </a:prstGeom>
        <a:solidFill>
          <a:srgbClr val="143E3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635" tIns="45720" rIns="45720" bIns="45720" numCol="1" spcCol="1270" anchor="ctr" anchorCtr="0">
          <a:noAutofit/>
        </a:bodyPr>
        <a:lstStyle/>
        <a:p>
          <a:pPr marL="0" lvl="0" indent="0" algn="l" defTabSz="800100" rtl="0">
            <a:lnSpc>
              <a:spcPct val="90000"/>
            </a:lnSpc>
            <a:spcBef>
              <a:spcPct val="0"/>
            </a:spcBef>
            <a:spcAft>
              <a:spcPct val="35000"/>
            </a:spcAft>
            <a:buNone/>
          </a:pPr>
          <a:r>
            <a:rPr lang="es-CO" sz="1800" kern="1200" dirty="0"/>
            <a:t>Censo </a:t>
          </a:r>
        </a:p>
      </dsp:txBody>
      <dsp:txXfrm>
        <a:off x="192074" y="1562099"/>
        <a:ext cx="2681234" cy="342901"/>
      </dsp:txXfrm>
    </dsp:sp>
    <dsp:sp modelId="{94A4E689-4DB7-49E5-A94D-3BD4638EB89D}">
      <dsp:nvSpPr>
        <dsp:cNvPr id="0" name=""/>
        <dsp:cNvSpPr/>
      </dsp:nvSpPr>
      <dsp:spPr>
        <a:xfrm>
          <a:off x="37244" y="1578719"/>
          <a:ext cx="309661" cy="309661"/>
        </a:xfrm>
        <a:prstGeom prst="ellipse">
          <a:avLst/>
        </a:prstGeom>
        <a:solidFill>
          <a:schemeClr val="lt1">
            <a:hueOff val="0"/>
            <a:satOff val="0"/>
            <a:lumOff val="0"/>
            <a:alphaOff val="0"/>
          </a:schemeClr>
        </a:solidFill>
        <a:ln w="12700" cap="flat" cmpd="sng" algn="ctr">
          <a:solidFill>
            <a:srgbClr val="ACD0C3"/>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3/layout/PhasedProcess">
  <dgm:title val=""/>
  <dgm:desc val=""/>
  <dgm:catLst>
    <dgm:cat type="process" pri="12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clrData>
  <dgm:layoutNode name="Name0">
    <dgm:varLst>
      <dgm:chMax val="3"/>
      <dgm:chPref val="3"/>
      <dgm:bulletEnabled val="1"/>
      <dgm:dir/>
      <dgm:animLvl val="lvl"/>
    </dgm:varLst>
    <dgm:shape xmlns:r="http://schemas.openxmlformats.org/officeDocument/2006/relationships" r:blip="">
      <dgm:adjLst/>
    </dgm:shape>
    <dgm:choose name="Name1">
      <dgm:if name="Name2" axis="ch" ptType="node" func="cnt" op="gte" val="3">
        <dgm:alg type="composite">
          <dgm:param type="ar" val="2.8316"/>
        </dgm:alg>
        <dgm:choose name="Name3">
          <dgm:if name="Name4"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567"/>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rightChild" refType="w" fact="0.713"/>
              <dgm:constr type="t" for="ch" forName="rightChild" refType="h" fact="0.1934"/>
              <dgm:constr type="w" for="ch" forName="rightChild" refType="w" fact="0.193"/>
              <dgm:constr type="h" for="ch" forName="rightChild" refType="h" fact="0.5464"/>
              <dgm:constr type="l" for="ch" forName="parentText1" refType="w" fact="0.0621"/>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6845"/>
              <dgm:constr type="t" for="ch" forName="parentText3" refType="h" fact="0.8128"/>
              <dgm:constr type="w" for="ch" forName="parentText3" refType="w" fact="0.2509"/>
              <dgm:constr type="h" for="ch" forName="parentText3" refType="h" fact="0.1872"/>
            </dgm:constrLst>
          </dgm:if>
          <dgm:else name="Name5">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72"/>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rightChild" refType="w" fact="0.09"/>
              <dgm:constr type="t" for="ch" forName="rightChild" refType="h" fact="0.1934"/>
              <dgm:constr type="w" for="ch" forName="rightChild" refType="w" fact="0.193"/>
              <dgm:constr type="h" for="ch" forName="rightChild" refType="h" fact="0.5464"/>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parentText1" refType="w" fact="0.7"/>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062"/>
              <dgm:constr type="t" for="ch" forName="parentText3" refType="h" fact="0.8128"/>
              <dgm:constr type="w" for="ch" forName="parentText3" refType="w" fact="0.2509"/>
              <dgm:constr type="h" for="ch" forName="parentText3" refType="h" fact="0.1872"/>
            </dgm:constrLst>
          </dgm:else>
        </dgm:choose>
      </dgm:if>
      <dgm:if name="Name6" axis="ch" ptType="node" func="cnt" op="gte" val="2">
        <dgm:alg type="composite">
          <dgm:param type="ar" val="1.8986"/>
        </dgm:alg>
        <dgm:choose name="Name7">
          <dgm:if name="Name8"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941"/>
              <dgm:constr type="t" for="ch" forName="leftComposite" refType="h" fact="0.1159"/>
              <dgm:constr type="w" for="ch" forName="leftComposite" refType="w" fact="0.3469"/>
              <dgm:constr type="h" for="ch" forName="leftComposite" refType="h" fact="0.6953"/>
              <dgm:constr type="l" for="ch" forName="middleComposite" refType="w" fact="0.5782"/>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1" refType="w" fact="0.0926"/>
              <dgm:constr type="t" for="ch" forName="parentText1" refType="h" fact="0.8128"/>
              <dgm:constr type="w" for="ch" forName="parentText1" refType="w" fact="0.3742"/>
              <dgm:constr type="h" for="ch" forName="parentText1" refType="h" fact="0.1872"/>
              <dgm:constr type="l" for="ch" forName="parentText2" refType="w" fact="0.5655"/>
              <dgm:constr type="t" for="ch" forName="parentText2" refType="h" fact="0.8128"/>
              <dgm:constr type="w" for="ch" forName="parentText2" refType="w" fact="0.3742"/>
              <dgm:constr type="h" for="ch" forName="parentText2" refType="h" fact="0.1872"/>
            </dgm:constrLst>
          </dgm:if>
          <dgm:else name="Name9">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592"/>
              <dgm:constr type="t" for="ch" forName="leftComposite" refType="h" fact="0.1159"/>
              <dgm:constr type="w" for="ch" forName="leftComposite" refType="w" fact="0.3469"/>
              <dgm:constr type="h" for="ch" forName="leftComposite" refType="h" fact="0.6953"/>
              <dgm:constr type="l" for="ch" forName="middleComposite" refType="w" fact="0.0941"/>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2" refType="w" fact="0.0926"/>
              <dgm:constr type="t" for="ch" forName="parentText2" refType="h" fact="0.8128"/>
              <dgm:constr type="w" for="ch" forName="parentText2" refType="w" fact="0.3742"/>
              <dgm:constr type="h" for="ch" forName="parentText2" refType="h" fact="0.1872"/>
              <dgm:constr type="l" for="ch" forName="parentText1" refType="w" fact="0.5655"/>
              <dgm:constr type="t" for="ch" forName="parentText1" refType="h" fact="0.8128"/>
              <dgm:constr type="w" for="ch" forName="parentText1" refType="w" fact="0.3742"/>
              <dgm:constr type="h" for="ch" forName="parentText1" refType="h" fact="0.1872"/>
            </dgm:constrLst>
          </dgm:else>
        </dgm:choose>
      </dgm:if>
      <dgm:else name="Name10">
        <dgm:alg type="composite">
          <dgm:param type="ar" val="0.8036"/>
        </dgm:alg>
        <dgm:constrLst>
          <dgm:constr type="primFontSz" for="des" forName="parentText1" val="65"/>
          <dgm:constr type="primFontSz" for="des" forName="childText1_1" val="65"/>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l" for="ch" forName="leftComposite" refType="w" fact="0"/>
          <dgm:constr type="t" for="ch" forName="leftComposite" refType="h" fact="0.1159"/>
          <dgm:constr type="w" for="ch" forName="leftComposite" refType="w"/>
          <dgm:constr type="h" for="ch" forName="leftComposite" refType="h" fact="0.6953"/>
          <dgm:constr type="l" for="ch" forName="parentText1" refType="w" fact="0"/>
          <dgm:constr type="t" for="ch" forName="parentText1" refType="h" fact="0.8128"/>
          <dgm:constr type="w" for="ch" forName="parentText1" refType="w"/>
          <dgm:constr type="h" for="ch" forName="parentText1" refType="h" fact="0.1872"/>
        </dgm:constrLst>
      </dgm:else>
    </dgm:choose>
    <dgm:choose name="Name11">
      <dgm:if name="Name12" axis="ch" ptType="node" func="cnt" op="gte" val="1">
        <dgm:choose name="Name13">
          <dgm:if name="Name14" axis="ch" ptType="node" func="cnt" op="gte" val="2">
            <dgm:layoutNode name="arc1">
              <dgm:alg type="sp"/>
              <dgm:shape xmlns:r="http://schemas.openxmlformats.org/officeDocument/2006/relationships" rot="90" type="blockArc" r:blip="">
                <dgm:adjLst>
                  <dgm:adj idx="1" val="-135"/>
                  <dgm:adj idx="2" val="-45"/>
                  <dgm:adj idx="3" val="0.0496"/>
                </dgm:adjLst>
              </dgm:shape>
              <dgm:presOf/>
            </dgm:layoutNode>
            <dgm:layoutNode name="arc3">
              <dgm:alg type="sp"/>
              <dgm:shape xmlns:r="http://schemas.openxmlformats.org/officeDocument/2006/relationships" rot="270" type="blockArc" r:blip="">
                <dgm:adjLst>
                  <dgm:adj idx="1" val="-135"/>
                  <dgm:adj idx="2" val="-45"/>
                  <dgm:adj idx="3" val="0.0496"/>
                </dgm:adjLst>
              </dgm:shape>
              <dgm:presOf/>
            </dgm:layoutNode>
            <dgm:layoutNode name="parentText2" styleLbl="revTx">
              <dgm:varLst>
                <dgm:chMax val="4"/>
                <dgm:chPref val="3"/>
                <dgm:bulletEnabled val="1"/>
              </dgm:varLst>
              <dgm:alg type="tx"/>
              <dgm:shape xmlns:r="http://schemas.openxmlformats.org/officeDocument/2006/relationships" type="rect" r:blip="">
                <dgm:adjLst/>
              </dgm:shap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5"/>
        </dgm:choose>
        <dgm:choose name="Name16">
          <dgm:if name="Name17" axis="ch" ptType="node" func="cnt" op="gte" val="3">
            <dgm:layoutNode name="arc2">
              <dgm:alg type="sp"/>
              <dgm:shape xmlns:r="http://schemas.openxmlformats.org/officeDocument/2006/relationships" rot="90" type="blockArc" r:blip="">
                <dgm:adjLst>
                  <dgm:adj idx="1" val="-135"/>
                  <dgm:adj idx="2" val="-45"/>
                  <dgm:adj idx="3" val="0.0496"/>
                </dgm:adjLst>
              </dgm:shape>
              <dgm:presOf/>
            </dgm:layoutNode>
            <dgm:layoutNode name="arc4">
              <dgm:alg type="sp"/>
              <dgm:shape xmlns:r="http://schemas.openxmlformats.org/officeDocument/2006/relationships" rot="270" type="blockArc" r:blip="">
                <dgm:adjLst>
                  <dgm:adj idx="1" val="-135"/>
                  <dgm:adj idx="2" val="-45"/>
                  <dgm:adj idx="3" val="0.0496"/>
                </dgm:adjLst>
              </dgm:shape>
              <dgm:presOf/>
            </dgm:layoutNode>
            <dgm:layoutNode name="parentText3" styleLbl="revTx">
              <dgm:varLst>
                <dgm:chMax val="1"/>
                <dgm:chPref val="1"/>
                <dgm:bulletEnabled val="1"/>
              </dgm:varLst>
              <dgm:alg type="tx"/>
              <dgm:shape xmlns:r="http://schemas.openxmlformats.org/officeDocument/2006/relationships" type="rect" r:blip="">
                <dgm:adjLst/>
              </dgm:shape>
              <dgm:presOf axis="ch 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8"/>
        </dgm:choose>
      </dgm:if>
      <dgm:else name="Name19"/>
    </dgm:choose>
    <dgm:layoutNode name="middleComposite">
      <dgm:choose name="Name20">
        <dgm:if name="Name21" axis="ch ch" ptType="node node" st="2 1" cnt="1 0" func="cnt" op="lte" val="1">
          <dgm:alg type="composite">
            <dgm:param type="ar" val="1"/>
          </dgm:alg>
        </dgm:if>
        <dgm:if name="Name22" axis="ch ch" ptType="node node" st="2 1" cnt="1 0" func="cnt" op="equ" val="2">
          <dgm:alg type="composite">
            <dgm:param type="ar" val="1.792"/>
          </dgm:alg>
        </dgm:if>
        <dgm:if name="Name23" axis="ch ch" ptType="node node" st="2 1" cnt="1 0" func="cnt" op="equ" val="3">
          <dgm:alg type="composite">
            <dgm:param type="ar" val="1"/>
          </dgm:alg>
        </dgm:if>
        <dgm:else name="Name24">
          <dgm:alg type="composite">
            <dgm:param type="ar" val="1"/>
          </dgm:alg>
        </dgm:else>
      </dgm:choose>
      <dgm:shape xmlns:r="http://schemas.openxmlformats.org/officeDocument/2006/relationships" r:blip="">
        <dgm:adjLst/>
      </dgm:shape>
      <dgm:presOf/>
      <dgm:choose name="Name25">
        <dgm:if name="Name26" axis="ch ch" ptType="node node" st="2 1" cnt="1 0" func="cnt" op="lte" val="1">
          <dgm:constrLst>
            <dgm:constr type="ctrX" for="ch" forName="circ1" refType="w" fact="0.5"/>
            <dgm:constr type="ctrY" for="ch" forName="circ1" refType="h" fact="0.5"/>
            <dgm:constr type="w" for="ch" forName="circ1" refType="w"/>
            <dgm:constr type="h" for="ch" forName="circ1" refType="h"/>
            <dgm:constr type="l" for="ch" forName="circ1Tx" refType="w" fact="0.2"/>
            <dgm:constr type="t" for="ch" forName="circ1Tx" refType="h" fact="0.1"/>
            <dgm:constr type="w" for="ch" forName="circ1Tx" refType="w" fact="0.6"/>
            <dgm:constr type="h" for="ch" forName="circ1Tx" refType="h" fact="0.8"/>
          </dgm:constrLst>
        </dgm:if>
        <dgm:if name="Name27" axis="ch ch" ptType="node node" st="2 1" cnt="1 0"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Lst>
        </dgm:if>
        <dgm:if name="Name28" axis="ch ch" ptType="node node" st="2 1" cnt="1 0"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Lst>
        </dgm:if>
        <dgm:else name="Name29">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Lst>
        </dgm:else>
      </dgm:choose>
      <dgm:ruleLst/>
      <dgm:forEach name="Name30" axis="ch ch" ptType="node node" st="2 1" cnt="1 1">
        <dgm:layoutNode name="circ1" styleLbl="vennNode1">
          <dgm:alg type="sp"/>
          <dgm:shape xmlns:r="http://schemas.openxmlformats.org/officeDocument/2006/relationships" type="ellipse" r:blip="">
            <dgm:adjLst/>
          </dgm:shape>
          <dgm:presOf axis="desOrSelf" ptType="node"/>
          <dgm:constrLst/>
          <dgm:ruleLst/>
        </dgm:layoutNode>
        <dgm:layoutNode name="circ1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1" axis="ch ch" ptType="node node" st="2 2" cnt="1 1">
        <dgm:layoutNode name="circ2" styleLbl="vennNode1">
          <dgm:alg type="sp"/>
          <dgm:shape xmlns:r="http://schemas.openxmlformats.org/officeDocument/2006/relationships" type="ellipse" r:blip="">
            <dgm:adjLst/>
          </dgm:shape>
          <dgm:presOf axis="desOrSelf" ptType="node"/>
          <dgm:constrLst/>
          <dgm:ruleLst/>
        </dgm:layoutNode>
        <dgm:layoutNode name="circ2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2" axis="ch ch" ptType="node node" st="2 3" cnt="1 1">
        <dgm:layoutNode name="circ3" styleLbl="vennNode1">
          <dgm:alg type="sp"/>
          <dgm:shape xmlns:r="http://schemas.openxmlformats.org/officeDocument/2006/relationships" type="ellipse" r:blip="">
            <dgm:adjLst/>
          </dgm:shape>
          <dgm:presOf axis="desOrSelf" ptType="node"/>
          <dgm:constrLst/>
          <dgm:ruleLst/>
        </dgm:layoutNode>
        <dgm:layoutNode name="circ3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3" axis="ch ch" ptType="node node" st="2 4" cnt="1 1">
        <dgm:layoutNode name="circ4" styleLbl="vennNode1">
          <dgm:alg type="sp"/>
          <dgm:shape xmlns:r="http://schemas.openxmlformats.org/officeDocument/2006/relationships" type="ellipse" r:blip="">
            <dgm:adjLst/>
          </dgm:shape>
          <dgm:presOf axis="desOrSelf" ptType="nod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layoutNode>
    <dgm:layoutNode name="leftComposite">
      <dgm:choose name="Name34">
        <dgm:if name="Name35" axis="ch ch" ptType="node node" st="1 1" cnt="1 0" func="cnt" op="lte" val="1">
          <dgm:alg type="composite">
            <dgm:param type="ar" val="1.3085"/>
          </dgm:alg>
          <dgm:constrLst>
            <dgm:constr type="l" for="ch" forName="childText1_1" refType="w" fact="0.2124"/>
            <dgm:constr type="t" for="ch" forName="childText1_1" refType="h" fact="0"/>
            <dgm:constr type="w" for="ch" forName="childText1_1" refType="w" fact="0.5759"/>
            <dgm:constr type="h" for="ch" forName="childText1_1" refType="h" fact="0.7535"/>
            <dgm:constr type="l" for="ch" forName="ellipse1" refType="w" fact="0"/>
            <dgm:constr type="t" for="ch" forName="ellipse1" refType="h" fact="0.63"/>
            <dgm:constr type="w" for="ch" forName="ellipse1" refType="w" fact="0.2828"/>
            <dgm:constr type="h" for="ch" forName="ellipse1" refType="h" fact="0.37"/>
            <dgm:constr type="l" for="ch" forName="ellipse2" refType="w" fact="0.82"/>
            <dgm:constr type="t" for="ch" forName="ellipse2" refType="h" fact="0.17"/>
            <dgm:constr type="w" for="ch" forName="ellipse2" refType="w" fact="0.1645"/>
            <dgm:constr type="h" for="ch" forName="ellipse2" refType="h" fact="0.2153"/>
          </dgm:constrLst>
        </dgm:if>
        <dgm:if name="Name36" axis="ch ch" ptType="node node" st="1 1" cnt="1 0" func="cnt" op="equ" val="2">
          <dgm:alg type="composite">
            <dgm:param type="ar" val="0.8917"/>
          </dgm:alg>
          <dgm:constrLst>
            <dgm:constr type="l" for="ch" forName="childText1_1" refType="w" fact="0.1864"/>
            <dgm:constr type="t" for="ch" forName="childText1_1" refType="h" fact="0"/>
            <dgm:constr type="w" for="ch" forName="childText1_1" refType="w" fact="0.5055"/>
            <dgm:constr type="h" for="ch" forName="childText1_1" refType="h" fact="0.4507"/>
            <dgm:constr type="l" for="ch" forName="childText1_2" refType="w" fact="0.4945"/>
            <dgm:constr type="t" for="ch" forName="childText1_2" refType="h" fact="0.3929"/>
            <dgm:constr type="w" for="ch" forName="childText1_2" refType="w" fact="0.5055"/>
            <dgm:constr type="h" for="ch" forName="childText1_2" refType="h" fact="0.4507"/>
            <dgm:constr type="l" for="ch" forName="ellipse1" refType="w" fact="0"/>
            <dgm:constr type="t" for="ch" forName="ellipse1" refType="h" fact="0.3768"/>
            <dgm:constr type="w" for="ch" forName="ellipse1" refType="w" fact="0.2482"/>
            <dgm:constr type="h" for="ch" forName="ellipse1" refType="h" fact="0.2213"/>
            <dgm:constr type="l" for="ch" forName="ellipse3" refType="w" fact="0.5474"/>
            <dgm:constr type="t" for="ch" forName="ellipse3" refType="h" fact="0.8712"/>
            <dgm:constr type="w" for="ch" forName="ellipse3" refType="w" fact="0.1444"/>
            <dgm:constr type="h" for="ch" forName="ellipse3" refType="h" fact="0.1288"/>
            <dgm:constr type="l" for="ch" forName="ellipse2" refType="w" fact="0.7333"/>
            <dgm:constr type="t" for="ch" forName="ellipse2" refType="h" fact="0.0887"/>
            <dgm:constr type="w" for="ch" forName="ellipse2" refType="w" fact="0.1444"/>
            <dgm:constr type="h" for="ch" forName="ellipse2" refType="h" fact="0.1288"/>
          </dgm:constrLst>
        </dgm:if>
        <dgm:if name="Name37" axis="ch ch" ptType="node node" st="1 1" cnt="1 0" func="cnt" op="equ" val="3">
          <dgm:alg type="composite">
            <dgm:param type="ar" val="1.0811"/>
          </dgm:alg>
          <dgm:constrLst>
            <dgm:constr type="l" for="ch" forName="childText1_3" refType="w" fact="0.1649"/>
            <dgm:constr type="t" for="ch" forName="childText1_3" refType="h" fact="0.5389"/>
            <dgm:constr type="w" for="ch" forName="childText1_3" refType="w" fact="0.4265"/>
            <dgm:constr type="h" for="ch" forName="childText1_3" refType="h" fact="0.4611"/>
            <dgm:constr type="l" for="ch" forName="childText1_1" refType="w" fact="0.1573"/>
            <dgm:constr type="t" for="ch" forName="childText1_1" refType="h" fact="0"/>
            <dgm:constr type="w" for="ch" forName="childText1_1" refType="w" fact="0.4265"/>
            <dgm:constr type="h" for="ch" forName="childText1_1" refType="h" fact="0.4611"/>
            <dgm:constr type="l" for="ch" forName="childText1_2" refType="w" fact="0.5735"/>
            <dgm:constr type="t" for="ch" forName="childText1_2" refType="h" fact="0.2754"/>
            <dgm:constr type="w" for="ch" forName="childText1_2" refType="w" fact="0.4265"/>
            <dgm:constr type="h" for="ch" forName="childText1_2" refType="h" fact="0.4611"/>
            <dgm:constr type="l" for="ch" forName="ellipse1" refType="w" fact="0"/>
            <dgm:constr type="t" for="ch" forName="ellipse1" refType="h" fact="0.3855"/>
            <dgm:constr type="w" for="ch" forName="ellipse1" refType="w" fact="0.2095"/>
            <dgm:constr type="h" for="ch" forName="ellipse1" refType="h" fact="0.2264"/>
            <dgm:constr type="l" for="ch" forName="ellipse3" refType="w" fact="0.6181"/>
            <dgm:constr type="t" for="ch" forName="ellipse3" refType="h" fact="0.7647"/>
            <dgm:constr type="w" for="ch" forName="ellipse3" refType="w" fact="0.1219"/>
            <dgm:constr type="h" for="ch" forName="ellipse3" refType="h" fact="0.1317"/>
            <dgm:constr type="l" for="ch" forName="ellipse2" refType="w" fact="0.6188"/>
            <dgm:constr type="t" for="ch" forName="ellipse2" refType="h" fact="0.0907"/>
            <dgm:constr type="w" for="ch" forName="ellipse2" refType="w" fact="0.1219"/>
            <dgm:constr type="h" for="ch" forName="ellipse2" refType="h" fact="0.1317"/>
          </dgm:constrLst>
        </dgm:if>
        <dgm:else name="Name38">
          <dgm:alg type="composite">
            <dgm:param type="ar" val="0.9472"/>
          </dgm:alg>
          <dgm:constrLst>
            <dgm:constr type="l" for="ch" forName="childText1_3" refType="w" fact="0"/>
            <dgm:constr type="t" for="ch" forName="childText1_3" refType="h" fact="0.6035"/>
            <dgm:constr type="w" for="ch" forName="childText1_3" refType="w" fact="0.4186"/>
            <dgm:constr type="h" for="ch" forName="childText1_3" refType="h" fact="0.3965"/>
            <dgm:constr type="l" for="ch" forName="childText1_1" refType="w" fact="0.0981"/>
            <dgm:constr type="t" for="ch" forName="childText1_1" refType="h" fact="0"/>
            <dgm:constr type="w" for="ch" forName="childText1_1" refType="w" fact="0.4186"/>
            <dgm:constr type="h" for="ch" forName="childText1_1" refType="h" fact="0.3965"/>
            <dgm:constr type="l" for="ch" forName="childText1_2" refType="w" fact="0.5385"/>
            <dgm:constr type="t" for="ch" forName="childText1_2" refType="h" fact="0.1304"/>
            <dgm:constr type="w" for="ch" forName="childText1_2" refType="w" fact="0.4186"/>
            <dgm:constr type="h" for="ch" forName="childText1_2" refType="h" fact="0.3965"/>
            <dgm:constr type="l" for="ch" forName="ellipse4" refType="w" fact="0.3222"/>
            <dgm:constr type="t" for="ch" forName="ellipse4" refType="h" fact="0.4232"/>
            <dgm:constr type="w" for="ch" forName="ellipse4" refType="w" fact="0.2056"/>
            <dgm:constr type="h" for="ch" forName="ellipse4" refType="h" fact="0.1947"/>
            <dgm:constr type="l" for="ch" forName="ellipse1" refType="w" fact="0.1489"/>
            <dgm:constr type="t" for="ch" forName="ellipse1" refType="h" fact="0.4502"/>
            <dgm:constr type="w" for="ch" forName="ellipse1" refType="w" fact="0.1196"/>
            <dgm:constr type="h" for="ch" forName="ellipse1" refType="h" fact="0.1133"/>
            <dgm:constr type="l" for="ch" forName="ellipse2" refType="w" fact="0.5384"/>
            <dgm:constr type="t" for="ch" forName="ellipse2" refType="h" fact="0.0124"/>
            <dgm:constr type="w" for="ch" forName="ellipse2" refType="w" fact="0.1196"/>
            <dgm:constr type="h" for="ch" forName="ellipse2" refType="h" fact="0.1133"/>
            <dgm:constr type="l" for="ch" forName="childText1_4" refType="w" fact="0.4625"/>
            <dgm:constr type="t" for="ch" forName="childText1_4" refType="h" fact="0.5719"/>
            <dgm:constr type="w" for="ch" forName="childText1_4" refType="w" fact="0.4186"/>
            <dgm:constr type="h" for="ch" forName="childText1_4" refType="h" fact="0.3965"/>
            <dgm:constr type="l" for="ch" forName="ellipse3" refType="w" fact="0.8804"/>
            <dgm:constr type="t" for="ch" forName="ellipse3" refType="h" fact="0.5329"/>
            <dgm:constr type="w" for="ch" forName="ellipse3" refType="w" fact="0.1196"/>
            <dgm:constr type="h" for="ch" forName="ellipse3" refType="h" fact="0.1133"/>
            <dgm:constr type="l" for="ch" forName="ellipse5" refType="w" fact="0.0146"/>
            <dgm:constr type="t" for="ch" forName="ellipse5" refType="h" fact="0.5228"/>
            <dgm:constr type="w" for="ch" forName="ellipse5" refType="w" fact="0.0899"/>
            <dgm:constr type="h" for="ch" forName="ellipse5" refType="h" fact="0.0851"/>
          </dgm:constrLst>
        </dgm:else>
      </dgm:choose>
      <dgm:forEach name="Name39" axis="ch ch" ptType="node node" st="1 1" cnt="1 1">
        <dgm:layoutNode name="childText1_1"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1" styleLbl="vennNode1">
          <dgm:alg type="sp"/>
          <dgm:shape xmlns:r="http://schemas.openxmlformats.org/officeDocument/2006/relationships" type="ellipse" r:blip="">
            <dgm:adjLst/>
          </dgm:shape>
          <dgm:presOf/>
        </dgm:layoutNode>
        <dgm:layoutNode name="ellipse2" styleLbl="vennNode1">
          <dgm:alg type="sp"/>
          <dgm:shape xmlns:r="http://schemas.openxmlformats.org/officeDocument/2006/relationships" type="ellipse" r:blip="">
            <dgm:adjLst/>
          </dgm:shape>
          <dgm:presOf/>
        </dgm:layoutNode>
      </dgm:forEach>
      <dgm:forEach name="Name40" axis="ch ch" ptType="node node" st="1 2" cnt="1 1">
        <dgm:layoutNode name="childText1_2"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3" styleLbl="vennNode1">
          <dgm:alg type="sp"/>
          <dgm:shape xmlns:r="http://schemas.openxmlformats.org/officeDocument/2006/relationships" type="ellipse" r:blip="">
            <dgm:adjLst/>
          </dgm:shape>
          <dgm:presOf/>
        </dgm:layoutNode>
      </dgm:forEach>
      <dgm:forEach name="Name41" axis="ch ch" ptType="node node" st="1 3" cnt="1 1">
        <dgm:layoutNode name="childText1_3"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forEach name="Name42" axis="ch ch" ptType="node node" st="1 4" cnt="1 1">
        <dgm:layoutNode name="childText1_4"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4" styleLbl="vennNode1">
          <dgm:alg type="sp"/>
          <dgm:shape xmlns:r="http://schemas.openxmlformats.org/officeDocument/2006/relationships" type="ellipse" r:blip="">
            <dgm:adjLst/>
          </dgm:shape>
          <dgm:presOf/>
        </dgm:layoutNode>
        <dgm:layoutNode name="ellipse5" styleLbl="vennNode1">
          <dgm:alg type="sp"/>
          <dgm:shape xmlns:r="http://schemas.openxmlformats.org/officeDocument/2006/relationships" type="ellipse" r:blip="">
            <dgm:adjLst/>
          </dgm:shape>
          <dgm:presOf/>
        </dgm:layoutNode>
      </dgm:forEach>
    </dgm:layoutNode>
    <dgm:choose name="Name43">
      <dgm:if name="Name44" axis="ch ch" ptType="node node" st="3 1" cnt="1 0" func="cnt" op="gte" val="1">
        <dgm:layoutNode name="rightChild">
          <dgm:varLst>
            <dgm:chMax val="0"/>
            <dgm:chPref val="0"/>
          </dgm:varLst>
          <dgm:alg type="tx"/>
          <dgm:shape xmlns:r="http://schemas.openxmlformats.org/officeDocument/2006/relationships" type="ellipse" r:blip="">
            <dgm:adjLst/>
          </dgm:shape>
          <dgm:presOf axis="ch des"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5"/>
    </dgm:choose>
    <dgm:layoutNode name="parentText1" styleLbl="revTx">
      <dgm:varLst>
        <dgm:chMax val="4"/>
        <dgm:chPref val="3"/>
        <dgm:bulletEnabled val="1"/>
      </dgm:varLst>
      <dgm:alg type="tx"/>
      <dgm:shape xmlns:r="http://schemas.openxmlformats.org/officeDocument/2006/relationships" type="rect" r:blip="">
        <dgm:adjLst/>
      </dgm:shap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image" Target="../media/image10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image" Target="../media/image10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CBBFFA-6E1B-42D7-BE9E-A25D9661F3B7}" type="datetimeFigureOut">
              <a:rPr lang="es-CO" smtClean="0"/>
              <a:t>9/05/2023</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1FA995-1376-4E1B-B9F5-E83158A89FB7}" type="slidenum">
              <a:rPr lang="es-CO" smtClean="0"/>
              <a:t>‹Nº›</a:t>
            </a:fld>
            <a:endParaRPr lang="es-CO"/>
          </a:p>
        </p:txBody>
      </p:sp>
    </p:spTree>
    <p:extLst>
      <p:ext uri="{BB962C8B-B14F-4D97-AF65-F5344CB8AC3E}">
        <p14:creationId xmlns:p14="http://schemas.microsoft.com/office/powerpoint/2010/main" val="1879662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506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385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9830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034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8809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5829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1119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556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98618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399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857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userDrawn="1"/>
        </p:nvPicPr>
        <p:blipFill rotWithShape="1">
          <a:blip r:embed="rId3">
            <a:extLst>
              <a:ext uri="{28A0092B-C50C-407E-A947-70E740481C1C}">
                <a14:useLocalDpi xmlns:a14="http://schemas.microsoft.com/office/drawing/2010/main" val="0"/>
              </a:ext>
            </a:extLst>
          </a:blip>
          <a:srcRect t="55484"/>
          <a:stretch/>
        </p:blipFill>
        <p:spPr>
          <a:xfrm>
            <a:off x="0" y="3805084"/>
            <a:ext cx="12192000" cy="3052916"/>
          </a:xfrm>
          <a:prstGeom prst="rect">
            <a:avLst/>
          </a:prstGeom>
        </p:spPr>
      </p:pic>
      <p:sp>
        <p:nvSpPr>
          <p:cNvPr id="8" name="Título 8"/>
          <p:cNvSpPr>
            <a:spLocks noGrp="1"/>
          </p:cNvSpPr>
          <p:nvPr>
            <p:ph type="title" hasCustomPrompt="1"/>
          </p:nvPr>
        </p:nvSpPr>
        <p:spPr>
          <a:xfrm>
            <a:off x="2293863" y="5444781"/>
            <a:ext cx="8139717" cy="784814"/>
          </a:xfrm>
          <a:prstGeom prst="rect">
            <a:avLst/>
          </a:prstGeom>
        </p:spPr>
        <p:txBody>
          <a:bodyPr anchor="b">
            <a:noAutofit/>
          </a:bodyPr>
          <a:lstStyle>
            <a:lvl1pPr>
              <a:defRPr sz="3600" b="1">
                <a:effectLst>
                  <a:outerShdw blurRad="38100" dist="38100" dir="2700000" algn="tl">
                    <a:srgbClr val="000000">
                      <a:alpha val="43137"/>
                    </a:srgbClr>
                  </a:outerShdw>
                </a:effectLst>
                <a:latin typeface="+mn-lt"/>
              </a:defRPr>
            </a:lvl1pPr>
          </a:lstStyle>
          <a:p>
            <a:r>
              <a:rPr lang="es-ES" dirty="0"/>
              <a:t>HAGA CLIC PARA MODIFICAR EL ESTILO DE TÍTULO DEL PATRÓN</a:t>
            </a:r>
            <a:endParaRPr lang="es-CO" dirty="0"/>
          </a:p>
        </p:txBody>
      </p:sp>
      <p:sp>
        <p:nvSpPr>
          <p:cNvPr id="9" name="Marcador de contenido 11"/>
          <p:cNvSpPr>
            <a:spLocks noGrp="1"/>
          </p:cNvSpPr>
          <p:nvPr>
            <p:ph sz="quarter" idx="10"/>
          </p:nvPr>
        </p:nvSpPr>
        <p:spPr>
          <a:xfrm>
            <a:off x="2293863" y="6187057"/>
            <a:ext cx="7716411" cy="308613"/>
          </a:xfrm>
          <a:prstGeom prst="rect">
            <a:avLst/>
          </a:prstGeom>
        </p:spPr>
        <p:txBody>
          <a:bodyPr>
            <a:noAutofit/>
          </a:bodyPr>
          <a:lstStyle>
            <a:lvl1pPr marL="0" indent="0">
              <a:buNone/>
              <a:defRPr sz="2400" b="1">
                <a:solidFill>
                  <a:schemeClr val="bg2">
                    <a:lumMod val="75000"/>
                  </a:schemeClr>
                </a:solidFill>
              </a:defRPr>
            </a:lvl1pPr>
            <a:lvl2pPr marL="457200" indent="0">
              <a:buNone/>
              <a:defRPr sz="2400" b="1">
                <a:solidFill>
                  <a:schemeClr val="bg2"/>
                </a:solidFill>
              </a:defRPr>
            </a:lvl2pPr>
            <a:lvl3pPr marL="914400" indent="0">
              <a:buNone/>
              <a:defRPr sz="2400" b="1">
                <a:solidFill>
                  <a:schemeClr val="bg2"/>
                </a:solidFill>
              </a:defRPr>
            </a:lvl3pPr>
            <a:lvl4pPr marL="1371600" indent="0">
              <a:buNone/>
              <a:defRPr sz="2400" b="1">
                <a:solidFill>
                  <a:schemeClr val="bg2"/>
                </a:solidFill>
              </a:defRPr>
            </a:lvl4pPr>
            <a:lvl5pPr marL="1828800" indent="0">
              <a:buNone/>
              <a:defRPr sz="2400" b="1">
                <a:solidFill>
                  <a:schemeClr val="bg2"/>
                </a:solidFill>
              </a:defRPr>
            </a:lvl5pPr>
          </a:lstStyle>
          <a:p>
            <a:pPr lvl="0"/>
            <a:r>
              <a:rPr lang="es-ES" dirty="0"/>
              <a:t>Editar el estilo de texto del patrón</a:t>
            </a:r>
          </a:p>
        </p:txBody>
      </p:sp>
      <p:sp>
        <p:nvSpPr>
          <p:cNvPr id="10" name="Marcador de texto 2"/>
          <p:cNvSpPr>
            <a:spLocks noGrp="1"/>
          </p:cNvSpPr>
          <p:nvPr>
            <p:ph type="body" sz="quarter" idx="11"/>
          </p:nvPr>
        </p:nvSpPr>
        <p:spPr>
          <a:xfrm>
            <a:off x="2293938"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Marcador de texto 2"/>
          <p:cNvSpPr>
            <a:spLocks noGrp="1"/>
          </p:cNvSpPr>
          <p:nvPr>
            <p:ph type="body" sz="quarter" idx="12"/>
          </p:nvPr>
        </p:nvSpPr>
        <p:spPr>
          <a:xfrm>
            <a:off x="3493086"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2" name="Marcador de texto 2"/>
          <p:cNvSpPr>
            <a:spLocks noGrp="1"/>
          </p:cNvSpPr>
          <p:nvPr>
            <p:ph type="body" sz="quarter" idx="13"/>
          </p:nvPr>
        </p:nvSpPr>
        <p:spPr>
          <a:xfrm>
            <a:off x="4692234"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0159190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6333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8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8482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9330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6751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9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35501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040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6829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30322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13264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6627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9832"/>
            <a:ext cx="12192000" cy="6858000"/>
          </a:xfrm>
          <a:prstGeom prst="rect">
            <a:avLst/>
          </a:prstGeom>
        </p:spPr>
      </p:pic>
      <p:sp>
        <p:nvSpPr>
          <p:cNvPr id="8" name="Título 8"/>
          <p:cNvSpPr>
            <a:spLocks noGrp="1"/>
          </p:cNvSpPr>
          <p:nvPr>
            <p:ph type="title" hasCustomPrompt="1"/>
          </p:nvPr>
        </p:nvSpPr>
        <p:spPr>
          <a:xfrm>
            <a:off x="2293863" y="5444781"/>
            <a:ext cx="8139717" cy="784814"/>
          </a:xfrm>
          <a:prstGeom prst="rect">
            <a:avLst/>
          </a:prstGeom>
        </p:spPr>
        <p:txBody>
          <a:bodyPr anchor="b">
            <a:noAutofit/>
          </a:bodyPr>
          <a:lstStyle>
            <a:lvl1pPr>
              <a:defRPr sz="3600" b="1">
                <a:effectLst>
                  <a:outerShdw blurRad="38100" dist="38100" dir="2700000" algn="tl">
                    <a:srgbClr val="000000">
                      <a:alpha val="43137"/>
                    </a:srgbClr>
                  </a:outerShdw>
                </a:effectLst>
                <a:latin typeface="+mn-lt"/>
              </a:defRPr>
            </a:lvl1pPr>
          </a:lstStyle>
          <a:p>
            <a:r>
              <a:rPr lang="es-ES" dirty="0"/>
              <a:t>HAGA CLIC PARA MODIFICAR EL ESTILO DE TÍTULO DEL PATRÓN</a:t>
            </a:r>
            <a:endParaRPr lang="es-CO" dirty="0"/>
          </a:p>
        </p:txBody>
      </p:sp>
      <p:sp>
        <p:nvSpPr>
          <p:cNvPr id="9" name="Marcador de contenido 11"/>
          <p:cNvSpPr>
            <a:spLocks noGrp="1"/>
          </p:cNvSpPr>
          <p:nvPr>
            <p:ph sz="quarter" idx="10"/>
          </p:nvPr>
        </p:nvSpPr>
        <p:spPr>
          <a:xfrm>
            <a:off x="2293863" y="6187057"/>
            <a:ext cx="7716411" cy="308613"/>
          </a:xfrm>
          <a:prstGeom prst="rect">
            <a:avLst/>
          </a:prstGeom>
        </p:spPr>
        <p:txBody>
          <a:bodyPr>
            <a:noAutofit/>
          </a:bodyPr>
          <a:lstStyle>
            <a:lvl1pPr marL="0" indent="0">
              <a:buNone/>
              <a:defRPr sz="2400" b="1">
                <a:solidFill>
                  <a:schemeClr val="bg2">
                    <a:lumMod val="75000"/>
                  </a:schemeClr>
                </a:solidFill>
              </a:defRPr>
            </a:lvl1pPr>
            <a:lvl2pPr marL="457200" indent="0">
              <a:buNone/>
              <a:defRPr sz="2400" b="1">
                <a:solidFill>
                  <a:schemeClr val="bg2"/>
                </a:solidFill>
              </a:defRPr>
            </a:lvl2pPr>
            <a:lvl3pPr marL="914400" indent="0">
              <a:buNone/>
              <a:defRPr sz="2400" b="1">
                <a:solidFill>
                  <a:schemeClr val="bg2"/>
                </a:solidFill>
              </a:defRPr>
            </a:lvl3pPr>
            <a:lvl4pPr marL="1371600" indent="0">
              <a:buNone/>
              <a:defRPr sz="2400" b="1">
                <a:solidFill>
                  <a:schemeClr val="bg2"/>
                </a:solidFill>
              </a:defRPr>
            </a:lvl4pPr>
            <a:lvl5pPr marL="1828800" indent="0">
              <a:buNone/>
              <a:defRPr sz="2400" b="1">
                <a:solidFill>
                  <a:schemeClr val="bg2"/>
                </a:solidFill>
              </a:defRPr>
            </a:lvl5pPr>
          </a:lstStyle>
          <a:p>
            <a:pPr lvl="0"/>
            <a:r>
              <a:rPr lang="es-ES" dirty="0"/>
              <a:t>Editar el estilo de texto del patrón</a:t>
            </a:r>
          </a:p>
        </p:txBody>
      </p:sp>
      <p:sp>
        <p:nvSpPr>
          <p:cNvPr id="10" name="Marcador de texto 2"/>
          <p:cNvSpPr>
            <a:spLocks noGrp="1"/>
          </p:cNvSpPr>
          <p:nvPr>
            <p:ph type="body" sz="quarter" idx="11"/>
          </p:nvPr>
        </p:nvSpPr>
        <p:spPr>
          <a:xfrm>
            <a:off x="2293938"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Marcador de texto 2"/>
          <p:cNvSpPr>
            <a:spLocks noGrp="1"/>
          </p:cNvSpPr>
          <p:nvPr>
            <p:ph type="body" sz="quarter" idx="12"/>
          </p:nvPr>
        </p:nvSpPr>
        <p:spPr>
          <a:xfrm>
            <a:off x="3493086"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2" name="Marcador de texto 2"/>
          <p:cNvSpPr>
            <a:spLocks noGrp="1"/>
          </p:cNvSpPr>
          <p:nvPr>
            <p:ph type="body" sz="quarter" idx="13"/>
          </p:nvPr>
        </p:nvSpPr>
        <p:spPr>
          <a:xfrm>
            <a:off x="4692234"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2188749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9760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olo el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0581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961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9479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2877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7024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_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92314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308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16595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532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9832"/>
            <a:ext cx="12192000" cy="6858000"/>
          </a:xfrm>
          <a:prstGeom prst="rect">
            <a:avLst/>
          </a:prstGeom>
        </p:spPr>
      </p:pic>
      <p:sp>
        <p:nvSpPr>
          <p:cNvPr id="8" name="Título 8"/>
          <p:cNvSpPr>
            <a:spLocks noGrp="1"/>
          </p:cNvSpPr>
          <p:nvPr>
            <p:ph type="title" hasCustomPrompt="1"/>
          </p:nvPr>
        </p:nvSpPr>
        <p:spPr>
          <a:xfrm>
            <a:off x="2293863" y="5444781"/>
            <a:ext cx="8139717" cy="784814"/>
          </a:xfrm>
          <a:prstGeom prst="rect">
            <a:avLst/>
          </a:prstGeom>
        </p:spPr>
        <p:txBody>
          <a:bodyPr anchor="b">
            <a:noAutofit/>
          </a:bodyPr>
          <a:lstStyle>
            <a:lvl1pPr>
              <a:defRPr sz="3600" b="1">
                <a:effectLst>
                  <a:outerShdw blurRad="38100" dist="38100" dir="2700000" algn="tl">
                    <a:srgbClr val="000000">
                      <a:alpha val="43137"/>
                    </a:srgbClr>
                  </a:outerShdw>
                </a:effectLst>
                <a:latin typeface="+mn-lt"/>
              </a:defRPr>
            </a:lvl1pPr>
          </a:lstStyle>
          <a:p>
            <a:r>
              <a:rPr lang="es-ES" dirty="0"/>
              <a:t>HAGA CLIC PARA MODIFICAR EL ESTILO DE TÍTULO DEL PATRÓN</a:t>
            </a:r>
            <a:endParaRPr lang="es-CO" dirty="0"/>
          </a:p>
        </p:txBody>
      </p:sp>
      <p:sp>
        <p:nvSpPr>
          <p:cNvPr id="9" name="Marcador de contenido 11"/>
          <p:cNvSpPr>
            <a:spLocks noGrp="1"/>
          </p:cNvSpPr>
          <p:nvPr>
            <p:ph sz="quarter" idx="10"/>
          </p:nvPr>
        </p:nvSpPr>
        <p:spPr>
          <a:xfrm>
            <a:off x="2293863" y="6187057"/>
            <a:ext cx="7716411" cy="308613"/>
          </a:xfrm>
          <a:prstGeom prst="rect">
            <a:avLst/>
          </a:prstGeom>
        </p:spPr>
        <p:txBody>
          <a:bodyPr>
            <a:noAutofit/>
          </a:bodyPr>
          <a:lstStyle>
            <a:lvl1pPr marL="0" indent="0">
              <a:buNone/>
              <a:defRPr sz="2400" b="1">
                <a:solidFill>
                  <a:schemeClr val="bg2">
                    <a:lumMod val="75000"/>
                  </a:schemeClr>
                </a:solidFill>
              </a:defRPr>
            </a:lvl1pPr>
            <a:lvl2pPr marL="457200" indent="0">
              <a:buNone/>
              <a:defRPr sz="2400" b="1">
                <a:solidFill>
                  <a:schemeClr val="bg2"/>
                </a:solidFill>
              </a:defRPr>
            </a:lvl2pPr>
            <a:lvl3pPr marL="914400" indent="0">
              <a:buNone/>
              <a:defRPr sz="2400" b="1">
                <a:solidFill>
                  <a:schemeClr val="bg2"/>
                </a:solidFill>
              </a:defRPr>
            </a:lvl3pPr>
            <a:lvl4pPr marL="1371600" indent="0">
              <a:buNone/>
              <a:defRPr sz="2400" b="1">
                <a:solidFill>
                  <a:schemeClr val="bg2"/>
                </a:solidFill>
              </a:defRPr>
            </a:lvl4pPr>
            <a:lvl5pPr marL="1828800" indent="0">
              <a:buNone/>
              <a:defRPr sz="2400" b="1">
                <a:solidFill>
                  <a:schemeClr val="bg2"/>
                </a:solidFill>
              </a:defRPr>
            </a:lvl5pPr>
          </a:lstStyle>
          <a:p>
            <a:pPr lvl="0"/>
            <a:r>
              <a:rPr lang="es-ES" dirty="0"/>
              <a:t>Editar el estilo de texto del patrón</a:t>
            </a:r>
          </a:p>
        </p:txBody>
      </p:sp>
      <p:sp>
        <p:nvSpPr>
          <p:cNvPr id="10" name="Marcador de texto 2"/>
          <p:cNvSpPr>
            <a:spLocks noGrp="1"/>
          </p:cNvSpPr>
          <p:nvPr>
            <p:ph type="body" sz="quarter" idx="11"/>
          </p:nvPr>
        </p:nvSpPr>
        <p:spPr>
          <a:xfrm>
            <a:off x="2293938"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Marcador de texto 2"/>
          <p:cNvSpPr>
            <a:spLocks noGrp="1"/>
          </p:cNvSpPr>
          <p:nvPr>
            <p:ph type="body" sz="quarter" idx="12"/>
          </p:nvPr>
        </p:nvSpPr>
        <p:spPr>
          <a:xfrm>
            <a:off x="3493086"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2" name="Marcador de texto 2"/>
          <p:cNvSpPr>
            <a:spLocks noGrp="1"/>
          </p:cNvSpPr>
          <p:nvPr>
            <p:ph type="body" sz="quarter" idx="13"/>
          </p:nvPr>
        </p:nvSpPr>
        <p:spPr>
          <a:xfrm>
            <a:off x="4692234"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78055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1962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Título y texto vertical">
    <p:spTree>
      <p:nvGrpSpPr>
        <p:cNvPr id="1" name=""/>
        <p:cNvGrpSpPr/>
        <p:nvPr/>
      </p:nvGrpSpPr>
      <p:grpSpPr>
        <a:xfrm>
          <a:off x="0" y="0"/>
          <a:ext cx="0" cy="0"/>
          <a:chOff x="0" y="0"/>
          <a:chExt cx="0" cy="0"/>
        </a:xfrm>
      </p:grpSpPr>
      <p:sp>
        <p:nvSpPr>
          <p:cNvPr id="2" name="bk object 16"/>
          <p:cNvSpPr/>
          <p:nvPr userDrawn="1"/>
        </p:nvSpPr>
        <p:spPr>
          <a:xfrm>
            <a:off x="0" y="0"/>
            <a:ext cx="12192000" cy="146401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059726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9832"/>
            <a:ext cx="12192000" cy="6858000"/>
          </a:xfrm>
          <a:prstGeom prst="rect">
            <a:avLst/>
          </a:prstGeom>
        </p:spPr>
      </p:pic>
      <p:sp>
        <p:nvSpPr>
          <p:cNvPr id="8" name="Título 8"/>
          <p:cNvSpPr>
            <a:spLocks noGrp="1"/>
          </p:cNvSpPr>
          <p:nvPr>
            <p:ph type="title" hasCustomPrompt="1"/>
          </p:nvPr>
        </p:nvSpPr>
        <p:spPr>
          <a:xfrm>
            <a:off x="2293863" y="5444781"/>
            <a:ext cx="8139717" cy="784814"/>
          </a:xfrm>
          <a:prstGeom prst="rect">
            <a:avLst/>
          </a:prstGeom>
        </p:spPr>
        <p:txBody>
          <a:bodyPr anchor="b">
            <a:noAutofit/>
          </a:bodyPr>
          <a:lstStyle>
            <a:lvl1pPr>
              <a:defRPr sz="3600" b="1">
                <a:effectLst>
                  <a:outerShdw blurRad="38100" dist="38100" dir="2700000" algn="tl">
                    <a:srgbClr val="000000">
                      <a:alpha val="43137"/>
                    </a:srgbClr>
                  </a:outerShdw>
                </a:effectLst>
                <a:latin typeface="+mn-lt"/>
              </a:defRPr>
            </a:lvl1pPr>
          </a:lstStyle>
          <a:p>
            <a:r>
              <a:rPr lang="es-ES" dirty="0"/>
              <a:t>HAGA CLIC PARA MODIFICAR EL ESTILO DE TÍTULO DEL PATRÓN</a:t>
            </a:r>
            <a:endParaRPr lang="es-CO" dirty="0"/>
          </a:p>
        </p:txBody>
      </p:sp>
      <p:sp>
        <p:nvSpPr>
          <p:cNvPr id="9" name="Marcador de contenido 11"/>
          <p:cNvSpPr>
            <a:spLocks noGrp="1"/>
          </p:cNvSpPr>
          <p:nvPr>
            <p:ph sz="quarter" idx="10"/>
          </p:nvPr>
        </p:nvSpPr>
        <p:spPr>
          <a:xfrm>
            <a:off x="2293863" y="6187057"/>
            <a:ext cx="7716411" cy="308613"/>
          </a:xfrm>
          <a:prstGeom prst="rect">
            <a:avLst/>
          </a:prstGeom>
        </p:spPr>
        <p:txBody>
          <a:bodyPr>
            <a:noAutofit/>
          </a:bodyPr>
          <a:lstStyle>
            <a:lvl1pPr marL="0" indent="0">
              <a:buNone/>
              <a:defRPr sz="2400" b="1">
                <a:solidFill>
                  <a:schemeClr val="bg2">
                    <a:lumMod val="75000"/>
                  </a:schemeClr>
                </a:solidFill>
              </a:defRPr>
            </a:lvl1pPr>
            <a:lvl2pPr marL="457200" indent="0">
              <a:buNone/>
              <a:defRPr sz="2400" b="1">
                <a:solidFill>
                  <a:schemeClr val="bg2"/>
                </a:solidFill>
              </a:defRPr>
            </a:lvl2pPr>
            <a:lvl3pPr marL="914400" indent="0">
              <a:buNone/>
              <a:defRPr sz="2400" b="1">
                <a:solidFill>
                  <a:schemeClr val="bg2"/>
                </a:solidFill>
              </a:defRPr>
            </a:lvl3pPr>
            <a:lvl4pPr marL="1371600" indent="0">
              <a:buNone/>
              <a:defRPr sz="2400" b="1">
                <a:solidFill>
                  <a:schemeClr val="bg2"/>
                </a:solidFill>
              </a:defRPr>
            </a:lvl4pPr>
            <a:lvl5pPr marL="1828800" indent="0">
              <a:buNone/>
              <a:defRPr sz="2400" b="1">
                <a:solidFill>
                  <a:schemeClr val="bg2"/>
                </a:solidFill>
              </a:defRPr>
            </a:lvl5pPr>
          </a:lstStyle>
          <a:p>
            <a:pPr lvl="0"/>
            <a:r>
              <a:rPr lang="es-ES" dirty="0"/>
              <a:t>Editar el estilo de texto del patrón</a:t>
            </a:r>
          </a:p>
        </p:txBody>
      </p:sp>
      <p:sp>
        <p:nvSpPr>
          <p:cNvPr id="10" name="Marcador de texto 2"/>
          <p:cNvSpPr>
            <a:spLocks noGrp="1"/>
          </p:cNvSpPr>
          <p:nvPr>
            <p:ph type="body" sz="quarter" idx="11"/>
          </p:nvPr>
        </p:nvSpPr>
        <p:spPr>
          <a:xfrm>
            <a:off x="2293938"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Marcador de texto 2"/>
          <p:cNvSpPr>
            <a:spLocks noGrp="1"/>
          </p:cNvSpPr>
          <p:nvPr>
            <p:ph type="body" sz="quarter" idx="12"/>
          </p:nvPr>
        </p:nvSpPr>
        <p:spPr>
          <a:xfrm>
            <a:off x="3493086"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2" name="Marcador de texto 2"/>
          <p:cNvSpPr>
            <a:spLocks noGrp="1"/>
          </p:cNvSpPr>
          <p:nvPr>
            <p:ph type="body" sz="quarter" idx="13"/>
          </p:nvPr>
        </p:nvSpPr>
        <p:spPr>
          <a:xfrm>
            <a:off x="4692234"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4132963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3723"/>
            <a:ext cx="12192000" cy="6858000"/>
          </a:xfrm>
          <a:prstGeom prst="rect">
            <a:avLst/>
          </a:prstGeom>
        </p:spPr>
      </p:pic>
      <p:sp>
        <p:nvSpPr>
          <p:cNvPr id="8" name="Título 8"/>
          <p:cNvSpPr>
            <a:spLocks noGrp="1"/>
          </p:cNvSpPr>
          <p:nvPr>
            <p:ph type="title" hasCustomPrompt="1"/>
          </p:nvPr>
        </p:nvSpPr>
        <p:spPr>
          <a:xfrm>
            <a:off x="2293863" y="5444781"/>
            <a:ext cx="8139717" cy="784814"/>
          </a:xfrm>
          <a:prstGeom prst="rect">
            <a:avLst/>
          </a:prstGeom>
        </p:spPr>
        <p:txBody>
          <a:bodyPr anchor="b">
            <a:noAutofit/>
          </a:bodyPr>
          <a:lstStyle>
            <a:lvl1pPr>
              <a:defRPr sz="3600" b="1">
                <a:effectLst>
                  <a:outerShdw blurRad="38100" dist="38100" dir="2700000" algn="tl">
                    <a:srgbClr val="000000">
                      <a:alpha val="43137"/>
                    </a:srgbClr>
                  </a:outerShdw>
                </a:effectLst>
                <a:latin typeface="+mn-lt"/>
              </a:defRPr>
            </a:lvl1pPr>
          </a:lstStyle>
          <a:p>
            <a:r>
              <a:rPr lang="es-ES" dirty="0"/>
              <a:t>HAGA CLIC PARA MODIFICAR EL ESTILO DE TÍTULO DEL PATRÓN</a:t>
            </a:r>
            <a:endParaRPr lang="es-CO" dirty="0"/>
          </a:p>
        </p:txBody>
      </p:sp>
      <p:sp>
        <p:nvSpPr>
          <p:cNvPr id="9" name="Marcador de contenido 11"/>
          <p:cNvSpPr>
            <a:spLocks noGrp="1"/>
          </p:cNvSpPr>
          <p:nvPr>
            <p:ph sz="quarter" idx="10"/>
          </p:nvPr>
        </p:nvSpPr>
        <p:spPr>
          <a:xfrm>
            <a:off x="2293863" y="6187057"/>
            <a:ext cx="7716411" cy="308613"/>
          </a:xfrm>
          <a:prstGeom prst="rect">
            <a:avLst/>
          </a:prstGeom>
        </p:spPr>
        <p:txBody>
          <a:bodyPr>
            <a:noAutofit/>
          </a:bodyPr>
          <a:lstStyle>
            <a:lvl1pPr marL="0" indent="0">
              <a:buNone/>
              <a:defRPr sz="2400" b="1">
                <a:solidFill>
                  <a:schemeClr val="bg2">
                    <a:lumMod val="75000"/>
                  </a:schemeClr>
                </a:solidFill>
              </a:defRPr>
            </a:lvl1pPr>
            <a:lvl2pPr marL="457200" indent="0">
              <a:buNone/>
              <a:defRPr sz="2400" b="1">
                <a:solidFill>
                  <a:schemeClr val="bg2"/>
                </a:solidFill>
              </a:defRPr>
            </a:lvl2pPr>
            <a:lvl3pPr marL="914400" indent="0">
              <a:buNone/>
              <a:defRPr sz="2400" b="1">
                <a:solidFill>
                  <a:schemeClr val="bg2"/>
                </a:solidFill>
              </a:defRPr>
            </a:lvl3pPr>
            <a:lvl4pPr marL="1371600" indent="0">
              <a:buNone/>
              <a:defRPr sz="2400" b="1">
                <a:solidFill>
                  <a:schemeClr val="bg2"/>
                </a:solidFill>
              </a:defRPr>
            </a:lvl4pPr>
            <a:lvl5pPr marL="1828800" indent="0">
              <a:buNone/>
              <a:defRPr sz="2400" b="1">
                <a:solidFill>
                  <a:schemeClr val="bg2"/>
                </a:solidFill>
              </a:defRPr>
            </a:lvl5pPr>
          </a:lstStyle>
          <a:p>
            <a:pPr lvl="0"/>
            <a:r>
              <a:rPr lang="es-ES" dirty="0"/>
              <a:t>Editar el estilo de texto del patrón</a:t>
            </a:r>
          </a:p>
        </p:txBody>
      </p:sp>
      <p:sp>
        <p:nvSpPr>
          <p:cNvPr id="10" name="Marcador de texto 2"/>
          <p:cNvSpPr>
            <a:spLocks noGrp="1"/>
          </p:cNvSpPr>
          <p:nvPr>
            <p:ph type="body" sz="quarter" idx="11"/>
          </p:nvPr>
        </p:nvSpPr>
        <p:spPr>
          <a:xfrm>
            <a:off x="2293938"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Marcador de texto 2"/>
          <p:cNvSpPr>
            <a:spLocks noGrp="1"/>
          </p:cNvSpPr>
          <p:nvPr>
            <p:ph type="body" sz="quarter" idx="12"/>
          </p:nvPr>
        </p:nvSpPr>
        <p:spPr>
          <a:xfrm>
            <a:off x="3493086"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2" name="Marcador de texto 2"/>
          <p:cNvSpPr>
            <a:spLocks noGrp="1"/>
          </p:cNvSpPr>
          <p:nvPr>
            <p:ph type="body" sz="quarter" idx="13"/>
          </p:nvPr>
        </p:nvSpPr>
        <p:spPr>
          <a:xfrm>
            <a:off x="4692234"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385832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userDrawn="1"/>
        </p:nvPicPr>
        <p:blipFill rotWithShape="1">
          <a:blip r:embed="rId3">
            <a:extLst>
              <a:ext uri="{28A0092B-C50C-407E-A947-70E740481C1C}">
                <a14:useLocalDpi xmlns:a14="http://schemas.microsoft.com/office/drawing/2010/main" val="0"/>
              </a:ext>
            </a:extLst>
          </a:blip>
          <a:srcRect t="52660"/>
          <a:stretch/>
        </p:blipFill>
        <p:spPr>
          <a:xfrm>
            <a:off x="0" y="3611418"/>
            <a:ext cx="12192000" cy="3246582"/>
          </a:xfrm>
          <a:prstGeom prst="rect">
            <a:avLst/>
          </a:prstGeom>
        </p:spPr>
      </p:pic>
      <p:sp>
        <p:nvSpPr>
          <p:cNvPr id="8" name="Título 8"/>
          <p:cNvSpPr>
            <a:spLocks noGrp="1"/>
          </p:cNvSpPr>
          <p:nvPr>
            <p:ph type="title" hasCustomPrompt="1"/>
          </p:nvPr>
        </p:nvSpPr>
        <p:spPr>
          <a:xfrm>
            <a:off x="2293863" y="5444781"/>
            <a:ext cx="8139717" cy="784814"/>
          </a:xfrm>
          <a:prstGeom prst="rect">
            <a:avLst/>
          </a:prstGeom>
        </p:spPr>
        <p:txBody>
          <a:bodyPr anchor="b">
            <a:noAutofit/>
          </a:bodyPr>
          <a:lstStyle>
            <a:lvl1pPr>
              <a:defRPr sz="3600" b="1">
                <a:effectLst>
                  <a:outerShdw blurRad="38100" dist="38100" dir="2700000" algn="tl">
                    <a:srgbClr val="000000">
                      <a:alpha val="43137"/>
                    </a:srgbClr>
                  </a:outerShdw>
                </a:effectLst>
                <a:latin typeface="+mn-lt"/>
              </a:defRPr>
            </a:lvl1pPr>
          </a:lstStyle>
          <a:p>
            <a:r>
              <a:rPr lang="es-ES" dirty="0"/>
              <a:t>HAGA CLIC PARA MODIFICAR EL ESTILO DE TÍTULO DEL PATRÓN</a:t>
            </a:r>
            <a:endParaRPr lang="es-CO" dirty="0"/>
          </a:p>
        </p:txBody>
      </p:sp>
      <p:sp>
        <p:nvSpPr>
          <p:cNvPr id="9" name="Marcador de contenido 11"/>
          <p:cNvSpPr>
            <a:spLocks noGrp="1"/>
          </p:cNvSpPr>
          <p:nvPr>
            <p:ph sz="quarter" idx="10"/>
          </p:nvPr>
        </p:nvSpPr>
        <p:spPr>
          <a:xfrm>
            <a:off x="2293863" y="6187057"/>
            <a:ext cx="7716411" cy="308613"/>
          </a:xfrm>
          <a:prstGeom prst="rect">
            <a:avLst/>
          </a:prstGeom>
        </p:spPr>
        <p:txBody>
          <a:bodyPr>
            <a:noAutofit/>
          </a:bodyPr>
          <a:lstStyle>
            <a:lvl1pPr marL="0" indent="0">
              <a:buNone/>
              <a:defRPr sz="2400" b="1">
                <a:solidFill>
                  <a:schemeClr val="bg2">
                    <a:lumMod val="75000"/>
                  </a:schemeClr>
                </a:solidFill>
              </a:defRPr>
            </a:lvl1pPr>
            <a:lvl2pPr marL="457200" indent="0">
              <a:buNone/>
              <a:defRPr sz="2400" b="1">
                <a:solidFill>
                  <a:schemeClr val="bg2"/>
                </a:solidFill>
              </a:defRPr>
            </a:lvl2pPr>
            <a:lvl3pPr marL="914400" indent="0">
              <a:buNone/>
              <a:defRPr sz="2400" b="1">
                <a:solidFill>
                  <a:schemeClr val="bg2"/>
                </a:solidFill>
              </a:defRPr>
            </a:lvl3pPr>
            <a:lvl4pPr marL="1371600" indent="0">
              <a:buNone/>
              <a:defRPr sz="2400" b="1">
                <a:solidFill>
                  <a:schemeClr val="bg2"/>
                </a:solidFill>
              </a:defRPr>
            </a:lvl4pPr>
            <a:lvl5pPr marL="1828800" indent="0">
              <a:buNone/>
              <a:defRPr sz="2400" b="1">
                <a:solidFill>
                  <a:schemeClr val="bg2"/>
                </a:solidFill>
              </a:defRPr>
            </a:lvl5pPr>
          </a:lstStyle>
          <a:p>
            <a:pPr lvl="0"/>
            <a:r>
              <a:rPr lang="es-ES" dirty="0"/>
              <a:t>Editar el estilo de texto del patrón</a:t>
            </a:r>
          </a:p>
        </p:txBody>
      </p:sp>
      <p:sp>
        <p:nvSpPr>
          <p:cNvPr id="10" name="Marcador de texto 2"/>
          <p:cNvSpPr>
            <a:spLocks noGrp="1"/>
          </p:cNvSpPr>
          <p:nvPr>
            <p:ph type="body" sz="quarter" idx="11"/>
          </p:nvPr>
        </p:nvSpPr>
        <p:spPr>
          <a:xfrm>
            <a:off x="2293938"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Marcador de texto 2"/>
          <p:cNvSpPr>
            <a:spLocks noGrp="1"/>
          </p:cNvSpPr>
          <p:nvPr>
            <p:ph type="body" sz="quarter" idx="12"/>
          </p:nvPr>
        </p:nvSpPr>
        <p:spPr>
          <a:xfrm>
            <a:off x="3493086"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2" name="Marcador de texto 2"/>
          <p:cNvSpPr>
            <a:spLocks noGrp="1"/>
          </p:cNvSpPr>
          <p:nvPr>
            <p:ph type="body" sz="quarter" idx="13"/>
          </p:nvPr>
        </p:nvSpPr>
        <p:spPr>
          <a:xfrm>
            <a:off x="4692234"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606621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9832"/>
            <a:ext cx="12192000" cy="6858000"/>
          </a:xfrm>
          <a:prstGeom prst="rect">
            <a:avLst/>
          </a:prstGeom>
        </p:spPr>
      </p:pic>
      <p:sp>
        <p:nvSpPr>
          <p:cNvPr id="8" name="Título 8"/>
          <p:cNvSpPr>
            <a:spLocks noGrp="1"/>
          </p:cNvSpPr>
          <p:nvPr>
            <p:ph type="title" hasCustomPrompt="1"/>
          </p:nvPr>
        </p:nvSpPr>
        <p:spPr>
          <a:xfrm>
            <a:off x="2293863" y="5444781"/>
            <a:ext cx="8139717" cy="784814"/>
          </a:xfrm>
          <a:prstGeom prst="rect">
            <a:avLst/>
          </a:prstGeom>
        </p:spPr>
        <p:txBody>
          <a:bodyPr anchor="b">
            <a:noAutofit/>
          </a:bodyPr>
          <a:lstStyle>
            <a:lvl1pPr>
              <a:defRPr sz="3600" b="1">
                <a:effectLst>
                  <a:outerShdw blurRad="38100" dist="38100" dir="2700000" algn="tl">
                    <a:srgbClr val="000000">
                      <a:alpha val="43137"/>
                    </a:srgbClr>
                  </a:outerShdw>
                </a:effectLst>
                <a:latin typeface="+mn-lt"/>
              </a:defRPr>
            </a:lvl1pPr>
          </a:lstStyle>
          <a:p>
            <a:r>
              <a:rPr lang="es-ES" dirty="0"/>
              <a:t>HAGA CLIC PARA MODIFICAR EL ESTILO DE TÍTULO DEL PATRÓN</a:t>
            </a:r>
            <a:endParaRPr lang="es-CO" dirty="0"/>
          </a:p>
        </p:txBody>
      </p:sp>
      <p:sp>
        <p:nvSpPr>
          <p:cNvPr id="9" name="Marcador de contenido 11"/>
          <p:cNvSpPr>
            <a:spLocks noGrp="1"/>
          </p:cNvSpPr>
          <p:nvPr>
            <p:ph sz="quarter" idx="10"/>
          </p:nvPr>
        </p:nvSpPr>
        <p:spPr>
          <a:xfrm>
            <a:off x="2293863" y="6187057"/>
            <a:ext cx="7716411" cy="308613"/>
          </a:xfrm>
          <a:prstGeom prst="rect">
            <a:avLst/>
          </a:prstGeom>
        </p:spPr>
        <p:txBody>
          <a:bodyPr>
            <a:noAutofit/>
          </a:bodyPr>
          <a:lstStyle>
            <a:lvl1pPr marL="0" indent="0">
              <a:buNone/>
              <a:defRPr sz="2400" b="1">
                <a:solidFill>
                  <a:schemeClr val="bg2">
                    <a:lumMod val="75000"/>
                  </a:schemeClr>
                </a:solidFill>
              </a:defRPr>
            </a:lvl1pPr>
            <a:lvl2pPr marL="457200" indent="0">
              <a:buNone/>
              <a:defRPr sz="2400" b="1">
                <a:solidFill>
                  <a:schemeClr val="bg2"/>
                </a:solidFill>
              </a:defRPr>
            </a:lvl2pPr>
            <a:lvl3pPr marL="914400" indent="0">
              <a:buNone/>
              <a:defRPr sz="2400" b="1">
                <a:solidFill>
                  <a:schemeClr val="bg2"/>
                </a:solidFill>
              </a:defRPr>
            </a:lvl3pPr>
            <a:lvl4pPr marL="1371600" indent="0">
              <a:buNone/>
              <a:defRPr sz="2400" b="1">
                <a:solidFill>
                  <a:schemeClr val="bg2"/>
                </a:solidFill>
              </a:defRPr>
            </a:lvl4pPr>
            <a:lvl5pPr marL="1828800" indent="0">
              <a:buNone/>
              <a:defRPr sz="2400" b="1">
                <a:solidFill>
                  <a:schemeClr val="bg2"/>
                </a:solidFill>
              </a:defRPr>
            </a:lvl5pPr>
          </a:lstStyle>
          <a:p>
            <a:pPr lvl="0"/>
            <a:r>
              <a:rPr lang="es-ES" dirty="0"/>
              <a:t>Editar el estilo de texto del patrón</a:t>
            </a:r>
          </a:p>
        </p:txBody>
      </p:sp>
      <p:sp>
        <p:nvSpPr>
          <p:cNvPr id="10" name="Marcador de texto 2"/>
          <p:cNvSpPr>
            <a:spLocks noGrp="1"/>
          </p:cNvSpPr>
          <p:nvPr>
            <p:ph type="body" sz="quarter" idx="11"/>
          </p:nvPr>
        </p:nvSpPr>
        <p:spPr>
          <a:xfrm>
            <a:off x="2293938"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Marcador de texto 2"/>
          <p:cNvSpPr>
            <a:spLocks noGrp="1"/>
          </p:cNvSpPr>
          <p:nvPr>
            <p:ph type="body" sz="quarter" idx="12"/>
          </p:nvPr>
        </p:nvSpPr>
        <p:spPr>
          <a:xfrm>
            <a:off x="3493086"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2" name="Marcador de texto 2"/>
          <p:cNvSpPr>
            <a:spLocks noGrp="1"/>
          </p:cNvSpPr>
          <p:nvPr>
            <p:ph type="body" sz="quarter" idx="13"/>
          </p:nvPr>
        </p:nvSpPr>
        <p:spPr>
          <a:xfrm>
            <a:off x="4692234" y="6581775"/>
            <a:ext cx="1062873" cy="179197"/>
          </a:xfrm>
          <a:prstGeom prst="rect">
            <a:avLst/>
          </a:prstGeom>
        </p:spPr>
        <p:txBody>
          <a:bodyPr>
            <a:noAutofit/>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858960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21070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1452789"/>
      </p:ext>
    </p:extLst>
  </p:cSld>
  <p:clrMap bg1="lt1" tx1="dk1" bg2="lt2" tx2="dk2" accent1="accent1" accent2="accent2" accent3="accent3" accent4="accent4" accent5="accent5" accent6="accent6" hlink="hlink" folHlink="folHlink"/>
  <p:sldLayoutIdLst>
    <p:sldLayoutId id="2147483649" r:id="rId1"/>
    <p:sldLayoutId id="2147483688" r:id="rId2"/>
    <p:sldLayoutId id="2147483660" r:id="rId3"/>
    <p:sldLayoutId id="2147483659" r:id="rId4"/>
    <p:sldLayoutId id="2147483661" r:id="rId5"/>
    <p:sldLayoutId id="2147483663" r:id="rId6"/>
    <p:sldLayoutId id="2147483693" r:id="rId7"/>
    <p:sldLayoutId id="2147483662" r:id="rId8"/>
    <p:sldLayoutId id="2147483651" r:id="rId9"/>
    <p:sldLayoutId id="2147483667" r:id="rId10"/>
    <p:sldLayoutId id="2147483666" r:id="rId11"/>
    <p:sldLayoutId id="2147483665" r:id="rId12"/>
    <p:sldLayoutId id="2147483668" r:id="rId13"/>
    <p:sldLayoutId id="2147483672" r:id="rId14"/>
    <p:sldLayoutId id="2147483673" r:id="rId15"/>
    <p:sldLayoutId id="2147483674" r:id="rId16"/>
    <p:sldLayoutId id="2147483675" r:id="rId17"/>
    <p:sldLayoutId id="2147483676" r:id="rId18"/>
    <p:sldLayoutId id="2147483677" r:id="rId19"/>
    <p:sldLayoutId id="2147483678" r:id="rId20"/>
    <p:sldLayoutId id="2147483681" r:id="rId21"/>
    <p:sldLayoutId id="2147483680" r:id="rId22"/>
    <p:sldLayoutId id="2147483679" r:id="rId23"/>
    <p:sldLayoutId id="2147483682" r:id="rId24"/>
    <p:sldLayoutId id="2147483694" r:id="rId25"/>
    <p:sldLayoutId id="2147483685" r:id="rId26"/>
    <p:sldLayoutId id="2147483670" r:id="rId27"/>
    <p:sldLayoutId id="2147483669" r:id="rId28"/>
    <p:sldLayoutId id="2147483695" r:id="rId29"/>
    <p:sldLayoutId id="2147483664" r:id="rId30"/>
    <p:sldLayoutId id="2147483654" r:id="rId31"/>
    <p:sldLayoutId id="2147483652" r:id="rId32"/>
    <p:sldLayoutId id="2147483655" r:id="rId33"/>
    <p:sldLayoutId id="2147483689" r:id="rId34"/>
    <p:sldLayoutId id="2147483690" r:id="rId35"/>
    <p:sldLayoutId id="2147483658" r:id="rId36"/>
    <p:sldLayoutId id="2147483691" r:id="rId37"/>
    <p:sldLayoutId id="2147483692" r:id="rId38"/>
    <p:sldLayoutId id="2147483687" r:id="rId39"/>
    <p:sldLayoutId id="2147483686" r:id="rId40"/>
    <p:sldLayoutId id="2147483696"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41.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39.xml"/><Relationship Id="rId5" Type="http://schemas.openxmlformats.org/officeDocument/2006/relationships/image" Target="../media/image51.jpeg"/><Relationship Id="rId4" Type="http://schemas.openxmlformats.org/officeDocument/2006/relationships/image" Target="../media/image5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39.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39.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5.png"/><Relationship Id="rId1" Type="http://schemas.openxmlformats.org/officeDocument/2006/relationships/slideLayout" Target="../slideLayouts/slideLayout39.xml"/><Relationship Id="rId4" Type="http://schemas.openxmlformats.org/officeDocument/2006/relationships/image" Target="../media/image76.pn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9.xml"/><Relationship Id="rId4" Type="http://schemas.openxmlformats.org/officeDocument/2006/relationships/image" Target="../media/image79.png"/></Relationships>
</file>

<file path=ppt/slides/_rels/slide2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9.xml"/><Relationship Id="rId4" Type="http://schemas.openxmlformats.org/officeDocument/2006/relationships/image" Target="../media/image8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3.png"/><Relationship Id="rId1" Type="http://schemas.openxmlformats.org/officeDocument/2006/relationships/slideLayout" Target="../slideLayouts/slideLayout39.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9.xml"/><Relationship Id="rId4" Type="http://schemas.openxmlformats.org/officeDocument/2006/relationships/image" Target="../media/image86.png"/></Relationships>
</file>

<file path=ppt/slides/_rels/slide3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39.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39.xml"/></Relationships>
</file>

<file path=ppt/slides/_rels/slide5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39.xml"/><Relationship Id="rId1" Type="http://schemas.openxmlformats.org/officeDocument/2006/relationships/vmlDrawing" Target="../drawings/vmlDrawing1.vml"/><Relationship Id="rId6" Type="http://schemas.openxmlformats.org/officeDocument/2006/relationships/image" Target="../media/image104.emf"/><Relationship Id="rId5" Type="http://schemas.openxmlformats.org/officeDocument/2006/relationships/package" Target="../embeddings/Microsoft_Excel_Worksheet1.xlsx"/><Relationship Id="rId4" Type="http://schemas.openxmlformats.org/officeDocument/2006/relationships/image" Target="../media/image103.emf"/></Relationships>
</file>

<file path=ppt/slides/_rels/slide6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39.xml"/><Relationship Id="rId1" Type="http://schemas.openxmlformats.org/officeDocument/2006/relationships/vmlDrawing" Target="../drawings/vmlDrawing2.vml"/><Relationship Id="rId6" Type="http://schemas.openxmlformats.org/officeDocument/2006/relationships/image" Target="../media/image104.emf"/><Relationship Id="rId5" Type="http://schemas.openxmlformats.org/officeDocument/2006/relationships/package" Target="../embeddings/Microsoft_Excel_Worksheet1.xlsx"/><Relationship Id="rId4" Type="http://schemas.openxmlformats.org/officeDocument/2006/relationships/image" Target="../media/image103.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9.xml"/></Relationships>
</file>

<file path=ppt/slides/_rels/slide6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8.png"/><Relationship Id="rId1" Type="http://schemas.openxmlformats.org/officeDocument/2006/relationships/slideLayout" Target="../slideLayouts/slideLayout39.xml"/><Relationship Id="rId4" Type="http://schemas.openxmlformats.org/officeDocument/2006/relationships/image" Target="../media/image10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9.xml"/></Relationships>
</file>

<file path=ppt/slides/_rels/slide7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9.xml"/></Relationships>
</file>

<file path=ppt/slides/_rels/slide7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3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4.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3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39.xml"/></Relationships>
</file>

<file path=ppt/slides/_rels/slide77.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39.xml"/></Relationships>
</file>

<file path=ppt/slides/_rels/slide78.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3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2801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nvPr>
        </p:nvGraphicFramePr>
        <p:xfrm>
          <a:off x="2795121" y="762000"/>
          <a:ext cx="85344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a 9"/>
          <p:cNvGraphicFramePr/>
          <p:nvPr>
            <p:extLst>
              <p:ext uri="{D42A27DB-BD31-4B8C-83A1-F6EECF244321}">
                <p14:modId xmlns:p14="http://schemas.microsoft.com/office/powerpoint/2010/main" val="2553788692"/>
              </p:ext>
            </p:extLst>
          </p:nvPr>
        </p:nvGraphicFramePr>
        <p:xfrm>
          <a:off x="7391400" y="4648200"/>
          <a:ext cx="2895600" cy="1981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4" name="Grupo 13"/>
          <p:cNvGrpSpPr/>
          <p:nvPr/>
        </p:nvGrpSpPr>
        <p:grpSpPr>
          <a:xfrm>
            <a:off x="762000" y="1858590"/>
            <a:ext cx="2150220" cy="2150220"/>
            <a:chOff x="4037907" y="360785"/>
            <a:chExt cx="2150220" cy="2150220"/>
          </a:xfrm>
        </p:grpSpPr>
        <p:sp>
          <p:nvSpPr>
            <p:cNvPr id="15" name="Forma 14"/>
            <p:cNvSpPr/>
            <p:nvPr/>
          </p:nvSpPr>
          <p:spPr>
            <a:xfrm rot="20700000">
              <a:off x="4037907" y="360785"/>
              <a:ext cx="2150220" cy="2150220"/>
            </a:xfrm>
            <a:prstGeom prst="gear6">
              <a:avLst/>
            </a:prstGeom>
            <a:solidFill>
              <a:srgbClr val="D0D0B6"/>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6" name="Forma 4"/>
            <p:cNvSpPr/>
            <p:nvPr/>
          </p:nvSpPr>
          <p:spPr>
            <a:xfrm>
              <a:off x="4509514" y="832392"/>
              <a:ext cx="1207008" cy="12070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kumimoji="0" lang="es-MX" sz="1800" b="1" i="0" u="none" strike="noStrike" kern="0" cap="none" spc="0" normalizeH="0" baseline="0" dirty="0">
                  <a:ln>
                    <a:noFill/>
                  </a:ln>
                  <a:solidFill>
                    <a:srgbClr val="6A4E40"/>
                  </a:solidFill>
                  <a:effectLst/>
                  <a:uLnTx/>
                  <a:uFillTx/>
                  <a:latin typeface="Calibri" panose="020F0502020204030204"/>
                  <a:ea typeface="+mn-ea"/>
                  <a:cs typeface="+mn-cs"/>
                </a:rPr>
                <a:t>Capturar</a:t>
              </a:r>
              <a:endParaRPr kumimoji="0" lang="es-CO" sz="1800" b="1" i="0" u="none" strike="noStrike" kern="0" cap="none" spc="0" normalizeH="0" baseline="0" dirty="0">
                <a:ln>
                  <a:noFill/>
                </a:ln>
                <a:solidFill>
                  <a:srgbClr val="6A4E40"/>
                </a:solidFill>
                <a:effectLst/>
                <a:uLnTx/>
                <a:uFillTx/>
                <a:latin typeface="Calibri" panose="020F0502020204030204"/>
                <a:ea typeface="+mn-ea"/>
                <a:cs typeface="+mn-cs"/>
              </a:endParaRPr>
            </a:p>
          </p:txBody>
        </p:sp>
      </p:grpSp>
      <p:sp>
        <p:nvSpPr>
          <p:cNvPr id="7" name="Rectángulo 6"/>
          <p:cNvSpPr/>
          <p:nvPr/>
        </p:nvSpPr>
        <p:spPr>
          <a:xfrm>
            <a:off x="2209800" y="533400"/>
            <a:ext cx="3623108" cy="461665"/>
          </a:xfrm>
          <a:prstGeom prst="rect">
            <a:avLst/>
          </a:prstGeom>
        </p:spPr>
        <p:txBody>
          <a:bodyPr wrap="none">
            <a:spAutoFit/>
          </a:bodyPr>
          <a:lstStyle/>
          <a:p>
            <a:pPr lvl="0"/>
            <a:r>
              <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5.1. Objetivo Capturar</a:t>
            </a:r>
          </a:p>
        </p:txBody>
      </p:sp>
    </p:spTree>
    <p:extLst>
      <p:ext uri="{BB962C8B-B14F-4D97-AF65-F5344CB8AC3E}">
        <p14:creationId xmlns:p14="http://schemas.microsoft.com/office/powerpoint/2010/main" val="1757559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p:cNvSpPr>
            <a:spLocks noGrp="1"/>
          </p:cNvSpPr>
          <p:nvPr>
            <p:ph type="title"/>
          </p:nvPr>
        </p:nvSpPr>
        <p:spPr>
          <a:xfrm>
            <a:off x="2293863" y="5300402"/>
            <a:ext cx="8139717" cy="784814"/>
          </a:xfrm>
        </p:spPr>
        <p:txBody>
          <a:bodyPr/>
          <a:lstStyle/>
          <a:p>
            <a:r>
              <a:rPr lang="es-CO" dirty="0"/>
              <a:t>RIPS RED INTERNA</a:t>
            </a:r>
          </a:p>
        </p:txBody>
      </p:sp>
      <p:sp>
        <p:nvSpPr>
          <p:cNvPr id="13" name="Marcador de contenido 2"/>
          <p:cNvSpPr>
            <a:spLocks noGrp="1"/>
          </p:cNvSpPr>
          <p:nvPr>
            <p:ph sz="quarter" idx="10"/>
          </p:nvPr>
        </p:nvSpPr>
        <p:spPr>
          <a:xfrm>
            <a:off x="2293863" y="6042678"/>
            <a:ext cx="7716411" cy="308613"/>
          </a:xfrm>
        </p:spPr>
        <p:txBody>
          <a:bodyPr/>
          <a:lstStyle/>
          <a:p>
            <a:pPr lvl="0"/>
            <a:r>
              <a:rPr lang="es-CO" b="0" kern="0" dirty="0">
                <a:solidFill>
                  <a:srgbClr val="143E34"/>
                </a:solidFill>
              </a:rPr>
              <a:t>Mat. Briyith Lisdey Herrera Cruz </a:t>
            </a:r>
          </a:p>
        </p:txBody>
      </p:sp>
    </p:spTree>
    <p:extLst>
      <p:ext uri="{BB962C8B-B14F-4D97-AF65-F5344CB8AC3E}">
        <p14:creationId xmlns:p14="http://schemas.microsoft.com/office/powerpoint/2010/main" val="2984514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Imagen 49">
            <a:extLst>
              <a:ext uri="{FF2B5EF4-FFF2-40B4-BE49-F238E27FC236}">
                <a16:creationId xmlns:a16="http://schemas.microsoft.com/office/drawing/2014/main" id="{C8048E92-349C-410F-A5A7-AACF2CB994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9524" y="2943991"/>
            <a:ext cx="655698" cy="655698"/>
          </a:xfrm>
          <a:prstGeom prst="rect">
            <a:avLst/>
          </a:prstGeom>
        </p:spPr>
      </p:pic>
      <p:pic>
        <p:nvPicPr>
          <p:cNvPr id="48" name="Imagen 47">
            <a:extLst>
              <a:ext uri="{FF2B5EF4-FFF2-40B4-BE49-F238E27FC236}">
                <a16:creationId xmlns:a16="http://schemas.microsoft.com/office/drawing/2014/main" id="{44FF44F1-C1DE-4681-B2E6-D3F5CDD472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663" y="2864354"/>
            <a:ext cx="655697" cy="655697"/>
          </a:xfrm>
          <a:prstGeom prst="rect">
            <a:avLst/>
          </a:prstGeom>
        </p:spPr>
      </p:pic>
      <p:sp>
        <p:nvSpPr>
          <p:cNvPr id="19" name="Hexágono 18">
            <a:extLst>
              <a:ext uri="{FF2B5EF4-FFF2-40B4-BE49-F238E27FC236}">
                <a16:creationId xmlns:a16="http://schemas.microsoft.com/office/drawing/2014/main" id="{6A35AED3-BBE9-44AD-8ADB-EEF9E09BDEB9}"/>
              </a:ext>
            </a:extLst>
          </p:cNvPr>
          <p:cNvSpPr/>
          <p:nvPr/>
        </p:nvSpPr>
        <p:spPr>
          <a:xfrm>
            <a:off x="1236239" y="2159995"/>
            <a:ext cx="4023659" cy="1269003"/>
          </a:xfrm>
          <a:prstGeom prst="hexagon">
            <a:avLst>
              <a:gd name="adj" fmla="val 29630"/>
              <a:gd name="vf" fmla="val 115470"/>
            </a:avLst>
          </a:prstGeom>
          <a:solidFill>
            <a:srgbClr val="143E34"/>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a:defRPr/>
            </a:pPr>
            <a:endParaRPr lang="es-MX" dirty="0">
              <a:solidFill>
                <a:schemeClr val="bg1"/>
              </a:solidFill>
              <a:cs typeface="Arial" panose="020B0604020202020204" pitchFamily="34" charset="0"/>
            </a:endParaRPr>
          </a:p>
          <a:p>
            <a:pPr algn="ctr">
              <a:defRPr/>
            </a:pPr>
            <a:r>
              <a:rPr lang="es-MX" sz="2000" dirty="0">
                <a:solidFill>
                  <a:schemeClr val="bg1"/>
                </a:solidFill>
                <a:cs typeface="Arial" panose="020B0604020202020204" pitchFamily="34" charset="0"/>
              </a:rPr>
              <a:t>El formato se usa para el registro de los RIPS, en los siguientes casos:</a:t>
            </a:r>
            <a:endParaRPr lang="es-CO" sz="2000" dirty="0">
              <a:solidFill>
                <a:schemeClr val="bg1"/>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1"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23" name="Hexágono 22">
            <a:extLst>
              <a:ext uri="{FF2B5EF4-FFF2-40B4-BE49-F238E27FC236}">
                <a16:creationId xmlns:a16="http://schemas.microsoft.com/office/drawing/2014/main" id="{EC027E3D-37C8-4848-91B2-10ED07235671}"/>
              </a:ext>
            </a:extLst>
          </p:cNvPr>
          <p:cNvSpPr/>
          <p:nvPr/>
        </p:nvSpPr>
        <p:spPr>
          <a:xfrm>
            <a:off x="7141829" y="2159995"/>
            <a:ext cx="4023659" cy="1269003"/>
          </a:xfrm>
          <a:prstGeom prst="hexagon">
            <a:avLst>
              <a:gd name="adj" fmla="val 29630"/>
              <a:gd name="vf" fmla="val 115470"/>
            </a:avLst>
          </a:prstGeom>
          <a:solidFill>
            <a:srgbClr val="143E34"/>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algn="ctr">
              <a:defRPr/>
            </a:pPr>
            <a:endParaRPr lang="es-MX" dirty="0">
              <a:solidFill>
                <a:schemeClr val="bg1"/>
              </a:solidFill>
              <a:cs typeface="Arial" panose="020B0604020202020204" pitchFamily="34" charset="0"/>
            </a:endParaRPr>
          </a:p>
          <a:p>
            <a:r>
              <a:rPr lang="es-MX" sz="2000" dirty="0">
                <a:solidFill>
                  <a:schemeClr val="bg1"/>
                </a:solidFill>
                <a:cs typeface="Arial" panose="020B0604020202020204" pitchFamily="34" charset="0"/>
              </a:rPr>
              <a:t>En general, los RIPS sirven para:</a:t>
            </a:r>
            <a:endParaRPr lang="es-CO" sz="2000" dirty="0">
              <a:solidFill>
                <a:schemeClr val="bg1"/>
              </a:solidFill>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1"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26" name="Título 4">
            <a:extLst>
              <a:ext uri="{FF2B5EF4-FFF2-40B4-BE49-F238E27FC236}">
                <a16:creationId xmlns:a16="http://schemas.microsoft.com/office/drawing/2014/main" id="{E206820B-3D48-40A9-B05A-A4F4F7F57286}"/>
              </a:ext>
            </a:extLst>
          </p:cNvPr>
          <p:cNvSpPr txBox="1">
            <a:spLocks/>
          </p:cNvSpPr>
          <p:nvPr/>
        </p:nvSpPr>
        <p:spPr>
          <a:xfrm>
            <a:off x="2184079" y="324905"/>
            <a:ext cx="8495106" cy="584775"/>
          </a:xfrm>
          <a:prstGeom prst="rect">
            <a:avLst/>
          </a:prstGeom>
          <a:solidFill>
            <a:srgbClr val="990000"/>
          </a:solidFill>
        </p:spPr>
        <p:txBody>
          <a:bodyPr wrap="square" rtlCol="0">
            <a:spAutoFit/>
          </a:bodyPr>
          <a:lstStyle>
            <a:defPPr>
              <a:defRPr lang="es-CO"/>
            </a:defPPr>
            <a:lvl1pPr algn="ctr">
              <a:defRPr sz="3200">
                <a:solidFill>
                  <a:srgbClr val="D0D0B6"/>
                </a:solidFill>
              </a:defRPr>
            </a:lvl1pPr>
          </a:lstStyle>
          <a:p>
            <a:r>
              <a:rPr lang="es-MX" dirty="0"/>
              <a:t>USO DEL FORMATO MANUAL RIPS RED INTERNA</a:t>
            </a:r>
          </a:p>
        </p:txBody>
      </p:sp>
      <p:grpSp>
        <p:nvGrpSpPr>
          <p:cNvPr id="4" name="Grupo 3">
            <a:extLst>
              <a:ext uri="{FF2B5EF4-FFF2-40B4-BE49-F238E27FC236}">
                <a16:creationId xmlns:a16="http://schemas.microsoft.com/office/drawing/2014/main" id="{20FB5212-BCFD-4EDA-ABAC-6D2243001A34}"/>
              </a:ext>
            </a:extLst>
          </p:cNvPr>
          <p:cNvGrpSpPr/>
          <p:nvPr/>
        </p:nvGrpSpPr>
        <p:grpSpPr>
          <a:xfrm>
            <a:off x="1326815" y="3599858"/>
            <a:ext cx="4368624" cy="646331"/>
            <a:chOff x="1326815" y="3599858"/>
            <a:chExt cx="4368624" cy="646331"/>
          </a:xfrm>
        </p:grpSpPr>
        <p:sp>
          <p:nvSpPr>
            <p:cNvPr id="27" name="Rectángulo 26">
              <a:extLst>
                <a:ext uri="{FF2B5EF4-FFF2-40B4-BE49-F238E27FC236}">
                  <a16:creationId xmlns:a16="http://schemas.microsoft.com/office/drawing/2014/main" id="{1FE32C04-8109-4642-8FF0-CB1EBB14B5C6}"/>
                </a:ext>
              </a:extLst>
            </p:cNvPr>
            <p:cNvSpPr/>
            <p:nvPr/>
          </p:nvSpPr>
          <p:spPr>
            <a:xfrm>
              <a:off x="1326815" y="3675692"/>
              <a:ext cx="270495" cy="270495"/>
            </a:xfrm>
            <a:prstGeom prst="rect">
              <a:avLst/>
            </a:prstGeom>
            <a:noFill/>
            <a:ln>
              <a:solidFill>
                <a:srgbClr val="6A4E4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0" name="CuadroTexto 29">
              <a:extLst>
                <a:ext uri="{FF2B5EF4-FFF2-40B4-BE49-F238E27FC236}">
                  <a16:creationId xmlns:a16="http://schemas.microsoft.com/office/drawing/2014/main" id="{250FEB7C-AB52-411F-AFE0-EB665BC897F3}"/>
                </a:ext>
              </a:extLst>
            </p:cNvPr>
            <p:cNvSpPr txBox="1"/>
            <p:nvPr/>
          </p:nvSpPr>
          <p:spPr>
            <a:xfrm>
              <a:off x="1720394" y="3599858"/>
              <a:ext cx="3975045" cy="646331"/>
            </a:xfrm>
            <a:prstGeom prst="rect">
              <a:avLst/>
            </a:prstGeom>
            <a:noFill/>
          </p:spPr>
          <p:txBody>
            <a:bodyPr wrap="square" rtlCol="0">
              <a:spAutoFit/>
            </a:bodyPr>
            <a:lstStyle/>
            <a:p>
              <a:r>
                <a:rPr lang="es-MX" dirty="0">
                  <a:cs typeface="Arial" panose="020B0604020202020204" pitchFamily="34" charset="0"/>
                </a:rPr>
                <a:t>El ESM no cuenta con la vertical de salud - SALUD.SIS.</a:t>
              </a:r>
              <a:endParaRPr lang="es-CO" dirty="0"/>
            </a:p>
          </p:txBody>
        </p:sp>
      </p:grpSp>
      <p:grpSp>
        <p:nvGrpSpPr>
          <p:cNvPr id="2" name="Grupo 1">
            <a:extLst>
              <a:ext uri="{FF2B5EF4-FFF2-40B4-BE49-F238E27FC236}">
                <a16:creationId xmlns:a16="http://schemas.microsoft.com/office/drawing/2014/main" id="{13D4D893-AD62-44F7-B622-F9B08BD732E0}"/>
              </a:ext>
            </a:extLst>
          </p:cNvPr>
          <p:cNvGrpSpPr/>
          <p:nvPr/>
        </p:nvGrpSpPr>
        <p:grpSpPr>
          <a:xfrm>
            <a:off x="1323808" y="4266801"/>
            <a:ext cx="4371632" cy="646331"/>
            <a:chOff x="1323808" y="4266801"/>
            <a:chExt cx="4371632" cy="646331"/>
          </a:xfrm>
        </p:grpSpPr>
        <p:sp>
          <p:nvSpPr>
            <p:cNvPr id="28" name="Rectángulo 27">
              <a:extLst>
                <a:ext uri="{FF2B5EF4-FFF2-40B4-BE49-F238E27FC236}">
                  <a16:creationId xmlns:a16="http://schemas.microsoft.com/office/drawing/2014/main" id="{8691560D-100B-45D3-8D95-9559DE13F932}"/>
                </a:ext>
              </a:extLst>
            </p:cNvPr>
            <p:cNvSpPr/>
            <p:nvPr/>
          </p:nvSpPr>
          <p:spPr>
            <a:xfrm>
              <a:off x="1323808" y="4395995"/>
              <a:ext cx="270495" cy="270495"/>
            </a:xfrm>
            <a:prstGeom prst="rect">
              <a:avLst/>
            </a:prstGeom>
            <a:noFill/>
            <a:ln>
              <a:solidFill>
                <a:srgbClr val="6A4E4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1" name="CuadroTexto 30">
              <a:extLst>
                <a:ext uri="{FF2B5EF4-FFF2-40B4-BE49-F238E27FC236}">
                  <a16:creationId xmlns:a16="http://schemas.microsoft.com/office/drawing/2014/main" id="{1A68D4D6-EF39-43A5-B15B-4675A898A117}"/>
                </a:ext>
              </a:extLst>
            </p:cNvPr>
            <p:cNvSpPr txBox="1"/>
            <p:nvPr/>
          </p:nvSpPr>
          <p:spPr>
            <a:xfrm>
              <a:off x="1671782" y="4266801"/>
              <a:ext cx="4023658" cy="646331"/>
            </a:xfrm>
            <a:prstGeom prst="rect">
              <a:avLst/>
            </a:prstGeom>
            <a:noFill/>
          </p:spPr>
          <p:txBody>
            <a:bodyPr wrap="square" rtlCol="0">
              <a:spAutoFit/>
            </a:bodyPr>
            <a:lstStyle/>
            <a:p>
              <a:r>
                <a:rPr lang="es-MX" dirty="0"/>
                <a:t>Servicios o profesiones que no tengan acceso a la vertical de salud - SALUD.SIS.</a:t>
              </a:r>
              <a:endParaRPr lang="es-CO" dirty="0"/>
            </a:p>
          </p:txBody>
        </p:sp>
      </p:grpSp>
      <p:grpSp>
        <p:nvGrpSpPr>
          <p:cNvPr id="3" name="Grupo 2">
            <a:extLst>
              <a:ext uri="{FF2B5EF4-FFF2-40B4-BE49-F238E27FC236}">
                <a16:creationId xmlns:a16="http://schemas.microsoft.com/office/drawing/2014/main" id="{37D94AE6-39FE-4E9D-A9E6-1CE325030C73}"/>
              </a:ext>
            </a:extLst>
          </p:cNvPr>
          <p:cNvGrpSpPr/>
          <p:nvPr/>
        </p:nvGrpSpPr>
        <p:grpSpPr>
          <a:xfrm>
            <a:off x="1323808" y="5063893"/>
            <a:ext cx="4371630" cy="369332"/>
            <a:chOff x="1323808" y="5063893"/>
            <a:chExt cx="4371630" cy="369332"/>
          </a:xfrm>
        </p:grpSpPr>
        <p:sp>
          <p:nvSpPr>
            <p:cNvPr id="29" name="Rectángulo 28">
              <a:extLst>
                <a:ext uri="{FF2B5EF4-FFF2-40B4-BE49-F238E27FC236}">
                  <a16:creationId xmlns:a16="http://schemas.microsoft.com/office/drawing/2014/main" id="{13ED3EB4-6989-4687-A859-C2955E3B666B}"/>
                </a:ext>
              </a:extLst>
            </p:cNvPr>
            <p:cNvSpPr/>
            <p:nvPr/>
          </p:nvSpPr>
          <p:spPr>
            <a:xfrm>
              <a:off x="1323808" y="5113312"/>
              <a:ext cx="270495" cy="270495"/>
            </a:xfrm>
            <a:prstGeom prst="rect">
              <a:avLst/>
            </a:prstGeom>
            <a:noFill/>
            <a:ln>
              <a:solidFill>
                <a:srgbClr val="6A4E4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2" name="CuadroTexto 31">
              <a:extLst>
                <a:ext uri="{FF2B5EF4-FFF2-40B4-BE49-F238E27FC236}">
                  <a16:creationId xmlns:a16="http://schemas.microsoft.com/office/drawing/2014/main" id="{D26E2385-957D-4610-B84C-D1CAFCBA7DD8}"/>
                </a:ext>
              </a:extLst>
            </p:cNvPr>
            <p:cNvSpPr txBox="1"/>
            <p:nvPr/>
          </p:nvSpPr>
          <p:spPr>
            <a:xfrm>
              <a:off x="1699805" y="5063893"/>
              <a:ext cx="3995633" cy="369332"/>
            </a:xfrm>
            <a:prstGeom prst="rect">
              <a:avLst/>
            </a:prstGeom>
            <a:noFill/>
          </p:spPr>
          <p:txBody>
            <a:bodyPr wrap="square" rtlCol="0">
              <a:spAutoFit/>
            </a:bodyPr>
            <a:lstStyle/>
            <a:p>
              <a:r>
                <a:rPr lang="es-CO" dirty="0"/>
                <a:t>Fallas en la red.</a:t>
              </a:r>
            </a:p>
          </p:txBody>
        </p:sp>
      </p:grpSp>
      <p:grpSp>
        <p:nvGrpSpPr>
          <p:cNvPr id="5" name="Grupo 4">
            <a:extLst>
              <a:ext uri="{FF2B5EF4-FFF2-40B4-BE49-F238E27FC236}">
                <a16:creationId xmlns:a16="http://schemas.microsoft.com/office/drawing/2014/main" id="{0007DF09-7255-4452-8D8D-E639EF4E0DA0}"/>
              </a:ext>
            </a:extLst>
          </p:cNvPr>
          <p:cNvGrpSpPr/>
          <p:nvPr/>
        </p:nvGrpSpPr>
        <p:grpSpPr>
          <a:xfrm>
            <a:off x="7141829" y="3599689"/>
            <a:ext cx="4061956" cy="369332"/>
            <a:chOff x="7141829" y="3599689"/>
            <a:chExt cx="4061956" cy="369332"/>
          </a:xfrm>
        </p:grpSpPr>
        <p:sp>
          <p:nvSpPr>
            <p:cNvPr id="33" name="Rectángulo 32">
              <a:extLst>
                <a:ext uri="{FF2B5EF4-FFF2-40B4-BE49-F238E27FC236}">
                  <a16:creationId xmlns:a16="http://schemas.microsoft.com/office/drawing/2014/main" id="{B7AC6E1D-FEFC-4C45-9A08-D15F517F2C13}"/>
                </a:ext>
              </a:extLst>
            </p:cNvPr>
            <p:cNvSpPr/>
            <p:nvPr/>
          </p:nvSpPr>
          <p:spPr>
            <a:xfrm>
              <a:off x="7141829" y="3675692"/>
              <a:ext cx="270495" cy="270495"/>
            </a:xfrm>
            <a:prstGeom prst="rect">
              <a:avLst/>
            </a:prstGeom>
            <a:noFill/>
            <a:ln>
              <a:solidFill>
                <a:srgbClr val="6A4E4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7" name="CuadroTexto 36">
              <a:extLst>
                <a:ext uri="{FF2B5EF4-FFF2-40B4-BE49-F238E27FC236}">
                  <a16:creationId xmlns:a16="http://schemas.microsoft.com/office/drawing/2014/main" id="{C9AB3CA0-B562-4EEB-AC09-FED23A599137}"/>
                </a:ext>
              </a:extLst>
            </p:cNvPr>
            <p:cNvSpPr txBox="1"/>
            <p:nvPr/>
          </p:nvSpPr>
          <p:spPr>
            <a:xfrm>
              <a:off x="7507276" y="3599689"/>
              <a:ext cx="3696509" cy="369332"/>
            </a:xfrm>
            <a:prstGeom prst="rect">
              <a:avLst/>
            </a:prstGeom>
            <a:noFill/>
          </p:spPr>
          <p:txBody>
            <a:bodyPr wrap="square" rtlCol="0">
              <a:spAutoFit/>
            </a:bodyPr>
            <a:lstStyle/>
            <a:p>
              <a:r>
                <a:rPr lang="es-MX" dirty="0">
                  <a:cs typeface="Arial" panose="020B0604020202020204" pitchFamily="34" charset="0"/>
                </a:rPr>
                <a:t>Evaluar coberturas de servicios.</a:t>
              </a:r>
              <a:endParaRPr lang="es-CO" dirty="0"/>
            </a:p>
          </p:txBody>
        </p:sp>
      </p:grpSp>
      <p:grpSp>
        <p:nvGrpSpPr>
          <p:cNvPr id="6" name="Grupo 5">
            <a:extLst>
              <a:ext uri="{FF2B5EF4-FFF2-40B4-BE49-F238E27FC236}">
                <a16:creationId xmlns:a16="http://schemas.microsoft.com/office/drawing/2014/main" id="{89D11CC2-AB41-471A-A4D3-7CA5144F4AA7}"/>
              </a:ext>
            </a:extLst>
          </p:cNvPr>
          <p:cNvGrpSpPr/>
          <p:nvPr/>
        </p:nvGrpSpPr>
        <p:grpSpPr>
          <a:xfrm>
            <a:off x="7141830" y="4173759"/>
            <a:ext cx="4023658" cy="646331"/>
            <a:chOff x="7141830" y="4173759"/>
            <a:chExt cx="4023658" cy="646331"/>
          </a:xfrm>
        </p:grpSpPr>
        <p:sp>
          <p:nvSpPr>
            <p:cNvPr id="35" name="Rectángulo 34">
              <a:extLst>
                <a:ext uri="{FF2B5EF4-FFF2-40B4-BE49-F238E27FC236}">
                  <a16:creationId xmlns:a16="http://schemas.microsoft.com/office/drawing/2014/main" id="{73858275-1175-46FD-A232-645BF5E211D0}"/>
                </a:ext>
              </a:extLst>
            </p:cNvPr>
            <p:cNvSpPr/>
            <p:nvPr/>
          </p:nvSpPr>
          <p:spPr>
            <a:xfrm>
              <a:off x="7141830" y="4395234"/>
              <a:ext cx="270495" cy="270495"/>
            </a:xfrm>
            <a:prstGeom prst="rect">
              <a:avLst/>
            </a:prstGeom>
            <a:noFill/>
            <a:ln>
              <a:solidFill>
                <a:srgbClr val="6A4E4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CuadroTexto 37">
              <a:extLst>
                <a:ext uri="{FF2B5EF4-FFF2-40B4-BE49-F238E27FC236}">
                  <a16:creationId xmlns:a16="http://schemas.microsoft.com/office/drawing/2014/main" id="{3585EA2F-7DCC-4E8D-9877-ADE2F00F56DA}"/>
                </a:ext>
              </a:extLst>
            </p:cNvPr>
            <p:cNvSpPr txBox="1"/>
            <p:nvPr/>
          </p:nvSpPr>
          <p:spPr>
            <a:xfrm>
              <a:off x="7513124" y="4173759"/>
              <a:ext cx="3652364" cy="646331"/>
            </a:xfrm>
            <a:prstGeom prst="rect">
              <a:avLst/>
            </a:prstGeom>
            <a:noFill/>
          </p:spPr>
          <p:txBody>
            <a:bodyPr wrap="square" rtlCol="0">
              <a:spAutoFit/>
            </a:bodyPr>
            <a:lstStyle/>
            <a:p>
              <a:r>
                <a:rPr lang="es-MX" dirty="0">
                  <a:cs typeface="Arial" panose="020B0604020202020204" pitchFamily="34" charset="0"/>
                </a:rPr>
                <a:t>Asignar recursos financieros, humanos y técnicos.</a:t>
              </a:r>
              <a:endParaRPr lang="es-CO" dirty="0"/>
            </a:p>
          </p:txBody>
        </p:sp>
      </p:grpSp>
      <p:grpSp>
        <p:nvGrpSpPr>
          <p:cNvPr id="7" name="Grupo 6">
            <a:extLst>
              <a:ext uri="{FF2B5EF4-FFF2-40B4-BE49-F238E27FC236}">
                <a16:creationId xmlns:a16="http://schemas.microsoft.com/office/drawing/2014/main" id="{9164A816-2761-4FC5-AA79-9CA8FFCEF7BE}"/>
              </a:ext>
            </a:extLst>
          </p:cNvPr>
          <p:cNvGrpSpPr/>
          <p:nvPr/>
        </p:nvGrpSpPr>
        <p:grpSpPr>
          <a:xfrm>
            <a:off x="7141829" y="4906967"/>
            <a:ext cx="4061956" cy="646331"/>
            <a:chOff x="7141829" y="4906967"/>
            <a:chExt cx="4061956" cy="646331"/>
          </a:xfrm>
        </p:grpSpPr>
        <p:sp>
          <p:nvSpPr>
            <p:cNvPr id="34" name="Rectángulo 33">
              <a:extLst>
                <a:ext uri="{FF2B5EF4-FFF2-40B4-BE49-F238E27FC236}">
                  <a16:creationId xmlns:a16="http://schemas.microsoft.com/office/drawing/2014/main" id="{90F2199F-8FD2-4A57-8D3F-FA250A1AED5A}"/>
                </a:ext>
              </a:extLst>
            </p:cNvPr>
            <p:cNvSpPr/>
            <p:nvPr/>
          </p:nvSpPr>
          <p:spPr>
            <a:xfrm>
              <a:off x="7141829" y="5100909"/>
              <a:ext cx="270495" cy="270495"/>
            </a:xfrm>
            <a:prstGeom prst="rect">
              <a:avLst/>
            </a:prstGeom>
            <a:noFill/>
            <a:ln>
              <a:solidFill>
                <a:srgbClr val="6A4E4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s-CO" dirty="0"/>
            </a:p>
          </p:txBody>
        </p:sp>
        <p:sp>
          <p:nvSpPr>
            <p:cNvPr id="39" name="CuadroTexto 38">
              <a:extLst>
                <a:ext uri="{FF2B5EF4-FFF2-40B4-BE49-F238E27FC236}">
                  <a16:creationId xmlns:a16="http://schemas.microsoft.com/office/drawing/2014/main" id="{82584434-2328-4A89-AA79-71C6A12398D9}"/>
                </a:ext>
              </a:extLst>
            </p:cNvPr>
            <p:cNvSpPr txBox="1"/>
            <p:nvPr/>
          </p:nvSpPr>
          <p:spPr>
            <a:xfrm>
              <a:off x="7474826" y="4906967"/>
              <a:ext cx="3728959" cy="646331"/>
            </a:xfrm>
            <a:prstGeom prst="rect">
              <a:avLst/>
            </a:prstGeom>
            <a:noFill/>
          </p:spPr>
          <p:txBody>
            <a:bodyPr wrap="square" rtlCol="0">
              <a:spAutoFit/>
            </a:bodyPr>
            <a:lstStyle/>
            <a:p>
              <a:r>
                <a:rPr lang="es-MX" dirty="0">
                  <a:cs typeface="Arial" panose="020B0604020202020204" pitchFamily="34" charset="0"/>
                </a:rPr>
                <a:t>Costear gastos de consultas y/o procedimientos.</a:t>
              </a:r>
              <a:endParaRPr lang="es-CO" dirty="0"/>
            </a:p>
          </p:txBody>
        </p:sp>
      </p:grpSp>
      <p:grpSp>
        <p:nvGrpSpPr>
          <p:cNvPr id="8" name="Grupo 7">
            <a:extLst>
              <a:ext uri="{FF2B5EF4-FFF2-40B4-BE49-F238E27FC236}">
                <a16:creationId xmlns:a16="http://schemas.microsoft.com/office/drawing/2014/main" id="{BC0C349C-0D43-45CA-91CD-915FBEFA5080}"/>
              </a:ext>
            </a:extLst>
          </p:cNvPr>
          <p:cNvGrpSpPr/>
          <p:nvPr/>
        </p:nvGrpSpPr>
        <p:grpSpPr>
          <a:xfrm>
            <a:off x="7141830" y="5716091"/>
            <a:ext cx="4023657" cy="369332"/>
            <a:chOff x="7141830" y="5716091"/>
            <a:chExt cx="4023657" cy="369332"/>
          </a:xfrm>
        </p:grpSpPr>
        <p:sp>
          <p:nvSpPr>
            <p:cNvPr id="36" name="Rectángulo 35">
              <a:extLst>
                <a:ext uri="{FF2B5EF4-FFF2-40B4-BE49-F238E27FC236}">
                  <a16:creationId xmlns:a16="http://schemas.microsoft.com/office/drawing/2014/main" id="{94071336-66AF-40E6-A325-54C6D56A8F09}"/>
                </a:ext>
              </a:extLst>
            </p:cNvPr>
            <p:cNvSpPr/>
            <p:nvPr/>
          </p:nvSpPr>
          <p:spPr>
            <a:xfrm>
              <a:off x="7141830" y="5814928"/>
              <a:ext cx="270495" cy="270495"/>
            </a:xfrm>
            <a:prstGeom prst="rect">
              <a:avLst/>
            </a:prstGeom>
            <a:noFill/>
            <a:ln>
              <a:solidFill>
                <a:srgbClr val="6A4E4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s-CO" dirty="0"/>
            </a:p>
          </p:txBody>
        </p:sp>
        <p:sp>
          <p:nvSpPr>
            <p:cNvPr id="40" name="CuadroTexto 39">
              <a:extLst>
                <a:ext uri="{FF2B5EF4-FFF2-40B4-BE49-F238E27FC236}">
                  <a16:creationId xmlns:a16="http://schemas.microsoft.com/office/drawing/2014/main" id="{CC358044-8CD8-458F-B528-F39763A17F42}"/>
                </a:ext>
              </a:extLst>
            </p:cNvPr>
            <p:cNvSpPr txBox="1"/>
            <p:nvPr/>
          </p:nvSpPr>
          <p:spPr>
            <a:xfrm>
              <a:off x="7507466" y="5716091"/>
              <a:ext cx="3658021" cy="369332"/>
            </a:xfrm>
            <a:prstGeom prst="rect">
              <a:avLst/>
            </a:prstGeom>
            <a:noFill/>
          </p:spPr>
          <p:txBody>
            <a:bodyPr wrap="square" rtlCol="0">
              <a:spAutoFit/>
            </a:bodyPr>
            <a:lstStyle/>
            <a:p>
              <a:r>
                <a:rPr lang="es-MX" dirty="0">
                  <a:cs typeface="Arial" panose="020B0604020202020204" pitchFamily="34" charset="0"/>
                </a:rPr>
                <a:t>Realizar el perfil epidemiológico.</a:t>
              </a:r>
              <a:endParaRPr lang="es-CO" dirty="0"/>
            </a:p>
          </p:txBody>
        </p:sp>
      </p:grpSp>
    </p:spTree>
    <p:extLst>
      <p:ext uri="{BB962C8B-B14F-4D97-AF65-F5344CB8AC3E}">
        <p14:creationId xmlns:p14="http://schemas.microsoft.com/office/powerpoint/2010/main" val="136971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FD62975F-559B-498D-9B72-3880F4142D38}"/>
              </a:ext>
            </a:extLst>
          </p:cNvPr>
          <p:cNvGrpSpPr/>
          <p:nvPr/>
        </p:nvGrpSpPr>
        <p:grpSpPr>
          <a:xfrm>
            <a:off x="2091842" y="5114365"/>
            <a:ext cx="4544014" cy="1002418"/>
            <a:chOff x="2091842" y="5114365"/>
            <a:chExt cx="4544014" cy="1002418"/>
          </a:xfrm>
        </p:grpSpPr>
        <p:grpSp>
          <p:nvGrpSpPr>
            <p:cNvPr id="6" name="Grupo 5">
              <a:extLst>
                <a:ext uri="{FF2B5EF4-FFF2-40B4-BE49-F238E27FC236}">
                  <a16:creationId xmlns:a16="http://schemas.microsoft.com/office/drawing/2014/main" id="{1FF6F093-B85C-469C-9DFF-1E8F6ADC0448}"/>
                </a:ext>
              </a:extLst>
            </p:cNvPr>
            <p:cNvGrpSpPr/>
            <p:nvPr/>
          </p:nvGrpSpPr>
          <p:grpSpPr>
            <a:xfrm>
              <a:off x="2488333" y="5441741"/>
              <a:ext cx="4147523" cy="675042"/>
              <a:chOff x="1158488" y="4594577"/>
              <a:chExt cx="4147523" cy="675042"/>
            </a:xfrm>
          </p:grpSpPr>
          <p:sp>
            <p:nvSpPr>
              <p:cNvPr id="20" name="Rectángulo: esquinas redondeadas 19">
                <a:extLst>
                  <a:ext uri="{FF2B5EF4-FFF2-40B4-BE49-F238E27FC236}">
                    <a16:creationId xmlns:a16="http://schemas.microsoft.com/office/drawing/2014/main" id="{CCE7F1AF-57BD-4541-AC33-ECEA07D18939}"/>
                  </a:ext>
                </a:extLst>
              </p:cNvPr>
              <p:cNvSpPr/>
              <p:nvPr/>
            </p:nvSpPr>
            <p:spPr>
              <a:xfrm>
                <a:off x="1158488" y="4594577"/>
                <a:ext cx="4147523" cy="675042"/>
              </a:xfrm>
              <a:prstGeom prst="roundRect">
                <a:avLst/>
              </a:prstGeom>
              <a:solidFill>
                <a:srgbClr val="143E34"/>
              </a:solidFill>
              <a:ln>
                <a:solidFill>
                  <a:srgbClr val="143E34"/>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21" name="Rectángulo: esquinas redondeadas 4">
                <a:extLst>
                  <a:ext uri="{FF2B5EF4-FFF2-40B4-BE49-F238E27FC236}">
                    <a16:creationId xmlns:a16="http://schemas.microsoft.com/office/drawing/2014/main" id="{F82A77DB-A5F1-49DC-808B-F092EE0AA59C}"/>
                  </a:ext>
                </a:extLst>
              </p:cNvPr>
              <p:cNvSpPr txBox="1"/>
              <p:nvPr/>
            </p:nvSpPr>
            <p:spPr>
              <a:xfrm>
                <a:off x="1191440" y="4627530"/>
                <a:ext cx="4081617" cy="609136"/>
              </a:xfrm>
              <a:prstGeom prst="rect">
                <a:avLst/>
              </a:prstGeom>
              <a:solidFill>
                <a:srgbClr val="143E34"/>
              </a:solidFill>
            </p:spPr>
            <p:style>
              <a:lnRef idx="0">
                <a:scrgbClr r="0" g="0" b="0"/>
              </a:lnRef>
              <a:fillRef idx="0">
                <a:scrgbClr r="0" g="0" b="0"/>
              </a:fillRef>
              <a:effectRef idx="0">
                <a:scrgbClr r="0" g="0" b="0"/>
              </a:effectRef>
              <a:fontRef idx="minor">
                <a:schemeClr val="lt1"/>
              </a:fontRef>
            </p:style>
            <p:txBody>
              <a:bodyPr spcFirstLastPara="0" vert="horz" wrap="square" lIns="303498" tIns="38100" rIns="38100" bIns="38100" numCol="1" spcCol="1270" anchor="ctr" anchorCtr="0">
                <a:noAutofit/>
              </a:bodyPr>
              <a:lstStyle/>
              <a:p>
                <a:pPr marL="0" lvl="0" indent="0" algn="just" defTabSz="444500">
                  <a:lnSpc>
                    <a:spcPct val="90000"/>
                  </a:lnSpc>
                  <a:spcBef>
                    <a:spcPct val="0"/>
                  </a:spcBef>
                  <a:spcAft>
                    <a:spcPct val="35000"/>
                  </a:spcAft>
                  <a:buNone/>
                </a:pPr>
                <a:r>
                  <a:rPr lang="es-CO" sz="1000" kern="1200" dirty="0">
                    <a:latin typeface="Arial" pitchFamily="34" charset="0"/>
                    <a:cs typeface="Arial" pitchFamily="34" charset="0"/>
                  </a:rPr>
                  <a:t>	</a:t>
                </a:r>
                <a:r>
                  <a:rPr lang="es-CO" sz="1600" kern="1200" dirty="0">
                    <a:latin typeface="+mj-lt"/>
                    <a:cs typeface="Arial" pitchFamily="34" charset="0"/>
                  </a:rPr>
                  <a:t>Identificar las fuentes de   información en el ESM de acuerdo a su profesión.</a:t>
                </a:r>
              </a:p>
            </p:txBody>
          </p:sp>
        </p:grpSp>
        <p:sp>
          <p:nvSpPr>
            <p:cNvPr id="7" name="Elipse 6">
              <a:extLst>
                <a:ext uri="{FF2B5EF4-FFF2-40B4-BE49-F238E27FC236}">
                  <a16:creationId xmlns:a16="http://schemas.microsoft.com/office/drawing/2014/main" id="{2DC2464E-6B8D-43BA-9786-6326D307B542}"/>
                </a:ext>
              </a:extLst>
            </p:cNvPr>
            <p:cNvSpPr/>
            <p:nvPr/>
          </p:nvSpPr>
          <p:spPr>
            <a:xfrm>
              <a:off x="2091842" y="5114365"/>
              <a:ext cx="664875" cy="664899"/>
            </a:xfrm>
            <a:prstGeom prst="ellipse">
              <a:avLst/>
            </a:prstGeom>
            <a:blipFill>
              <a:blip r:embed="rId2" cstate="print">
                <a:extLst>
                  <a:ext uri="{28A0092B-C50C-407E-A947-70E740481C1C}">
                    <a14:useLocalDpi xmlns:a14="http://schemas.microsoft.com/office/drawing/2010/main" val="0"/>
                  </a:ext>
                </a:extLst>
              </a:blip>
              <a:srcRect/>
              <a:stretch>
                <a:fillRect l="-2000" r="-2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grpSp>
        <p:nvGrpSpPr>
          <p:cNvPr id="3" name="Grupo 2">
            <a:extLst>
              <a:ext uri="{FF2B5EF4-FFF2-40B4-BE49-F238E27FC236}">
                <a16:creationId xmlns:a16="http://schemas.microsoft.com/office/drawing/2014/main" id="{199AE7E2-9370-4673-9096-068D627B7B59}"/>
              </a:ext>
            </a:extLst>
          </p:cNvPr>
          <p:cNvGrpSpPr/>
          <p:nvPr/>
        </p:nvGrpSpPr>
        <p:grpSpPr>
          <a:xfrm>
            <a:off x="3189919" y="4084256"/>
            <a:ext cx="4743407" cy="1081969"/>
            <a:chOff x="3189919" y="4084256"/>
            <a:chExt cx="4743407" cy="1081969"/>
          </a:xfrm>
        </p:grpSpPr>
        <p:grpSp>
          <p:nvGrpSpPr>
            <p:cNvPr id="8" name="Grupo 7">
              <a:extLst>
                <a:ext uri="{FF2B5EF4-FFF2-40B4-BE49-F238E27FC236}">
                  <a16:creationId xmlns:a16="http://schemas.microsoft.com/office/drawing/2014/main" id="{BF8AA19D-C025-4851-BFCE-5CADDA4D995E}"/>
                </a:ext>
              </a:extLst>
            </p:cNvPr>
            <p:cNvGrpSpPr/>
            <p:nvPr/>
          </p:nvGrpSpPr>
          <p:grpSpPr>
            <a:xfrm>
              <a:off x="3494301" y="4468354"/>
              <a:ext cx="4439025" cy="697871"/>
              <a:chOff x="2164456" y="3621190"/>
              <a:chExt cx="4439025" cy="697871"/>
            </a:xfrm>
            <a:solidFill>
              <a:srgbClr val="143E34"/>
            </a:solidFill>
          </p:grpSpPr>
          <p:sp>
            <p:nvSpPr>
              <p:cNvPr id="18" name="Rectángulo: esquinas redondeadas 17">
                <a:extLst>
                  <a:ext uri="{FF2B5EF4-FFF2-40B4-BE49-F238E27FC236}">
                    <a16:creationId xmlns:a16="http://schemas.microsoft.com/office/drawing/2014/main" id="{AF7DD6B2-B595-4F8B-9632-01B4BF4487B0}"/>
                  </a:ext>
                </a:extLst>
              </p:cNvPr>
              <p:cNvSpPr/>
              <p:nvPr/>
            </p:nvSpPr>
            <p:spPr>
              <a:xfrm>
                <a:off x="2164456" y="3621190"/>
                <a:ext cx="4439025" cy="697871"/>
              </a:xfrm>
              <a:prstGeom prst="roundRect">
                <a:avLst/>
              </a:prstGeom>
              <a:gr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Rectángulo: esquinas redondeadas 7">
                <a:extLst>
                  <a:ext uri="{FF2B5EF4-FFF2-40B4-BE49-F238E27FC236}">
                    <a16:creationId xmlns:a16="http://schemas.microsoft.com/office/drawing/2014/main" id="{8051E5B0-0BF4-4D23-A1F9-5DFEF4A14053}"/>
                  </a:ext>
                </a:extLst>
              </p:cNvPr>
              <p:cNvSpPr txBox="1"/>
              <p:nvPr/>
            </p:nvSpPr>
            <p:spPr>
              <a:xfrm>
                <a:off x="2198523" y="3655257"/>
                <a:ext cx="4370891" cy="62973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3498" tIns="38100" rIns="38100" bIns="38100" numCol="1" spcCol="1270" anchor="ctr" anchorCtr="0">
                <a:noAutofit/>
              </a:bodyPr>
              <a:lstStyle/>
              <a:p>
                <a:pPr marL="0" lvl="0" indent="0" algn="just" defTabSz="444500">
                  <a:lnSpc>
                    <a:spcPct val="90000"/>
                  </a:lnSpc>
                  <a:spcBef>
                    <a:spcPct val="0"/>
                  </a:spcBef>
                  <a:spcAft>
                    <a:spcPct val="35000"/>
                  </a:spcAft>
                  <a:buNone/>
                </a:pPr>
                <a:r>
                  <a:rPr lang="es-CO" sz="1000" kern="1200" dirty="0">
                    <a:latin typeface="Arial" pitchFamily="34" charset="0"/>
                    <a:cs typeface="Arial" pitchFamily="34" charset="0"/>
                  </a:rPr>
                  <a:t>	</a:t>
                </a:r>
                <a:r>
                  <a:rPr lang="es-CO" sz="1600" kern="1200" dirty="0">
                    <a:latin typeface="+mj-lt"/>
                    <a:cs typeface="Arial" pitchFamily="34" charset="0"/>
                  </a:rPr>
                  <a:t>Registrar la información de sus consultas y/o procedimientos en el formato SIMM</a:t>
                </a:r>
              </a:p>
            </p:txBody>
          </p:sp>
        </p:grpSp>
        <p:sp>
          <p:nvSpPr>
            <p:cNvPr id="9" name="Elipse 8">
              <a:extLst>
                <a:ext uri="{FF2B5EF4-FFF2-40B4-BE49-F238E27FC236}">
                  <a16:creationId xmlns:a16="http://schemas.microsoft.com/office/drawing/2014/main" id="{1A787A6C-4D8B-418A-AB32-F9B3A626EF9B}"/>
                </a:ext>
              </a:extLst>
            </p:cNvPr>
            <p:cNvSpPr/>
            <p:nvPr/>
          </p:nvSpPr>
          <p:spPr>
            <a:xfrm>
              <a:off x="3189919" y="4084256"/>
              <a:ext cx="664875" cy="664899"/>
            </a:xfrm>
            <a:prstGeom prst="ellipse">
              <a:avLst/>
            </a:prstGeom>
            <a:blipFill>
              <a:blip r:embed="rId3"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grpSp>
        <p:nvGrpSpPr>
          <p:cNvPr id="23" name="Grupo 22">
            <a:extLst>
              <a:ext uri="{FF2B5EF4-FFF2-40B4-BE49-F238E27FC236}">
                <a16:creationId xmlns:a16="http://schemas.microsoft.com/office/drawing/2014/main" id="{5F559065-222D-4145-8075-E78C51A68783}"/>
              </a:ext>
            </a:extLst>
          </p:cNvPr>
          <p:cNvGrpSpPr/>
          <p:nvPr/>
        </p:nvGrpSpPr>
        <p:grpSpPr>
          <a:xfrm>
            <a:off x="5348872" y="2100232"/>
            <a:ext cx="4768063" cy="1154753"/>
            <a:chOff x="5348872" y="2100232"/>
            <a:chExt cx="4768063" cy="1154753"/>
          </a:xfrm>
        </p:grpSpPr>
        <p:sp>
          <p:nvSpPr>
            <p:cNvPr id="11" name="Elipse 10">
              <a:extLst>
                <a:ext uri="{FF2B5EF4-FFF2-40B4-BE49-F238E27FC236}">
                  <a16:creationId xmlns:a16="http://schemas.microsoft.com/office/drawing/2014/main" id="{C32EE9B5-796D-4452-97AA-4B181BAE27B7}"/>
                </a:ext>
              </a:extLst>
            </p:cNvPr>
            <p:cNvSpPr/>
            <p:nvPr/>
          </p:nvSpPr>
          <p:spPr>
            <a:xfrm>
              <a:off x="5348872" y="2100232"/>
              <a:ext cx="664875" cy="664899"/>
            </a:xfrm>
            <a:prstGeom prst="ellipse">
              <a:avLst/>
            </a:prstGeom>
            <a:blipFill>
              <a:blip r:embed="rId4" cstate="print">
                <a:extLst>
                  <a:ext uri="{28A0092B-C50C-407E-A947-70E740481C1C}">
                    <a14:useLocalDpi xmlns:a14="http://schemas.microsoft.com/office/drawing/2010/main" val="0"/>
                  </a:ext>
                </a:extLst>
              </a:blip>
              <a:srcRect/>
              <a:stretch>
                <a:fillRect l="-42000" r="-4200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nvGrpSpPr>
            <p:cNvPr id="12" name="Grupo 11">
              <a:extLst>
                <a:ext uri="{FF2B5EF4-FFF2-40B4-BE49-F238E27FC236}">
                  <a16:creationId xmlns:a16="http://schemas.microsoft.com/office/drawing/2014/main" id="{1DE644A7-B356-4B98-9C1F-09D933943BB8}"/>
                </a:ext>
              </a:extLst>
            </p:cNvPr>
            <p:cNvGrpSpPr/>
            <p:nvPr/>
          </p:nvGrpSpPr>
          <p:grpSpPr>
            <a:xfrm>
              <a:off x="5850058" y="2566431"/>
              <a:ext cx="4266877" cy="688554"/>
              <a:chOff x="4520213" y="1719267"/>
              <a:chExt cx="4266877" cy="688554"/>
            </a:xfrm>
            <a:solidFill>
              <a:srgbClr val="143E34"/>
            </a:solidFill>
          </p:grpSpPr>
          <p:sp>
            <p:nvSpPr>
              <p:cNvPr id="14" name="Rectángulo: esquinas redondeadas 13">
                <a:extLst>
                  <a:ext uri="{FF2B5EF4-FFF2-40B4-BE49-F238E27FC236}">
                    <a16:creationId xmlns:a16="http://schemas.microsoft.com/office/drawing/2014/main" id="{9DAA82C5-BFDA-4F1B-A935-1AF7B0ED2AEE}"/>
                  </a:ext>
                </a:extLst>
              </p:cNvPr>
              <p:cNvSpPr/>
              <p:nvPr/>
            </p:nvSpPr>
            <p:spPr>
              <a:xfrm>
                <a:off x="4520213" y="1719267"/>
                <a:ext cx="4266877" cy="688554"/>
              </a:xfrm>
              <a:prstGeom prst="roundRect">
                <a:avLst/>
              </a:prstGeom>
              <a:gr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5" name="Rectángulo: esquinas redondeadas 13">
                <a:extLst>
                  <a:ext uri="{FF2B5EF4-FFF2-40B4-BE49-F238E27FC236}">
                    <a16:creationId xmlns:a16="http://schemas.microsoft.com/office/drawing/2014/main" id="{45225D50-ADC1-4976-82ED-1E84280362D2}"/>
                  </a:ext>
                </a:extLst>
              </p:cNvPr>
              <p:cNvSpPr txBox="1"/>
              <p:nvPr/>
            </p:nvSpPr>
            <p:spPr>
              <a:xfrm>
                <a:off x="4553825" y="1752879"/>
                <a:ext cx="4199653" cy="6213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3498" tIns="53340" rIns="53340" bIns="53340" numCol="1" spcCol="1270" anchor="ctr" anchorCtr="0">
                <a:noAutofit/>
              </a:bodyPr>
              <a:lstStyle/>
              <a:p>
                <a:pPr marL="0" lvl="0" indent="0" algn="just" defTabSz="622300">
                  <a:lnSpc>
                    <a:spcPct val="90000"/>
                  </a:lnSpc>
                  <a:spcBef>
                    <a:spcPct val="0"/>
                  </a:spcBef>
                  <a:spcAft>
                    <a:spcPct val="35000"/>
                  </a:spcAft>
                  <a:buNone/>
                </a:pPr>
                <a:r>
                  <a:rPr lang="es-CO" sz="1400" kern="1200" dirty="0">
                    <a:latin typeface="+mj-lt"/>
                    <a:cs typeface="Arial" pitchFamily="34" charset="0"/>
                  </a:rPr>
                  <a:t>	</a:t>
                </a:r>
                <a:r>
                  <a:rPr lang="es-CO" sz="1600" kern="1200" dirty="0">
                    <a:latin typeface="+mj-lt"/>
                    <a:cs typeface="Arial" pitchFamily="34" charset="0"/>
                  </a:rPr>
                  <a:t>Reportar la información al encargado de Bioestadística en su ESM y este a su vez al centralizador.</a:t>
                </a:r>
                <a:endParaRPr lang="es-CO" sz="1400" b="1" kern="1200" dirty="0">
                  <a:solidFill>
                    <a:schemeClr val="bg2">
                      <a:lumMod val="90000"/>
                    </a:schemeClr>
                  </a:solidFill>
                  <a:latin typeface="+mj-lt"/>
                  <a:cs typeface="Arial" pitchFamily="34" charset="0"/>
                </a:endParaRPr>
              </a:p>
            </p:txBody>
          </p:sp>
        </p:grpSp>
      </p:grpSp>
      <p:grpSp>
        <p:nvGrpSpPr>
          <p:cNvPr id="4" name="Grupo 3">
            <a:extLst>
              <a:ext uri="{FF2B5EF4-FFF2-40B4-BE49-F238E27FC236}">
                <a16:creationId xmlns:a16="http://schemas.microsoft.com/office/drawing/2014/main" id="{1080A617-F407-4373-8C85-DC012CA10FCB}"/>
              </a:ext>
            </a:extLst>
          </p:cNvPr>
          <p:cNvGrpSpPr/>
          <p:nvPr/>
        </p:nvGrpSpPr>
        <p:grpSpPr>
          <a:xfrm>
            <a:off x="4704394" y="3098642"/>
            <a:ext cx="4734354" cy="1063889"/>
            <a:chOff x="4704394" y="3098642"/>
            <a:chExt cx="4734354" cy="1063889"/>
          </a:xfrm>
        </p:grpSpPr>
        <p:grpSp>
          <p:nvGrpSpPr>
            <p:cNvPr id="10" name="Grupo 9">
              <a:extLst>
                <a:ext uri="{FF2B5EF4-FFF2-40B4-BE49-F238E27FC236}">
                  <a16:creationId xmlns:a16="http://schemas.microsoft.com/office/drawing/2014/main" id="{3367D954-731E-40F1-8B8C-47C9777E0EB5}"/>
                </a:ext>
              </a:extLst>
            </p:cNvPr>
            <p:cNvGrpSpPr/>
            <p:nvPr/>
          </p:nvGrpSpPr>
          <p:grpSpPr>
            <a:xfrm>
              <a:off x="4863078" y="3497294"/>
              <a:ext cx="4575670" cy="665237"/>
              <a:chOff x="3533233" y="2650130"/>
              <a:chExt cx="4575670" cy="665237"/>
            </a:xfrm>
            <a:solidFill>
              <a:srgbClr val="143E34"/>
            </a:solidFill>
          </p:grpSpPr>
          <p:sp>
            <p:nvSpPr>
              <p:cNvPr id="16" name="Rectángulo: esquinas redondeadas 15">
                <a:extLst>
                  <a:ext uri="{FF2B5EF4-FFF2-40B4-BE49-F238E27FC236}">
                    <a16:creationId xmlns:a16="http://schemas.microsoft.com/office/drawing/2014/main" id="{A3563CFE-967F-4C2A-AC38-A3A06D7DA761}"/>
                  </a:ext>
                </a:extLst>
              </p:cNvPr>
              <p:cNvSpPr/>
              <p:nvPr/>
            </p:nvSpPr>
            <p:spPr>
              <a:xfrm>
                <a:off x="3533233" y="2650130"/>
                <a:ext cx="4575670" cy="665237"/>
              </a:xfrm>
              <a:prstGeom prst="roundRect">
                <a:avLst/>
              </a:prstGeom>
              <a:gr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7" name="Rectángulo: esquinas redondeadas 10">
                <a:extLst>
                  <a:ext uri="{FF2B5EF4-FFF2-40B4-BE49-F238E27FC236}">
                    <a16:creationId xmlns:a16="http://schemas.microsoft.com/office/drawing/2014/main" id="{CE1C0F14-E326-475B-A9E9-5543C373CF54}"/>
                  </a:ext>
                </a:extLst>
              </p:cNvPr>
              <p:cNvSpPr txBox="1"/>
              <p:nvPr/>
            </p:nvSpPr>
            <p:spPr>
              <a:xfrm>
                <a:off x="3565707" y="2682604"/>
                <a:ext cx="4510722" cy="60028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3498" tIns="60960" rIns="60960" bIns="60960" numCol="1" spcCol="1270" anchor="ctr" anchorCtr="0">
                <a:noAutofit/>
              </a:bodyPr>
              <a:lstStyle/>
              <a:p>
                <a:pPr marL="0" lvl="0" indent="0" algn="just" defTabSz="711200">
                  <a:lnSpc>
                    <a:spcPct val="90000"/>
                  </a:lnSpc>
                  <a:spcBef>
                    <a:spcPct val="0"/>
                  </a:spcBef>
                  <a:spcAft>
                    <a:spcPct val="35000"/>
                  </a:spcAft>
                  <a:buNone/>
                </a:pPr>
                <a:r>
                  <a:rPr lang="es-CO" sz="1600" kern="1200" dirty="0">
                    <a:latin typeface="+mj-lt"/>
                    <a:cs typeface="Arial" pitchFamily="34" charset="0"/>
                  </a:rPr>
                  <a:t>	V</a:t>
                </a:r>
                <a:r>
                  <a:rPr lang="es-MX" sz="1600" kern="1200" spc="-5" dirty="0" err="1">
                    <a:latin typeface="+mj-lt"/>
                  </a:rPr>
                  <a:t>alidar</a:t>
                </a:r>
                <a:r>
                  <a:rPr lang="es-MX" sz="1600" kern="1200" spc="-5" dirty="0">
                    <a:latin typeface="+mj-lt"/>
                  </a:rPr>
                  <a:t> la calidad del dato y garantizar que la  información sea veraz y completa.</a:t>
                </a:r>
                <a:endParaRPr lang="es-CO" sz="1600" kern="1200" dirty="0">
                  <a:latin typeface="+mj-lt"/>
                  <a:cs typeface="Arial" pitchFamily="34" charset="0"/>
                </a:endParaRPr>
              </a:p>
            </p:txBody>
          </p:sp>
        </p:grpSp>
        <p:sp>
          <p:nvSpPr>
            <p:cNvPr id="13" name="Elipse 12">
              <a:extLst>
                <a:ext uri="{FF2B5EF4-FFF2-40B4-BE49-F238E27FC236}">
                  <a16:creationId xmlns:a16="http://schemas.microsoft.com/office/drawing/2014/main" id="{B1FFC44E-465A-4C2A-9CF8-5F20B434D47B}"/>
                </a:ext>
              </a:extLst>
            </p:cNvPr>
            <p:cNvSpPr/>
            <p:nvPr/>
          </p:nvSpPr>
          <p:spPr>
            <a:xfrm>
              <a:off x="4704394" y="3098642"/>
              <a:ext cx="664875" cy="664899"/>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grpSp>
      <p:grpSp>
        <p:nvGrpSpPr>
          <p:cNvPr id="22" name="Grupo 21">
            <a:extLst>
              <a:ext uri="{FF2B5EF4-FFF2-40B4-BE49-F238E27FC236}">
                <a16:creationId xmlns:a16="http://schemas.microsoft.com/office/drawing/2014/main" id="{9B561E4F-1388-41D6-80CC-4446C64931B3}"/>
              </a:ext>
            </a:extLst>
          </p:cNvPr>
          <p:cNvGrpSpPr/>
          <p:nvPr/>
        </p:nvGrpSpPr>
        <p:grpSpPr>
          <a:xfrm>
            <a:off x="6397358" y="1092354"/>
            <a:ext cx="3003801" cy="1261331"/>
            <a:chOff x="6397358" y="1092354"/>
            <a:chExt cx="3003801" cy="1261331"/>
          </a:xfrm>
        </p:grpSpPr>
        <p:sp>
          <p:nvSpPr>
            <p:cNvPr id="44" name="Rectángulo 43">
              <a:extLst>
                <a:ext uri="{FF2B5EF4-FFF2-40B4-BE49-F238E27FC236}">
                  <a16:creationId xmlns:a16="http://schemas.microsoft.com/office/drawing/2014/main" id="{333FE30E-3200-4CE4-909F-E621529D37AF}"/>
                </a:ext>
              </a:extLst>
            </p:cNvPr>
            <p:cNvSpPr/>
            <p:nvPr/>
          </p:nvSpPr>
          <p:spPr>
            <a:xfrm>
              <a:off x="6397358" y="1092354"/>
              <a:ext cx="3003801" cy="738664"/>
            </a:xfrm>
            <a:prstGeom prst="rect">
              <a:avLst/>
            </a:prstGeom>
            <a:noFill/>
          </p:spPr>
          <p:txBody>
            <a:bodyPr wrap="square" lIns="121920" tIns="60960" rIns="121920" bIns="60960">
              <a:spAutoFit/>
            </a:bodyPr>
            <a:lstStyle/>
            <a:p>
              <a:pPr algn="ctr"/>
              <a:r>
                <a:rPr lang="es-ES" sz="4000" b="1" spc="50" dirty="0">
                  <a:ln w="0"/>
                  <a:solidFill>
                    <a:srgbClr val="143E34"/>
                  </a:solidFill>
                  <a:effectLst>
                    <a:innerShdw blurRad="63500" dist="50800" dir="13500000">
                      <a:srgbClr val="000000">
                        <a:alpha val="50000"/>
                      </a:srgbClr>
                    </a:innerShdw>
                  </a:effectLst>
                </a:rPr>
                <a:t>DISAN</a:t>
              </a:r>
            </a:p>
          </p:txBody>
        </p:sp>
        <p:grpSp>
          <p:nvGrpSpPr>
            <p:cNvPr id="53" name="Grupo 52">
              <a:extLst>
                <a:ext uri="{FF2B5EF4-FFF2-40B4-BE49-F238E27FC236}">
                  <a16:creationId xmlns:a16="http://schemas.microsoft.com/office/drawing/2014/main" id="{FA674039-87DA-437C-86E5-91C8B2AE42C8}"/>
                </a:ext>
              </a:extLst>
            </p:cNvPr>
            <p:cNvGrpSpPr/>
            <p:nvPr/>
          </p:nvGrpSpPr>
          <p:grpSpPr>
            <a:xfrm>
              <a:off x="7771794" y="1837846"/>
              <a:ext cx="446707" cy="515839"/>
              <a:chOff x="7771794" y="1837846"/>
              <a:chExt cx="446707" cy="515839"/>
            </a:xfrm>
            <a:solidFill>
              <a:srgbClr val="143E34"/>
            </a:solidFill>
          </p:grpSpPr>
          <p:sp>
            <p:nvSpPr>
              <p:cNvPr id="45" name="Elipse 44">
                <a:extLst>
                  <a:ext uri="{FF2B5EF4-FFF2-40B4-BE49-F238E27FC236}">
                    <a16:creationId xmlns:a16="http://schemas.microsoft.com/office/drawing/2014/main" id="{4DDC72E0-7BA1-4383-A8C3-9217D712C02A}"/>
                  </a:ext>
                </a:extLst>
              </p:cNvPr>
              <p:cNvSpPr/>
              <p:nvPr/>
            </p:nvSpPr>
            <p:spPr>
              <a:xfrm>
                <a:off x="7954304" y="2287078"/>
                <a:ext cx="66607" cy="66607"/>
              </a:xfrm>
              <a:prstGeom prst="ellipse">
                <a:avLst/>
              </a:prstGeom>
              <a:grpFill/>
              <a:ln>
                <a:solidFill>
                  <a:srgbClr val="143E34"/>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46" name="Elipse 45">
                <a:extLst>
                  <a:ext uri="{FF2B5EF4-FFF2-40B4-BE49-F238E27FC236}">
                    <a16:creationId xmlns:a16="http://schemas.microsoft.com/office/drawing/2014/main" id="{07093B1A-95D1-47C7-9D37-9BE9235DAE2A}"/>
                  </a:ext>
                </a:extLst>
              </p:cNvPr>
              <p:cNvSpPr/>
              <p:nvPr/>
            </p:nvSpPr>
            <p:spPr>
              <a:xfrm>
                <a:off x="7771794" y="1977889"/>
                <a:ext cx="66607" cy="66607"/>
              </a:xfrm>
              <a:prstGeom prst="ellipse">
                <a:avLst/>
              </a:prstGeom>
              <a:grpFill/>
              <a:ln>
                <a:solidFill>
                  <a:srgbClr val="143E34"/>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47" name="Elipse 46">
                <a:extLst>
                  <a:ext uri="{FF2B5EF4-FFF2-40B4-BE49-F238E27FC236}">
                    <a16:creationId xmlns:a16="http://schemas.microsoft.com/office/drawing/2014/main" id="{678DCBF8-D343-4B8B-8339-40EFC1AAA2BE}"/>
                  </a:ext>
                </a:extLst>
              </p:cNvPr>
              <p:cNvSpPr/>
              <p:nvPr/>
            </p:nvSpPr>
            <p:spPr>
              <a:xfrm>
                <a:off x="7866719" y="1910550"/>
                <a:ext cx="66607" cy="66607"/>
              </a:xfrm>
              <a:prstGeom prst="ellipse">
                <a:avLst/>
              </a:prstGeom>
              <a:grpFill/>
              <a:ln>
                <a:solidFill>
                  <a:srgbClr val="143E34"/>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48" name="Elipse 47">
                <a:extLst>
                  <a:ext uri="{FF2B5EF4-FFF2-40B4-BE49-F238E27FC236}">
                    <a16:creationId xmlns:a16="http://schemas.microsoft.com/office/drawing/2014/main" id="{A527EB09-C5A1-4242-A54F-559E5714C0B9}"/>
                  </a:ext>
                </a:extLst>
              </p:cNvPr>
              <p:cNvSpPr/>
              <p:nvPr/>
            </p:nvSpPr>
            <p:spPr>
              <a:xfrm>
                <a:off x="8056570" y="1910550"/>
                <a:ext cx="66607" cy="66607"/>
              </a:xfrm>
              <a:prstGeom prst="ellipse">
                <a:avLst/>
              </a:prstGeom>
              <a:grpFill/>
              <a:ln>
                <a:solidFill>
                  <a:srgbClr val="143E34"/>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49" name="Elipse 48">
                <a:extLst>
                  <a:ext uri="{FF2B5EF4-FFF2-40B4-BE49-F238E27FC236}">
                    <a16:creationId xmlns:a16="http://schemas.microsoft.com/office/drawing/2014/main" id="{8F575852-B89B-4DD4-952C-BDB6A6BC4048}"/>
                  </a:ext>
                </a:extLst>
              </p:cNvPr>
              <p:cNvSpPr/>
              <p:nvPr/>
            </p:nvSpPr>
            <p:spPr>
              <a:xfrm>
                <a:off x="8151894" y="1977889"/>
                <a:ext cx="66607" cy="66607"/>
              </a:xfrm>
              <a:prstGeom prst="ellipse">
                <a:avLst/>
              </a:prstGeom>
              <a:grpFill/>
              <a:ln>
                <a:solidFill>
                  <a:srgbClr val="143E34"/>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50" name="Elipse 49">
                <a:extLst>
                  <a:ext uri="{FF2B5EF4-FFF2-40B4-BE49-F238E27FC236}">
                    <a16:creationId xmlns:a16="http://schemas.microsoft.com/office/drawing/2014/main" id="{47FA3C13-6E69-44C8-8719-44E28118C1B5}"/>
                  </a:ext>
                </a:extLst>
              </p:cNvPr>
              <p:cNvSpPr/>
              <p:nvPr/>
            </p:nvSpPr>
            <p:spPr>
              <a:xfrm>
                <a:off x="7961645" y="2006446"/>
                <a:ext cx="66607" cy="66607"/>
              </a:xfrm>
              <a:prstGeom prst="ellipse">
                <a:avLst/>
              </a:prstGeom>
              <a:grpFill/>
              <a:ln>
                <a:solidFill>
                  <a:srgbClr val="143E34"/>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51" name="Elipse 50">
                <a:extLst>
                  <a:ext uri="{FF2B5EF4-FFF2-40B4-BE49-F238E27FC236}">
                    <a16:creationId xmlns:a16="http://schemas.microsoft.com/office/drawing/2014/main" id="{E7760A78-162A-4EE3-836E-8A12E1F22CA6}"/>
                  </a:ext>
                </a:extLst>
              </p:cNvPr>
              <p:cNvSpPr/>
              <p:nvPr/>
            </p:nvSpPr>
            <p:spPr>
              <a:xfrm>
                <a:off x="7961645" y="2146762"/>
                <a:ext cx="66607" cy="66607"/>
              </a:xfrm>
              <a:prstGeom prst="ellipse">
                <a:avLst/>
              </a:prstGeom>
              <a:grpFill/>
              <a:ln>
                <a:solidFill>
                  <a:srgbClr val="143E34"/>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52" name="Elipse 51">
                <a:extLst>
                  <a:ext uri="{FF2B5EF4-FFF2-40B4-BE49-F238E27FC236}">
                    <a16:creationId xmlns:a16="http://schemas.microsoft.com/office/drawing/2014/main" id="{6F4343E0-1284-462E-ADF9-BC24066CED82}"/>
                  </a:ext>
                </a:extLst>
              </p:cNvPr>
              <p:cNvSpPr/>
              <p:nvPr/>
            </p:nvSpPr>
            <p:spPr>
              <a:xfrm>
                <a:off x="7966551" y="1837846"/>
                <a:ext cx="66607" cy="66607"/>
              </a:xfrm>
              <a:prstGeom prst="ellipse">
                <a:avLst/>
              </a:prstGeom>
              <a:grpFill/>
              <a:ln>
                <a:solidFill>
                  <a:srgbClr val="143E34"/>
                </a:solid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grpSp>
      <p:sp>
        <p:nvSpPr>
          <p:cNvPr id="55" name="Rectángulo 54">
            <a:extLst>
              <a:ext uri="{FF2B5EF4-FFF2-40B4-BE49-F238E27FC236}">
                <a16:creationId xmlns:a16="http://schemas.microsoft.com/office/drawing/2014/main" id="{144D758A-4AA9-496A-9481-CD6C871AED89}"/>
              </a:ext>
            </a:extLst>
          </p:cNvPr>
          <p:cNvSpPr/>
          <p:nvPr/>
        </p:nvSpPr>
        <p:spPr>
          <a:xfrm>
            <a:off x="2965747" y="400566"/>
            <a:ext cx="6096000" cy="584775"/>
          </a:xfrm>
          <a:prstGeom prst="rect">
            <a:avLst/>
          </a:prstGeom>
          <a:solidFill>
            <a:srgbClr val="990000"/>
          </a:solidFill>
        </p:spPr>
        <p:txBody>
          <a:bodyPr wrap="square" rtlCol="0">
            <a:spAutoFit/>
          </a:bodyPr>
          <a:lstStyle/>
          <a:p>
            <a:pPr algn="ctr"/>
            <a:r>
              <a:rPr lang="es-MX" sz="3200" dirty="0">
                <a:solidFill>
                  <a:srgbClr val="D0D0B6"/>
                </a:solidFill>
              </a:rPr>
              <a:t>FLUJOGRAMA</a:t>
            </a:r>
          </a:p>
        </p:txBody>
      </p:sp>
    </p:spTree>
    <p:extLst>
      <p:ext uri="{BB962C8B-B14F-4D97-AF65-F5344CB8AC3E}">
        <p14:creationId xmlns:p14="http://schemas.microsoft.com/office/powerpoint/2010/main" val="349821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80">
                                          <p:stCondLst>
                                            <p:cond delay="0"/>
                                          </p:stCondLst>
                                        </p:cTn>
                                        <p:tgtEl>
                                          <p:spTgt spid="22"/>
                                        </p:tgtEl>
                                      </p:cBhvr>
                                    </p:animEffect>
                                    <p:anim calcmode="lin" valueType="num">
                                      <p:cBhvr>
                                        <p:cTn id="2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1" dur="26">
                                          <p:stCondLst>
                                            <p:cond delay="650"/>
                                          </p:stCondLst>
                                        </p:cTn>
                                        <p:tgtEl>
                                          <p:spTgt spid="22"/>
                                        </p:tgtEl>
                                      </p:cBhvr>
                                      <p:to x="100000" y="60000"/>
                                    </p:animScale>
                                    <p:animScale>
                                      <p:cBhvr>
                                        <p:cTn id="32" dur="166" decel="50000">
                                          <p:stCondLst>
                                            <p:cond delay="676"/>
                                          </p:stCondLst>
                                        </p:cTn>
                                        <p:tgtEl>
                                          <p:spTgt spid="22"/>
                                        </p:tgtEl>
                                      </p:cBhvr>
                                      <p:to x="100000" y="100000"/>
                                    </p:animScale>
                                    <p:animScale>
                                      <p:cBhvr>
                                        <p:cTn id="33" dur="26">
                                          <p:stCondLst>
                                            <p:cond delay="1312"/>
                                          </p:stCondLst>
                                        </p:cTn>
                                        <p:tgtEl>
                                          <p:spTgt spid="22"/>
                                        </p:tgtEl>
                                      </p:cBhvr>
                                      <p:to x="100000" y="80000"/>
                                    </p:animScale>
                                    <p:animScale>
                                      <p:cBhvr>
                                        <p:cTn id="34" dur="166" decel="50000">
                                          <p:stCondLst>
                                            <p:cond delay="1338"/>
                                          </p:stCondLst>
                                        </p:cTn>
                                        <p:tgtEl>
                                          <p:spTgt spid="22"/>
                                        </p:tgtEl>
                                      </p:cBhvr>
                                      <p:to x="100000" y="100000"/>
                                    </p:animScale>
                                    <p:animScale>
                                      <p:cBhvr>
                                        <p:cTn id="35" dur="26">
                                          <p:stCondLst>
                                            <p:cond delay="1642"/>
                                          </p:stCondLst>
                                        </p:cTn>
                                        <p:tgtEl>
                                          <p:spTgt spid="22"/>
                                        </p:tgtEl>
                                      </p:cBhvr>
                                      <p:to x="100000" y="90000"/>
                                    </p:animScale>
                                    <p:animScale>
                                      <p:cBhvr>
                                        <p:cTn id="36" dur="166" decel="50000">
                                          <p:stCondLst>
                                            <p:cond delay="1668"/>
                                          </p:stCondLst>
                                        </p:cTn>
                                        <p:tgtEl>
                                          <p:spTgt spid="22"/>
                                        </p:tgtEl>
                                      </p:cBhvr>
                                      <p:to x="100000" y="100000"/>
                                    </p:animScale>
                                    <p:animScale>
                                      <p:cBhvr>
                                        <p:cTn id="37" dur="26">
                                          <p:stCondLst>
                                            <p:cond delay="1808"/>
                                          </p:stCondLst>
                                        </p:cTn>
                                        <p:tgtEl>
                                          <p:spTgt spid="22"/>
                                        </p:tgtEl>
                                      </p:cBhvr>
                                      <p:to x="100000" y="95000"/>
                                    </p:animScale>
                                    <p:animScale>
                                      <p:cBhvr>
                                        <p:cTn id="38"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10EC38F6-FEF7-4DE3-9248-76B16FEB74B2}"/>
              </a:ext>
            </a:extLst>
          </p:cNvPr>
          <p:cNvGraphicFramePr>
            <a:graphicFrameLocks noGrp="1"/>
          </p:cNvGraphicFramePr>
          <p:nvPr>
            <p:extLst>
              <p:ext uri="{D42A27DB-BD31-4B8C-83A1-F6EECF244321}">
                <p14:modId xmlns:p14="http://schemas.microsoft.com/office/powerpoint/2010/main" val="2693100463"/>
              </p:ext>
            </p:extLst>
          </p:nvPr>
        </p:nvGraphicFramePr>
        <p:xfrm>
          <a:off x="1053878" y="2104267"/>
          <a:ext cx="1962169" cy="3291621"/>
        </p:xfrm>
        <a:graphic>
          <a:graphicData uri="http://schemas.openxmlformats.org/drawingml/2006/table">
            <a:tbl>
              <a:tblPr>
                <a:tableStyleId>{21E4AEA4-8DFA-4A89-87EB-49C32662AFE0}</a:tableStyleId>
              </a:tblPr>
              <a:tblGrid>
                <a:gridCol w="1060917">
                  <a:extLst>
                    <a:ext uri="{9D8B030D-6E8A-4147-A177-3AD203B41FA5}">
                      <a16:colId xmlns:a16="http://schemas.microsoft.com/office/drawing/2014/main" val="191622807"/>
                    </a:ext>
                  </a:extLst>
                </a:gridCol>
                <a:gridCol w="901252">
                  <a:extLst>
                    <a:ext uri="{9D8B030D-6E8A-4147-A177-3AD203B41FA5}">
                      <a16:colId xmlns:a16="http://schemas.microsoft.com/office/drawing/2014/main" val="3871912273"/>
                    </a:ext>
                  </a:extLst>
                </a:gridCol>
              </a:tblGrid>
              <a:tr h="266755">
                <a:tc>
                  <a:txBody>
                    <a:bodyPr/>
                    <a:lstStyle/>
                    <a:p>
                      <a:pPr algn="ctr" fontAlgn="b"/>
                      <a:r>
                        <a:rPr lang="es-CO" sz="900" b="1" u="none" strike="noStrike" dirty="0">
                          <a:solidFill>
                            <a:schemeClr val="bg1"/>
                          </a:solidFill>
                          <a:effectLst/>
                        </a:rPr>
                        <a:t>REGIONAL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43E34"/>
                    </a:solidFill>
                  </a:tcPr>
                </a:tc>
                <a:tc>
                  <a:txBody>
                    <a:bodyPr/>
                    <a:lstStyle/>
                    <a:p>
                      <a:pPr algn="ctr" fontAlgn="b"/>
                      <a:r>
                        <a:rPr lang="es-MX" sz="900" b="1" u="none" strike="noStrike" dirty="0">
                          <a:solidFill>
                            <a:schemeClr val="bg1"/>
                          </a:solidFill>
                          <a:effectLst/>
                        </a:rPr>
                        <a:t>ESM</a:t>
                      </a:r>
                      <a:endParaRPr lang="es-CO" sz="900" b="1" i="0" u="none" strike="noStrike" dirty="0">
                        <a:solidFill>
                          <a:schemeClr val="bg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43E34"/>
                    </a:solidFill>
                  </a:tcPr>
                </a:tc>
                <a:extLst>
                  <a:ext uri="{0D108BD9-81ED-4DB2-BD59-A6C34878D82A}">
                    <a16:rowId xmlns:a16="http://schemas.microsoft.com/office/drawing/2014/main" val="1724461515"/>
                  </a:ext>
                </a:extLst>
              </a:tr>
              <a:tr h="232682">
                <a:tc>
                  <a:txBody>
                    <a:bodyPr/>
                    <a:lstStyle/>
                    <a:p>
                      <a:pPr algn="ctr" fontAlgn="b"/>
                      <a:r>
                        <a:rPr lang="es-CO" sz="800" u="none" strike="noStrike" dirty="0">
                          <a:solidFill>
                            <a:schemeClr val="tx1"/>
                          </a:solidFill>
                          <a:effectLst/>
                        </a:rPr>
                        <a:t>01 BARRANQUILLA</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10</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5975391"/>
                  </a:ext>
                </a:extLst>
              </a:tr>
              <a:tr h="232682">
                <a:tc>
                  <a:txBody>
                    <a:bodyPr/>
                    <a:lstStyle/>
                    <a:p>
                      <a:pPr algn="ctr" fontAlgn="b"/>
                      <a:r>
                        <a:rPr lang="es-CO" sz="800" u="none" strike="noStrike" dirty="0">
                          <a:solidFill>
                            <a:schemeClr val="tx1"/>
                          </a:solidFill>
                          <a:effectLst/>
                        </a:rPr>
                        <a:t>02 BUCARAMANGA</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17</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187911"/>
                  </a:ext>
                </a:extLst>
              </a:tr>
              <a:tr h="232682">
                <a:tc>
                  <a:txBody>
                    <a:bodyPr/>
                    <a:lstStyle/>
                    <a:p>
                      <a:pPr algn="ctr" fontAlgn="b"/>
                      <a:r>
                        <a:rPr lang="es-CO" sz="800" u="none" strike="noStrike" dirty="0">
                          <a:solidFill>
                            <a:schemeClr val="tx1"/>
                          </a:solidFill>
                          <a:effectLst/>
                        </a:rPr>
                        <a:t>03 CALI</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11</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335254"/>
                  </a:ext>
                </a:extLst>
              </a:tr>
              <a:tr h="232682">
                <a:tc>
                  <a:txBody>
                    <a:bodyPr/>
                    <a:lstStyle/>
                    <a:p>
                      <a:pPr algn="ctr" fontAlgn="b"/>
                      <a:r>
                        <a:rPr lang="es-CO" sz="800" u="none" strike="noStrike" dirty="0">
                          <a:solidFill>
                            <a:schemeClr val="tx1"/>
                          </a:solidFill>
                          <a:effectLst/>
                        </a:rPr>
                        <a:t>04 VILLAVICENCIO</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10</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8225064"/>
                  </a:ext>
                </a:extLst>
              </a:tr>
              <a:tr h="232682">
                <a:tc>
                  <a:txBody>
                    <a:bodyPr/>
                    <a:lstStyle/>
                    <a:p>
                      <a:pPr algn="ctr" fontAlgn="b"/>
                      <a:r>
                        <a:rPr lang="es-CO" sz="800" u="none" strike="noStrike" dirty="0">
                          <a:solidFill>
                            <a:schemeClr val="tx1"/>
                          </a:solidFill>
                          <a:effectLst/>
                        </a:rPr>
                        <a:t>05 IBAGUÉ</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b="0" i="0" u="none" strike="noStrike" dirty="0">
                          <a:solidFill>
                            <a:schemeClr val="tx1"/>
                          </a:solidFill>
                          <a:effectLst/>
                          <a:latin typeface="Calibri" panose="020F050202020403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9033796"/>
                  </a:ext>
                </a:extLst>
              </a:tr>
              <a:tr h="232682">
                <a:tc>
                  <a:txBody>
                    <a:bodyPr/>
                    <a:lstStyle/>
                    <a:p>
                      <a:pPr algn="ctr" fontAlgn="b"/>
                      <a:r>
                        <a:rPr lang="es-CO" sz="800" u="none" strike="noStrike" dirty="0">
                          <a:solidFill>
                            <a:schemeClr val="tx1"/>
                          </a:solidFill>
                          <a:effectLst/>
                        </a:rPr>
                        <a:t>06 FLORENCIA</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12</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3510275"/>
                  </a:ext>
                </a:extLst>
              </a:tr>
              <a:tr h="232682">
                <a:tc>
                  <a:txBody>
                    <a:bodyPr/>
                    <a:lstStyle/>
                    <a:p>
                      <a:pPr algn="ctr" fontAlgn="b"/>
                      <a:r>
                        <a:rPr lang="es-CO" sz="800" u="none" strike="noStrike" dirty="0">
                          <a:solidFill>
                            <a:schemeClr val="tx1"/>
                          </a:solidFill>
                          <a:effectLst/>
                        </a:rPr>
                        <a:t>07 MEDELLÍN</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22</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82560975"/>
                  </a:ext>
                </a:extLst>
              </a:tr>
              <a:tr h="232682">
                <a:tc>
                  <a:txBody>
                    <a:bodyPr/>
                    <a:lstStyle/>
                    <a:p>
                      <a:pPr algn="ctr" fontAlgn="b"/>
                      <a:r>
                        <a:rPr lang="es-CO" sz="800" u="none" strike="noStrike" dirty="0">
                          <a:solidFill>
                            <a:schemeClr val="tx1"/>
                          </a:solidFill>
                          <a:effectLst/>
                        </a:rPr>
                        <a:t>08 YOPAL</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7</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6036924"/>
                  </a:ext>
                </a:extLst>
              </a:tr>
              <a:tr h="232682">
                <a:tc>
                  <a:txBody>
                    <a:bodyPr/>
                    <a:lstStyle/>
                    <a:p>
                      <a:pPr algn="ctr" fontAlgn="b"/>
                      <a:r>
                        <a:rPr lang="es-CO" sz="800" u="none" strike="noStrike" dirty="0">
                          <a:solidFill>
                            <a:schemeClr val="tx1"/>
                          </a:solidFill>
                          <a:effectLst/>
                        </a:rPr>
                        <a:t>09 BOGOTÁ</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b="0" i="0" u="none" strike="noStrike" dirty="0">
                          <a:solidFill>
                            <a:schemeClr val="tx1"/>
                          </a:solidFill>
                          <a:effectLst/>
                          <a:latin typeface="Calibri" panose="020F0502020204030204" pitchFamily="34" charset="0"/>
                        </a:rPr>
                        <a:t>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267962"/>
                  </a:ext>
                </a:extLst>
              </a:tr>
              <a:tr h="232682">
                <a:tc>
                  <a:txBody>
                    <a:bodyPr/>
                    <a:lstStyle/>
                    <a:p>
                      <a:pPr algn="ctr" fontAlgn="b"/>
                      <a:r>
                        <a:rPr lang="es-CO" sz="800" u="none" strike="noStrike" dirty="0">
                          <a:solidFill>
                            <a:schemeClr val="tx1"/>
                          </a:solidFill>
                          <a:effectLst/>
                        </a:rPr>
                        <a:t>10 TOLEMAIDA</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9</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4335002"/>
                  </a:ext>
                </a:extLst>
              </a:tr>
              <a:tr h="232682">
                <a:tc>
                  <a:txBody>
                    <a:bodyPr/>
                    <a:lstStyle/>
                    <a:p>
                      <a:pPr algn="ctr" fontAlgn="b"/>
                      <a:r>
                        <a:rPr lang="es-CO" sz="800" u="none" strike="noStrike" dirty="0">
                          <a:solidFill>
                            <a:schemeClr val="tx1"/>
                          </a:solidFill>
                          <a:effectLst/>
                        </a:rPr>
                        <a:t>11 ARMENIA</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7</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3206350"/>
                  </a:ext>
                </a:extLst>
              </a:tr>
              <a:tr h="232682">
                <a:tc>
                  <a:txBody>
                    <a:bodyPr/>
                    <a:lstStyle/>
                    <a:p>
                      <a:pPr algn="ctr" fontAlgn="b"/>
                      <a:r>
                        <a:rPr lang="es-CO" sz="800" u="none" strike="noStrike" dirty="0">
                          <a:solidFill>
                            <a:schemeClr val="tx1"/>
                          </a:solidFill>
                          <a:effectLst/>
                        </a:rPr>
                        <a:t>12 NEIVA</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800" u="none" strike="noStrike" dirty="0">
                          <a:solidFill>
                            <a:schemeClr val="tx1"/>
                          </a:solidFill>
                          <a:effectLst/>
                        </a:rPr>
                        <a:t>4</a:t>
                      </a:r>
                      <a:endParaRPr lang="es-CO" sz="800" b="0"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695045"/>
                  </a:ext>
                </a:extLst>
              </a:tr>
              <a:tr h="232682">
                <a:tc>
                  <a:txBody>
                    <a:bodyPr/>
                    <a:lstStyle/>
                    <a:p>
                      <a:pPr algn="ctr" fontAlgn="b"/>
                      <a:r>
                        <a:rPr lang="es-CO" sz="900" b="1" u="none" strike="noStrike" dirty="0">
                          <a:solidFill>
                            <a:schemeClr val="tx1"/>
                          </a:solidFill>
                          <a:effectLst/>
                        </a:rPr>
                        <a:t>Total</a:t>
                      </a:r>
                      <a:endParaRPr lang="es-CO" sz="900" b="1"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CO" sz="900" b="1" u="none" strike="noStrike" dirty="0">
                          <a:solidFill>
                            <a:schemeClr val="tx1"/>
                          </a:solidFill>
                          <a:effectLst/>
                        </a:rPr>
                        <a:t>130</a:t>
                      </a:r>
                      <a:endParaRPr lang="es-CO" sz="900" b="1" i="0" u="none" strike="noStrike" dirty="0">
                        <a:solidFill>
                          <a:schemeClr val="tx1"/>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971241"/>
                  </a:ext>
                </a:extLst>
              </a:tr>
            </a:tbl>
          </a:graphicData>
        </a:graphic>
      </p:graphicFrame>
      <p:graphicFrame>
        <p:nvGraphicFramePr>
          <p:cNvPr id="4" name="Tabla 3">
            <a:extLst>
              <a:ext uri="{FF2B5EF4-FFF2-40B4-BE49-F238E27FC236}">
                <a16:creationId xmlns:a16="http://schemas.microsoft.com/office/drawing/2014/main" id="{9AD2CB5E-B0F3-40DF-ABB6-CE147161B59A}"/>
              </a:ext>
            </a:extLst>
          </p:cNvPr>
          <p:cNvGraphicFramePr>
            <a:graphicFrameLocks noGrp="1"/>
          </p:cNvGraphicFramePr>
          <p:nvPr>
            <p:extLst>
              <p:ext uri="{D42A27DB-BD31-4B8C-83A1-F6EECF244321}">
                <p14:modId xmlns:p14="http://schemas.microsoft.com/office/powerpoint/2010/main" val="1866959300"/>
              </p:ext>
            </p:extLst>
          </p:nvPr>
        </p:nvGraphicFramePr>
        <p:xfrm>
          <a:off x="4383958" y="1324845"/>
          <a:ext cx="6639636" cy="4850463"/>
        </p:xfrm>
        <a:graphic>
          <a:graphicData uri="http://schemas.openxmlformats.org/drawingml/2006/table">
            <a:tbl>
              <a:tblPr>
                <a:tableStyleId>{5C22544A-7EE6-4342-B048-85BDC9FD1C3A}</a:tableStyleId>
              </a:tblPr>
              <a:tblGrid>
                <a:gridCol w="1003110">
                  <a:extLst>
                    <a:ext uri="{9D8B030D-6E8A-4147-A177-3AD203B41FA5}">
                      <a16:colId xmlns:a16="http://schemas.microsoft.com/office/drawing/2014/main" val="3463708086"/>
                    </a:ext>
                  </a:extLst>
                </a:gridCol>
                <a:gridCol w="852985">
                  <a:extLst>
                    <a:ext uri="{9D8B030D-6E8A-4147-A177-3AD203B41FA5}">
                      <a16:colId xmlns:a16="http://schemas.microsoft.com/office/drawing/2014/main" val="1827715263"/>
                    </a:ext>
                  </a:extLst>
                </a:gridCol>
                <a:gridCol w="562303">
                  <a:extLst>
                    <a:ext uri="{9D8B030D-6E8A-4147-A177-3AD203B41FA5}">
                      <a16:colId xmlns:a16="http://schemas.microsoft.com/office/drawing/2014/main" val="337543224"/>
                    </a:ext>
                  </a:extLst>
                </a:gridCol>
                <a:gridCol w="603034">
                  <a:extLst>
                    <a:ext uri="{9D8B030D-6E8A-4147-A177-3AD203B41FA5}">
                      <a16:colId xmlns:a16="http://schemas.microsoft.com/office/drawing/2014/main" val="3185224781"/>
                    </a:ext>
                  </a:extLst>
                </a:gridCol>
                <a:gridCol w="603034">
                  <a:extLst>
                    <a:ext uri="{9D8B030D-6E8A-4147-A177-3AD203B41FA5}">
                      <a16:colId xmlns:a16="http://schemas.microsoft.com/office/drawing/2014/main" val="2581995531"/>
                    </a:ext>
                  </a:extLst>
                </a:gridCol>
                <a:gridCol w="603034">
                  <a:extLst>
                    <a:ext uri="{9D8B030D-6E8A-4147-A177-3AD203B41FA5}">
                      <a16:colId xmlns:a16="http://schemas.microsoft.com/office/drawing/2014/main" val="2156467985"/>
                    </a:ext>
                  </a:extLst>
                </a:gridCol>
                <a:gridCol w="603034">
                  <a:extLst>
                    <a:ext uri="{9D8B030D-6E8A-4147-A177-3AD203B41FA5}">
                      <a16:colId xmlns:a16="http://schemas.microsoft.com/office/drawing/2014/main" val="3583226322"/>
                    </a:ext>
                  </a:extLst>
                </a:gridCol>
                <a:gridCol w="603034">
                  <a:extLst>
                    <a:ext uri="{9D8B030D-6E8A-4147-A177-3AD203B41FA5}">
                      <a16:colId xmlns:a16="http://schemas.microsoft.com/office/drawing/2014/main" val="1604148221"/>
                    </a:ext>
                  </a:extLst>
                </a:gridCol>
                <a:gridCol w="603034">
                  <a:extLst>
                    <a:ext uri="{9D8B030D-6E8A-4147-A177-3AD203B41FA5}">
                      <a16:colId xmlns:a16="http://schemas.microsoft.com/office/drawing/2014/main" val="4098921969"/>
                    </a:ext>
                  </a:extLst>
                </a:gridCol>
                <a:gridCol w="603034">
                  <a:extLst>
                    <a:ext uri="{9D8B030D-6E8A-4147-A177-3AD203B41FA5}">
                      <a16:colId xmlns:a16="http://schemas.microsoft.com/office/drawing/2014/main" val="4119549705"/>
                    </a:ext>
                  </a:extLst>
                </a:gridCol>
              </a:tblGrid>
              <a:tr h="264351">
                <a:tc>
                  <a:txBody>
                    <a:bodyPr/>
                    <a:lstStyle/>
                    <a:p>
                      <a:pPr algn="ctr" rtl="0" fontAlgn="ctr"/>
                      <a:r>
                        <a:rPr lang="es-CO" sz="900" u="none" strike="noStrike" dirty="0">
                          <a:solidFill>
                            <a:schemeClr val="bg1"/>
                          </a:solidFill>
                          <a:effectLst/>
                        </a:rPr>
                        <a:t>REGIONAL </a:t>
                      </a:r>
                      <a:endParaRPr lang="es-CO" sz="900" b="1" i="0" u="none" strike="noStrike" dirty="0">
                        <a:solidFill>
                          <a:schemeClr val="bg1"/>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43E34"/>
                    </a:solidFill>
                  </a:tcPr>
                </a:tc>
                <a:tc>
                  <a:txBody>
                    <a:bodyPr/>
                    <a:lstStyle/>
                    <a:p>
                      <a:pPr algn="ctr" rtl="0" fontAlgn="ctr"/>
                      <a:r>
                        <a:rPr lang="es-CO" sz="900" u="none" strike="noStrike" dirty="0">
                          <a:solidFill>
                            <a:schemeClr val="bg1"/>
                          </a:solidFill>
                          <a:effectLst/>
                        </a:rPr>
                        <a:t>CENTRALIZADOR </a:t>
                      </a:r>
                      <a:endParaRPr lang="es-CO" sz="900" b="1" i="0" u="none" strike="noStrike" dirty="0">
                        <a:solidFill>
                          <a:schemeClr val="bg1"/>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43E34"/>
                    </a:solidFill>
                  </a:tcPr>
                </a:tc>
                <a:tc gridSpan="8">
                  <a:txBody>
                    <a:bodyPr/>
                    <a:lstStyle/>
                    <a:p>
                      <a:pPr algn="ctr" rtl="0" fontAlgn="ctr"/>
                      <a:r>
                        <a:rPr lang="es-CO" sz="900" u="none" strike="noStrike" dirty="0">
                          <a:solidFill>
                            <a:schemeClr val="bg1"/>
                          </a:solidFill>
                          <a:effectLst/>
                        </a:rPr>
                        <a:t>ESM</a:t>
                      </a:r>
                      <a:endParaRPr lang="es-CO" sz="900" b="1" i="0" u="none" strike="noStrike" dirty="0">
                        <a:solidFill>
                          <a:schemeClr val="bg1"/>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43E3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62045885"/>
                  </a:ext>
                </a:extLst>
              </a:tr>
              <a:tr h="127541">
                <a:tc rowSpan="3">
                  <a:txBody>
                    <a:bodyPr/>
                    <a:lstStyle/>
                    <a:p>
                      <a:pPr algn="ctr" rtl="0" fontAlgn="ctr"/>
                      <a:r>
                        <a:rPr lang="es-CO" sz="800" u="none" strike="noStrike" dirty="0">
                          <a:effectLst/>
                        </a:rPr>
                        <a:t>REGIONAL 01 BARRANQUILLA</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143E34"/>
                      </a:solidFill>
                      <a:prstDash val="solid"/>
                      <a:round/>
                      <a:headEnd type="none" w="med" len="med"/>
                      <a:tailEnd type="none" w="med" len="med"/>
                    </a:lnB>
                    <a:solidFill>
                      <a:schemeClr val="bg2"/>
                    </a:solidFill>
                  </a:tcPr>
                </a:tc>
                <a:tc rowSpan="3">
                  <a:txBody>
                    <a:bodyPr/>
                    <a:lstStyle/>
                    <a:p>
                      <a:pPr algn="ctr" rtl="0" fontAlgn="ctr"/>
                      <a:r>
                        <a:rPr lang="es-CO" sz="800" u="none" strike="noStrike" dirty="0">
                          <a:effectLst/>
                        </a:rPr>
                        <a:t>BAS02</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BAS02</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BICAR</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GBMAT</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BIMOC</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85478081"/>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BITER2</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BAS10</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GMRON</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454228157"/>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BIVER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BITER10</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BICOR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193045602"/>
                  </a:ext>
                </a:extLst>
              </a:tr>
              <a:tr h="165522">
                <a:tc rowSpan="3">
                  <a:txBody>
                    <a:bodyPr/>
                    <a:lstStyle/>
                    <a:p>
                      <a:pPr algn="ctr" rtl="0" fontAlgn="ctr"/>
                      <a:r>
                        <a:rPr lang="es-CO" sz="800" u="none" strike="noStrike" dirty="0">
                          <a:effectLst/>
                        </a:rPr>
                        <a:t>REGIONAL 02 BUCARAMANGA</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143E34"/>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rtl="0" fontAlgn="ctr"/>
                      <a:r>
                        <a:rPr lang="es-CO" sz="800" u="none" strike="noStrike" dirty="0">
                          <a:effectLst/>
                        </a:rPr>
                        <a:t>DMBUG</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DMBUG</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GMSIL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BISAN</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BATAR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BITER5</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BAGAL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s-CO" sz="1050" b="0" i="0" u="none" strike="noStrike" dirty="0">
                        <a:solidFill>
                          <a:srgbClr val="000000"/>
                        </a:solidFill>
                        <a:effectLst/>
                        <a:latin typeface="Calibri" panose="020F0502020204030204" pitchFamily="34" charset="0"/>
                      </a:endParaRPr>
                    </a:p>
                  </a:txBody>
                  <a:tcPr marL="6018" marR="6018" marT="60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3477778"/>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BAMGU</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BILUD</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BITER30</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BISUC</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BIJOS</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BASRO</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3022774"/>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a:effectLst/>
                        </a:rPr>
                        <a:t>BAS01</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BAS30</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BAADA</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BITER1</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BIROV</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0404589"/>
                  </a:ext>
                </a:extLst>
              </a:tr>
              <a:tr h="127541">
                <a:tc rowSpan="3">
                  <a:txBody>
                    <a:bodyPr/>
                    <a:lstStyle/>
                    <a:p>
                      <a:pPr algn="ctr" rtl="0" fontAlgn="ctr"/>
                      <a:r>
                        <a:rPr lang="es-CO" sz="800" u="none" strike="noStrike" dirty="0">
                          <a:effectLst/>
                        </a:rPr>
                        <a:t>REGIONAL 03</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3">
                  <a:txBody>
                    <a:bodyPr/>
                    <a:lstStyle/>
                    <a:p>
                      <a:pPr algn="ctr" rtl="0" fontAlgn="ctr"/>
                      <a:r>
                        <a:rPr lang="es-CO" sz="800" u="none" strike="noStrike" dirty="0">
                          <a:effectLst/>
                        </a:rPr>
                        <a:t>DMCAL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DMCAL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GMCAB</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BAPAL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BITER23</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787144697"/>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BAS23</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BAS29</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BICOD</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BAMRO</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504436270"/>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a:effectLst/>
                        </a:rPr>
                        <a:t>BASGO</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BITER29</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BITER3</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103602979"/>
                  </a:ext>
                </a:extLst>
              </a:tr>
              <a:tr h="127541">
                <a:tc rowSpan="3">
                  <a:txBody>
                    <a:bodyPr/>
                    <a:lstStyle/>
                    <a:p>
                      <a:pPr algn="ctr" rtl="0" fontAlgn="ctr"/>
                      <a:r>
                        <a:rPr lang="es-CO" sz="800" u="none" strike="noStrike" dirty="0">
                          <a:effectLst/>
                        </a:rPr>
                        <a:t>REGIONAL 04 VILLAVICENCIO</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rtl="0" fontAlgn="ctr"/>
                      <a:r>
                        <a:rPr lang="es-CO" sz="800" u="none" strike="noStrike" dirty="0">
                          <a:effectLst/>
                        </a:rPr>
                        <a:t>DMORI</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DMORI</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BAS22</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BITER22</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BITER27</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1142880"/>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BIVAR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BICAM</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BIAVA</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0241188"/>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BIGOH</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BASMO</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BASDO</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7646414"/>
                  </a:ext>
                </a:extLst>
              </a:tr>
              <a:tr h="127541">
                <a:tc rowSpan="2">
                  <a:txBody>
                    <a:bodyPr/>
                    <a:lstStyle/>
                    <a:p>
                      <a:pPr algn="ctr" rtl="0" fontAlgn="ctr"/>
                      <a:r>
                        <a:rPr lang="es-CO" sz="800" u="none" strike="noStrike" dirty="0">
                          <a:effectLst/>
                        </a:rPr>
                        <a:t>REGIONAL 05</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ctr" rtl="0" fontAlgn="ctr"/>
                      <a:r>
                        <a:rPr lang="es-CO" sz="800" u="none" strike="noStrike" dirty="0">
                          <a:effectLst/>
                        </a:rPr>
                        <a:t>BAS06</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BAS06</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BIPAT</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253864653"/>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BICAI</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BITER6</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968828449"/>
                  </a:ext>
                </a:extLst>
              </a:tr>
              <a:tr h="127541">
                <a:tc rowSpan="3">
                  <a:txBody>
                    <a:bodyPr/>
                    <a:lstStyle/>
                    <a:p>
                      <a:pPr algn="ctr" rtl="0" fontAlgn="ctr"/>
                      <a:r>
                        <a:rPr lang="es-CO" sz="800" u="none" strike="noStrike" dirty="0">
                          <a:effectLst/>
                        </a:rPr>
                        <a:t>REGIONAL 06 FLORENCIA</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rtl="0" fontAlgn="ctr"/>
                      <a:r>
                        <a:rPr lang="es-CO" sz="800" u="none" strike="noStrike" dirty="0">
                          <a:effectLst/>
                        </a:rPr>
                        <a:t>BAS12</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BAS12</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BASCN</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BIROR</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BAEEV19</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4918551"/>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BICAZ</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BATOT1</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BICAS</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BISOL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3542024"/>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a:effectLst/>
                        </a:rPr>
                        <a:t>BIMEJ</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BAS27</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BAEEV9</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BALOC</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506088"/>
                  </a:ext>
                </a:extLst>
              </a:tr>
              <a:tr h="127541">
                <a:tc rowSpan="3">
                  <a:txBody>
                    <a:bodyPr/>
                    <a:lstStyle/>
                    <a:p>
                      <a:pPr algn="ctr" rtl="0" fontAlgn="ctr"/>
                      <a:r>
                        <a:rPr lang="es-CO" sz="800" u="none" strike="noStrike" dirty="0">
                          <a:effectLst/>
                        </a:rPr>
                        <a:t>REGIONAL 07 MEDELLÍN</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3">
                  <a:txBody>
                    <a:bodyPr/>
                    <a:lstStyle/>
                    <a:p>
                      <a:pPr algn="ctr" rtl="0" fontAlgn="ctr"/>
                      <a:r>
                        <a:rPr lang="es-CO" sz="800" u="none" strike="noStrike" dirty="0">
                          <a:effectLst/>
                        </a:rPr>
                        <a:t>DMMED</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DMMED</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BAS11</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BIBAR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BAJES</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BINUT</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BITER11</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BAS15</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BIVEL</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757663511"/>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GMCOJ</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BIRIF</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BICAB</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BIGIR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BITER4</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BAS14</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BIJUL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99106358"/>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BIPEB</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BAEEV5</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BIREY</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BIOSP</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BAEEV8</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BIBOM</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BAS17</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72650108"/>
                  </a:ext>
                </a:extLst>
              </a:tr>
              <a:tr h="127541">
                <a:tc rowSpan="3">
                  <a:txBody>
                    <a:bodyPr/>
                    <a:lstStyle/>
                    <a:p>
                      <a:pPr algn="ctr" rtl="0" fontAlgn="ctr"/>
                      <a:r>
                        <a:rPr lang="es-CO" sz="800" u="none" strike="noStrike" dirty="0">
                          <a:effectLst/>
                        </a:rPr>
                        <a:t>REGIONAL 08 </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rtl="0" fontAlgn="ctr"/>
                      <a:r>
                        <a:rPr lang="es-CO" sz="800" u="none" strike="noStrike" dirty="0">
                          <a:effectLst/>
                        </a:rPr>
                        <a:t>BAS16</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BAS16</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BAS18</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BAMAM</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8246725"/>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BIRNA</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GMRPI</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2217808"/>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BITER16</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BIRAN</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2269801"/>
                  </a:ext>
                </a:extLst>
              </a:tr>
              <a:tr h="165522">
                <a:tc rowSpan="3">
                  <a:txBody>
                    <a:bodyPr/>
                    <a:lstStyle/>
                    <a:p>
                      <a:pPr algn="ctr" rtl="0" fontAlgn="ctr"/>
                      <a:r>
                        <a:rPr lang="es-CO" sz="800" u="none" strike="noStrike" dirty="0">
                          <a:effectLst/>
                        </a:rPr>
                        <a:t>REGIONAL 09 BOGOTÁ</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3">
                  <a:txBody>
                    <a:bodyPr/>
                    <a:lstStyle/>
                    <a:p>
                      <a:pPr algn="ctr" rtl="0" fontAlgn="ctr"/>
                      <a:r>
                        <a:rPr lang="es-CO" sz="800" u="none" strike="noStrike" dirty="0">
                          <a:effectLst/>
                        </a:rPr>
                        <a:t>DMSOC</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DMSOC</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BASCO</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BIGUP</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ESLOG</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BIROJ</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BIPIN</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l" fontAlgn="b"/>
                      <a:endParaRPr lang="es-CO" sz="1050" b="0" i="0" u="none" strike="noStrike" dirty="0">
                        <a:solidFill>
                          <a:srgbClr val="000000"/>
                        </a:solidFill>
                        <a:effectLst/>
                        <a:latin typeface="Calibri" panose="020F0502020204030204" pitchFamily="34" charset="0"/>
                      </a:endParaRPr>
                    </a:p>
                  </a:txBody>
                  <a:tcPr marL="6018" marR="6018" marT="60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751453367"/>
                  </a:ext>
                </a:extLst>
              </a:tr>
              <a:tr h="165522">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DMGEM</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BAS26</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BITER13</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BAEEV13</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ESMIC</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BITER28</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l" fontAlgn="b"/>
                      <a:endParaRPr lang="es-CO" sz="1050" b="0" i="0" u="none" strike="noStrike" dirty="0">
                        <a:solidFill>
                          <a:srgbClr val="000000"/>
                        </a:solidFill>
                        <a:effectLst/>
                        <a:latin typeface="Calibri" panose="020F0502020204030204" pitchFamily="34" charset="0"/>
                      </a:endParaRPr>
                    </a:p>
                  </a:txBody>
                  <a:tcPr marL="6018" marR="6018" marT="60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95282755"/>
                  </a:ext>
                </a:extLst>
              </a:tr>
              <a:tr h="249082">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CACSA II</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BAS28</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BAS13 - DISNOR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BASAN-CRH</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DISUR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l" fontAlgn="b"/>
                      <a:endParaRPr lang="es-CO" sz="1050" b="0" i="0" u="none" strike="noStrike" dirty="0">
                        <a:solidFill>
                          <a:srgbClr val="000000"/>
                        </a:solidFill>
                        <a:effectLst/>
                        <a:latin typeface="Calibri" panose="020F0502020204030204" pitchFamily="34" charset="0"/>
                      </a:endParaRPr>
                    </a:p>
                  </a:txBody>
                  <a:tcPr marL="6018" marR="6018" marT="60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691311430"/>
                  </a:ext>
                </a:extLst>
              </a:tr>
              <a:tr h="127541">
                <a:tc rowSpan="3">
                  <a:txBody>
                    <a:bodyPr/>
                    <a:lstStyle/>
                    <a:p>
                      <a:pPr algn="ctr" rtl="0" fontAlgn="ctr"/>
                      <a:r>
                        <a:rPr lang="es-CO" sz="800" u="none" strike="noStrike" dirty="0">
                          <a:effectLst/>
                        </a:rPr>
                        <a:t>REGIONAL 10 TOLEMAIDA</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rtl="0" fontAlgn="ctr"/>
                      <a:r>
                        <a:rPr lang="es-CO" sz="800" u="none" strike="noStrike" dirty="0">
                          <a:effectLst/>
                        </a:rPr>
                        <a:t>DMTOL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DMTOL</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CACSA I</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BAMAR</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1946958"/>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ESPRO</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GIRARDOT</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CASPC1</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9056313"/>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EMSUB</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BISUM</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REGFE3</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9800313"/>
                  </a:ext>
                </a:extLst>
              </a:tr>
              <a:tr h="127541">
                <a:tc rowSpan="3">
                  <a:txBody>
                    <a:bodyPr/>
                    <a:lstStyle/>
                    <a:p>
                      <a:pPr algn="ctr" rtl="0" fontAlgn="ctr"/>
                      <a:r>
                        <a:rPr lang="es-CO" sz="800" u="none" strike="noStrike" dirty="0">
                          <a:effectLst/>
                        </a:rPr>
                        <a:t>REGIONAL 11 ARMENIA</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3">
                  <a:txBody>
                    <a:bodyPr/>
                    <a:lstStyle/>
                    <a:p>
                      <a:pPr algn="ctr" rtl="0" fontAlgn="ctr"/>
                      <a:r>
                        <a:rPr lang="es-CO" sz="800" u="none" strike="noStrike" dirty="0">
                          <a:effectLst/>
                        </a:rPr>
                        <a:t>BAS08</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BAS08</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BICIS</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BIVEN</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361351644"/>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dirty="0">
                          <a:effectLst/>
                        </a:rPr>
                        <a:t>BASAM</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BAMUR</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BITER8</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669735096"/>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a:effectLst/>
                        </a:rPr>
                        <a:t>BIAYA</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097866205"/>
                  </a:ext>
                </a:extLst>
              </a:tr>
              <a:tr h="127541">
                <a:tc rowSpan="2">
                  <a:txBody>
                    <a:bodyPr/>
                    <a:lstStyle/>
                    <a:p>
                      <a:pPr algn="ctr" rtl="0" fontAlgn="ctr"/>
                      <a:r>
                        <a:rPr lang="es-CO" sz="800" u="none" strike="noStrike" dirty="0">
                          <a:effectLst/>
                        </a:rPr>
                        <a:t>REGIONAL 12</a:t>
                      </a:r>
                      <a:endParaRPr lang="es-CO" sz="800" b="1"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rtl="0" fontAlgn="ctr"/>
                      <a:r>
                        <a:rPr lang="es-CO" sz="800" u="none" strike="noStrike" dirty="0">
                          <a:effectLst/>
                        </a:rPr>
                        <a:t>BAS09</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BAS09</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BIPIG</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BITER9</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8357736"/>
                  </a:ext>
                </a:extLst>
              </a:tr>
              <a:tr h="127541">
                <a:tc vMerge="1">
                  <a:txBody>
                    <a:bodyPr/>
                    <a:lstStyle/>
                    <a:p>
                      <a:endParaRPr lang="es-CO"/>
                    </a:p>
                  </a:txBody>
                  <a:tcPr/>
                </a:tc>
                <a:tc vMerge="1">
                  <a:txBody>
                    <a:bodyPr/>
                    <a:lstStyle/>
                    <a:p>
                      <a:endParaRPr lang="es-CO"/>
                    </a:p>
                  </a:txBody>
                  <a:tcPr/>
                </a:tc>
                <a:tc>
                  <a:txBody>
                    <a:bodyPr/>
                    <a:lstStyle/>
                    <a:p>
                      <a:pPr algn="ctr" rtl="0" fontAlgn="ctr"/>
                      <a:r>
                        <a:rPr lang="es-CO" sz="800" u="none" strike="noStrike">
                          <a:effectLst/>
                        </a:rPr>
                        <a:t>BIMAG</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a:effectLst/>
                        </a:rPr>
                        <a:t> </a:t>
                      </a:r>
                      <a:endParaRPr lang="es-CO" sz="800" b="0" i="0" u="none" strike="noStrike">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s-CO" sz="800" u="none" strike="noStrike" dirty="0">
                          <a:effectLst/>
                        </a:rPr>
                        <a:t> </a:t>
                      </a:r>
                      <a:endParaRPr lang="es-CO" sz="800" b="0" i="0" u="none" strike="noStrike" dirty="0">
                        <a:solidFill>
                          <a:srgbClr val="000000"/>
                        </a:solidFill>
                        <a:effectLst/>
                        <a:latin typeface="Calibri" panose="020F0502020204030204" pitchFamily="34" charset="0"/>
                      </a:endParaRPr>
                    </a:p>
                  </a:txBody>
                  <a:tcPr marL="6018" marR="6018" marT="60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6835168"/>
                  </a:ext>
                </a:extLst>
              </a:tr>
            </a:tbl>
          </a:graphicData>
        </a:graphic>
      </p:graphicFrame>
      <p:sp>
        <p:nvSpPr>
          <p:cNvPr id="5" name="Rectángulo 4">
            <a:extLst>
              <a:ext uri="{FF2B5EF4-FFF2-40B4-BE49-F238E27FC236}">
                <a16:creationId xmlns:a16="http://schemas.microsoft.com/office/drawing/2014/main" id="{6F138DAE-E2F0-4E7B-B7C8-36A1FB2000C1}"/>
              </a:ext>
            </a:extLst>
          </p:cNvPr>
          <p:cNvSpPr/>
          <p:nvPr/>
        </p:nvSpPr>
        <p:spPr>
          <a:xfrm>
            <a:off x="3551504" y="390304"/>
            <a:ext cx="6402393" cy="584775"/>
          </a:xfrm>
          <a:prstGeom prst="rect">
            <a:avLst/>
          </a:prstGeom>
          <a:solidFill>
            <a:srgbClr val="990000"/>
          </a:solidFill>
        </p:spPr>
        <p:txBody>
          <a:bodyPr wrap="square" rtlCol="0">
            <a:spAutoFit/>
          </a:bodyPr>
          <a:lstStyle/>
          <a:p>
            <a:pPr algn="ctr"/>
            <a:r>
              <a:rPr lang="es-MX" sz="3200" dirty="0">
                <a:solidFill>
                  <a:srgbClr val="D0D0B6"/>
                </a:solidFill>
              </a:rPr>
              <a:t>DISTRIBUCIÓN DE LOS ESM</a:t>
            </a:r>
          </a:p>
        </p:txBody>
      </p:sp>
      <p:sp>
        <p:nvSpPr>
          <p:cNvPr id="6" name="CuadroTexto 5">
            <a:extLst>
              <a:ext uri="{FF2B5EF4-FFF2-40B4-BE49-F238E27FC236}">
                <a16:creationId xmlns:a16="http://schemas.microsoft.com/office/drawing/2014/main" id="{641316E2-0E96-44E4-9856-23B18990491E}"/>
              </a:ext>
            </a:extLst>
          </p:cNvPr>
          <p:cNvSpPr txBox="1"/>
          <p:nvPr/>
        </p:nvSpPr>
        <p:spPr>
          <a:xfrm>
            <a:off x="4383958" y="6329196"/>
            <a:ext cx="5686697" cy="276999"/>
          </a:xfrm>
          <a:prstGeom prst="rect">
            <a:avLst/>
          </a:prstGeom>
          <a:noFill/>
        </p:spPr>
        <p:txBody>
          <a:bodyPr wrap="square" rtlCol="0">
            <a:spAutoFit/>
          </a:bodyPr>
          <a:lstStyle/>
          <a:p>
            <a:r>
              <a:rPr lang="es-CO" sz="1200" dirty="0"/>
              <a:t>Fuente: Directiva de tipificación </a:t>
            </a:r>
            <a:r>
              <a:rPr lang="es-CO" sz="1200" b="1" dirty="0"/>
              <a:t>0122010481302</a:t>
            </a:r>
          </a:p>
        </p:txBody>
      </p:sp>
    </p:spTree>
    <p:extLst>
      <p:ext uri="{BB962C8B-B14F-4D97-AF65-F5344CB8AC3E}">
        <p14:creationId xmlns:p14="http://schemas.microsoft.com/office/powerpoint/2010/main" val="3252699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2266749" y="416905"/>
            <a:ext cx="9103582" cy="584775"/>
          </a:xfrm>
          <a:prstGeom prst="rect">
            <a:avLst/>
          </a:prstGeom>
          <a:solidFill>
            <a:srgbClr val="990000"/>
          </a:solidFill>
        </p:spPr>
        <p:txBody>
          <a:bodyPr wrap="square" rtlCol="0">
            <a:spAutoFit/>
          </a:bodyPr>
          <a:lstStyle/>
          <a:p>
            <a:pPr algn="ctr"/>
            <a:r>
              <a:rPr lang="es-MX" sz="3200" dirty="0">
                <a:solidFill>
                  <a:srgbClr val="D0D0B6"/>
                </a:solidFill>
              </a:rPr>
              <a:t>ESTRUCTURA  DEL FORMATO RIPS RED INTERNA 2023</a:t>
            </a:r>
            <a:endParaRPr lang="es-CO" sz="3200" dirty="0">
              <a:solidFill>
                <a:srgbClr val="D0D0B6"/>
              </a:solidFill>
            </a:endParaRPr>
          </a:p>
        </p:txBody>
      </p:sp>
      <p:pic>
        <p:nvPicPr>
          <p:cNvPr id="3" name="Imagen 2">
            <a:extLst>
              <a:ext uri="{FF2B5EF4-FFF2-40B4-BE49-F238E27FC236}">
                <a16:creationId xmlns:a16="http://schemas.microsoft.com/office/drawing/2014/main" id="{238D48A5-D608-4F5A-8BE6-BA8FAD01EC7D}"/>
              </a:ext>
            </a:extLst>
          </p:cNvPr>
          <p:cNvPicPr>
            <a:picLocks noChangeAspect="1"/>
          </p:cNvPicPr>
          <p:nvPr/>
        </p:nvPicPr>
        <p:blipFill>
          <a:blip r:embed="rId2"/>
          <a:stretch>
            <a:fillRect/>
          </a:stretch>
        </p:blipFill>
        <p:spPr>
          <a:xfrm>
            <a:off x="938922" y="1876079"/>
            <a:ext cx="1931874" cy="957681"/>
          </a:xfrm>
          <a:prstGeom prst="rect">
            <a:avLst/>
          </a:prstGeom>
        </p:spPr>
      </p:pic>
      <p:pic>
        <p:nvPicPr>
          <p:cNvPr id="4" name="Imagen 3">
            <a:extLst>
              <a:ext uri="{FF2B5EF4-FFF2-40B4-BE49-F238E27FC236}">
                <a16:creationId xmlns:a16="http://schemas.microsoft.com/office/drawing/2014/main" id="{1626A62A-C752-45F9-9878-52C59BFE6913}"/>
              </a:ext>
            </a:extLst>
          </p:cNvPr>
          <p:cNvPicPr>
            <a:picLocks noChangeAspect="1"/>
          </p:cNvPicPr>
          <p:nvPr/>
        </p:nvPicPr>
        <p:blipFill>
          <a:blip r:embed="rId3"/>
          <a:stretch>
            <a:fillRect/>
          </a:stretch>
        </p:blipFill>
        <p:spPr>
          <a:xfrm>
            <a:off x="3270309" y="1957787"/>
            <a:ext cx="3838303" cy="837366"/>
          </a:xfrm>
          <a:prstGeom prst="rect">
            <a:avLst/>
          </a:prstGeom>
        </p:spPr>
      </p:pic>
      <p:pic>
        <p:nvPicPr>
          <p:cNvPr id="5" name="Imagen 4">
            <a:extLst>
              <a:ext uri="{FF2B5EF4-FFF2-40B4-BE49-F238E27FC236}">
                <a16:creationId xmlns:a16="http://schemas.microsoft.com/office/drawing/2014/main" id="{EA8366CE-3A71-4749-8279-98FEC05495A1}"/>
              </a:ext>
            </a:extLst>
          </p:cNvPr>
          <p:cNvPicPr>
            <a:picLocks noChangeAspect="1"/>
          </p:cNvPicPr>
          <p:nvPr/>
        </p:nvPicPr>
        <p:blipFill>
          <a:blip r:embed="rId4"/>
          <a:stretch>
            <a:fillRect/>
          </a:stretch>
        </p:blipFill>
        <p:spPr>
          <a:xfrm>
            <a:off x="2466361" y="3009185"/>
            <a:ext cx="7600947" cy="1272152"/>
          </a:xfrm>
          <a:prstGeom prst="rect">
            <a:avLst/>
          </a:prstGeom>
        </p:spPr>
      </p:pic>
      <p:pic>
        <p:nvPicPr>
          <p:cNvPr id="6" name="Imagen 5">
            <a:extLst>
              <a:ext uri="{FF2B5EF4-FFF2-40B4-BE49-F238E27FC236}">
                <a16:creationId xmlns:a16="http://schemas.microsoft.com/office/drawing/2014/main" id="{40D5AC32-E6A0-4D93-836C-6FD9105AD354}"/>
              </a:ext>
            </a:extLst>
          </p:cNvPr>
          <p:cNvPicPr>
            <a:picLocks noChangeAspect="1"/>
          </p:cNvPicPr>
          <p:nvPr/>
        </p:nvPicPr>
        <p:blipFill>
          <a:blip r:embed="rId5"/>
          <a:stretch>
            <a:fillRect/>
          </a:stretch>
        </p:blipFill>
        <p:spPr>
          <a:xfrm>
            <a:off x="2466362" y="4470675"/>
            <a:ext cx="7600947" cy="1029923"/>
          </a:xfrm>
          <a:prstGeom prst="rect">
            <a:avLst/>
          </a:prstGeom>
        </p:spPr>
      </p:pic>
      <p:pic>
        <p:nvPicPr>
          <p:cNvPr id="7" name="Imagen 6">
            <a:extLst>
              <a:ext uri="{FF2B5EF4-FFF2-40B4-BE49-F238E27FC236}">
                <a16:creationId xmlns:a16="http://schemas.microsoft.com/office/drawing/2014/main" id="{B06E9173-D044-4D93-BAC6-1703D965C1DC}"/>
              </a:ext>
            </a:extLst>
          </p:cNvPr>
          <p:cNvPicPr>
            <a:picLocks noChangeAspect="1"/>
          </p:cNvPicPr>
          <p:nvPr/>
        </p:nvPicPr>
        <p:blipFill>
          <a:blip r:embed="rId6"/>
          <a:stretch>
            <a:fillRect/>
          </a:stretch>
        </p:blipFill>
        <p:spPr>
          <a:xfrm>
            <a:off x="7508125" y="2070663"/>
            <a:ext cx="3963066" cy="675048"/>
          </a:xfrm>
          <a:prstGeom prst="rect">
            <a:avLst/>
          </a:prstGeom>
        </p:spPr>
      </p:pic>
      <p:pic>
        <p:nvPicPr>
          <p:cNvPr id="9" name="Imagen 8">
            <a:extLst>
              <a:ext uri="{FF2B5EF4-FFF2-40B4-BE49-F238E27FC236}">
                <a16:creationId xmlns:a16="http://schemas.microsoft.com/office/drawing/2014/main" id="{A431047D-D21E-401E-9585-E88B0FEAD9B0}"/>
              </a:ext>
            </a:extLst>
          </p:cNvPr>
          <p:cNvPicPr>
            <a:picLocks noChangeAspect="1"/>
          </p:cNvPicPr>
          <p:nvPr/>
        </p:nvPicPr>
        <p:blipFill>
          <a:blip r:embed="rId7"/>
          <a:stretch>
            <a:fillRect/>
          </a:stretch>
        </p:blipFill>
        <p:spPr>
          <a:xfrm>
            <a:off x="2483661" y="5642707"/>
            <a:ext cx="7675928" cy="958742"/>
          </a:xfrm>
          <a:prstGeom prst="rect">
            <a:avLst/>
          </a:prstGeom>
        </p:spPr>
      </p:pic>
      <p:sp>
        <p:nvSpPr>
          <p:cNvPr id="8" name="CuadroTexto 7">
            <a:extLst>
              <a:ext uri="{FF2B5EF4-FFF2-40B4-BE49-F238E27FC236}">
                <a16:creationId xmlns:a16="http://schemas.microsoft.com/office/drawing/2014/main" id="{C17695EA-E687-4D8C-9C6F-CF3FBCF599F2}"/>
              </a:ext>
            </a:extLst>
          </p:cNvPr>
          <p:cNvSpPr txBox="1"/>
          <p:nvPr/>
        </p:nvSpPr>
        <p:spPr>
          <a:xfrm>
            <a:off x="3172864" y="1205312"/>
            <a:ext cx="5846272" cy="369332"/>
          </a:xfrm>
          <a:prstGeom prst="rect">
            <a:avLst/>
          </a:prstGeom>
          <a:noFill/>
        </p:spPr>
        <p:txBody>
          <a:bodyPr wrap="square" rtlCol="0">
            <a:spAutoFit/>
          </a:bodyPr>
          <a:lstStyle/>
          <a:p>
            <a:pPr algn="ctr"/>
            <a:r>
              <a:rPr lang="es-MX" dirty="0"/>
              <a:t>El formato cuenta con </a:t>
            </a:r>
            <a:r>
              <a:rPr lang="es-MX" b="1" dirty="0"/>
              <a:t>41</a:t>
            </a:r>
            <a:r>
              <a:rPr lang="es-MX" dirty="0"/>
              <a:t> variables distribuidas en </a:t>
            </a:r>
            <a:r>
              <a:rPr lang="es-MX" b="1" dirty="0"/>
              <a:t>6</a:t>
            </a:r>
            <a:r>
              <a:rPr lang="es-MX" dirty="0"/>
              <a:t> grupos</a:t>
            </a:r>
            <a:endParaRPr lang="es-CO" dirty="0"/>
          </a:p>
        </p:txBody>
      </p:sp>
    </p:spTree>
    <p:extLst>
      <p:ext uri="{BB962C8B-B14F-4D97-AF65-F5344CB8AC3E}">
        <p14:creationId xmlns:p14="http://schemas.microsoft.com/office/powerpoint/2010/main" val="4190702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2195321" y="390219"/>
            <a:ext cx="9582496" cy="584775"/>
          </a:xfrm>
          <a:prstGeom prst="rect">
            <a:avLst/>
          </a:prstGeom>
          <a:solidFill>
            <a:srgbClr val="990000"/>
          </a:solidFill>
        </p:spPr>
        <p:txBody>
          <a:bodyPr wrap="square" rtlCol="0">
            <a:spAutoFit/>
          </a:bodyPr>
          <a:lstStyle/>
          <a:p>
            <a:pPr algn="ctr"/>
            <a:r>
              <a:rPr lang="es-MX" sz="3200" dirty="0">
                <a:solidFill>
                  <a:srgbClr val="D0D0B6"/>
                </a:solidFill>
              </a:rPr>
              <a:t>GENERALIDADES DEL FORMATO RIPS RED INTERNA 2023</a:t>
            </a:r>
            <a:endParaRPr lang="es-CO" sz="3200" dirty="0">
              <a:solidFill>
                <a:srgbClr val="D0D0B6"/>
              </a:solidFill>
            </a:endParaRPr>
          </a:p>
        </p:txBody>
      </p:sp>
      <p:pic>
        <p:nvPicPr>
          <p:cNvPr id="53" name="Imagen 52">
            <a:extLst>
              <a:ext uri="{FF2B5EF4-FFF2-40B4-BE49-F238E27FC236}">
                <a16:creationId xmlns:a16="http://schemas.microsoft.com/office/drawing/2014/main" id="{533A310A-0FE0-4AB8-AB33-877F785FA69A}"/>
              </a:ext>
            </a:extLst>
          </p:cNvPr>
          <p:cNvPicPr>
            <a:picLocks noChangeAspect="1"/>
          </p:cNvPicPr>
          <p:nvPr/>
        </p:nvPicPr>
        <p:blipFill>
          <a:blip r:embed="rId2"/>
          <a:stretch>
            <a:fillRect/>
          </a:stretch>
        </p:blipFill>
        <p:spPr>
          <a:xfrm>
            <a:off x="411926" y="1942412"/>
            <a:ext cx="5145080" cy="3711600"/>
          </a:xfrm>
          <a:prstGeom prst="rect">
            <a:avLst/>
          </a:prstGeom>
        </p:spPr>
      </p:pic>
      <p:pic>
        <p:nvPicPr>
          <p:cNvPr id="3" name="Imagen 2">
            <a:extLst>
              <a:ext uri="{FF2B5EF4-FFF2-40B4-BE49-F238E27FC236}">
                <a16:creationId xmlns:a16="http://schemas.microsoft.com/office/drawing/2014/main" id="{5E390F97-B4A0-41CE-BDAC-FBE120DACADC}"/>
              </a:ext>
            </a:extLst>
          </p:cNvPr>
          <p:cNvPicPr>
            <a:picLocks noChangeAspect="1"/>
          </p:cNvPicPr>
          <p:nvPr/>
        </p:nvPicPr>
        <p:blipFill>
          <a:blip r:embed="rId3"/>
          <a:stretch>
            <a:fillRect/>
          </a:stretch>
        </p:blipFill>
        <p:spPr>
          <a:xfrm>
            <a:off x="5970165" y="1367810"/>
            <a:ext cx="5553075" cy="552450"/>
          </a:xfrm>
          <a:prstGeom prst="rect">
            <a:avLst/>
          </a:prstGeom>
        </p:spPr>
      </p:pic>
      <p:pic>
        <p:nvPicPr>
          <p:cNvPr id="9" name="Imagen 8">
            <a:extLst>
              <a:ext uri="{FF2B5EF4-FFF2-40B4-BE49-F238E27FC236}">
                <a16:creationId xmlns:a16="http://schemas.microsoft.com/office/drawing/2014/main" id="{643A65F2-5214-4C84-BC47-CFA879862678}"/>
              </a:ext>
            </a:extLst>
          </p:cNvPr>
          <p:cNvPicPr>
            <a:picLocks noChangeAspect="1"/>
          </p:cNvPicPr>
          <p:nvPr/>
        </p:nvPicPr>
        <p:blipFill rotWithShape="1">
          <a:blip r:embed="rId4"/>
          <a:srcRect l="2297" r="3697"/>
          <a:stretch/>
        </p:blipFill>
        <p:spPr>
          <a:xfrm>
            <a:off x="9197272" y="4385529"/>
            <a:ext cx="2994728" cy="1721206"/>
          </a:xfrm>
          <a:prstGeom prst="rect">
            <a:avLst/>
          </a:prstGeom>
        </p:spPr>
      </p:pic>
      <p:pic>
        <p:nvPicPr>
          <p:cNvPr id="5" name="Imagen 4">
            <a:extLst>
              <a:ext uri="{FF2B5EF4-FFF2-40B4-BE49-F238E27FC236}">
                <a16:creationId xmlns:a16="http://schemas.microsoft.com/office/drawing/2014/main" id="{9658605E-FB5F-443B-9B2E-ACDB4470ECB7}"/>
              </a:ext>
            </a:extLst>
          </p:cNvPr>
          <p:cNvPicPr>
            <a:picLocks noChangeAspect="1"/>
          </p:cNvPicPr>
          <p:nvPr/>
        </p:nvPicPr>
        <p:blipFill>
          <a:blip r:embed="rId5"/>
          <a:stretch>
            <a:fillRect/>
          </a:stretch>
        </p:blipFill>
        <p:spPr>
          <a:xfrm>
            <a:off x="5763585" y="2275284"/>
            <a:ext cx="3112499" cy="1853432"/>
          </a:xfrm>
          <a:prstGeom prst="rect">
            <a:avLst/>
          </a:prstGeom>
        </p:spPr>
      </p:pic>
      <p:pic>
        <p:nvPicPr>
          <p:cNvPr id="11" name="Imagen 10">
            <a:extLst>
              <a:ext uri="{FF2B5EF4-FFF2-40B4-BE49-F238E27FC236}">
                <a16:creationId xmlns:a16="http://schemas.microsoft.com/office/drawing/2014/main" id="{DAFFA91C-9F36-4159-BC1B-F87DEC72221D}"/>
              </a:ext>
            </a:extLst>
          </p:cNvPr>
          <p:cNvPicPr>
            <a:picLocks noChangeAspect="1"/>
          </p:cNvPicPr>
          <p:nvPr/>
        </p:nvPicPr>
        <p:blipFill>
          <a:blip r:embed="rId6"/>
          <a:stretch>
            <a:fillRect/>
          </a:stretch>
        </p:blipFill>
        <p:spPr>
          <a:xfrm>
            <a:off x="5763585" y="4385529"/>
            <a:ext cx="3115158" cy="1721206"/>
          </a:xfrm>
          <a:prstGeom prst="rect">
            <a:avLst/>
          </a:prstGeom>
        </p:spPr>
      </p:pic>
      <p:pic>
        <p:nvPicPr>
          <p:cNvPr id="12" name="Imagen 11">
            <a:extLst>
              <a:ext uri="{FF2B5EF4-FFF2-40B4-BE49-F238E27FC236}">
                <a16:creationId xmlns:a16="http://schemas.microsoft.com/office/drawing/2014/main" id="{ED1AFDF6-7873-477C-90E5-A7E8AAE53F4F}"/>
              </a:ext>
            </a:extLst>
          </p:cNvPr>
          <p:cNvPicPr>
            <a:picLocks noChangeAspect="1"/>
          </p:cNvPicPr>
          <p:nvPr/>
        </p:nvPicPr>
        <p:blipFill>
          <a:blip r:embed="rId7"/>
          <a:stretch>
            <a:fillRect/>
          </a:stretch>
        </p:blipFill>
        <p:spPr>
          <a:xfrm>
            <a:off x="9009558" y="2219327"/>
            <a:ext cx="3115159" cy="1965345"/>
          </a:xfrm>
          <a:prstGeom prst="rect">
            <a:avLst/>
          </a:prstGeom>
        </p:spPr>
      </p:pic>
    </p:spTree>
    <p:extLst>
      <p:ext uri="{BB962C8B-B14F-4D97-AF65-F5344CB8AC3E}">
        <p14:creationId xmlns:p14="http://schemas.microsoft.com/office/powerpoint/2010/main" val="62456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2673949" y="401492"/>
            <a:ext cx="7579511" cy="584775"/>
          </a:xfrm>
          <a:prstGeom prst="rect">
            <a:avLst/>
          </a:prstGeom>
          <a:solidFill>
            <a:srgbClr val="990000"/>
          </a:solidFill>
        </p:spPr>
        <p:txBody>
          <a:bodyPr wrap="square" rtlCol="0">
            <a:spAutoFit/>
          </a:bodyPr>
          <a:lstStyle/>
          <a:p>
            <a:pPr algn="ctr"/>
            <a:r>
              <a:rPr lang="es-MX" sz="3200" dirty="0">
                <a:solidFill>
                  <a:srgbClr val="D0D0B6"/>
                </a:solidFill>
              </a:rPr>
              <a:t>CONOZCAMOS EL FORMATO MANUAL 2023</a:t>
            </a:r>
            <a:endParaRPr lang="es-CO" sz="3200" dirty="0">
              <a:solidFill>
                <a:srgbClr val="D0D0B6"/>
              </a:solidFill>
            </a:endParaRPr>
          </a:p>
        </p:txBody>
      </p:sp>
      <p:pic>
        <p:nvPicPr>
          <p:cNvPr id="3" name="Imagen 2">
            <a:extLst>
              <a:ext uri="{FF2B5EF4-FFF2-40B4-BE49-F238E27FC236}">
                <a16:creationId xmlns:a16="http://schemas.microsoft.com/office/drawing/2014/main" id="{9134EEB9-EB29-4689-8870-71E8C258176D}"/>
              </a:ext>
            </a:extLst>
          </p:cNvPr>
          <p:cNvPicPr>
            <a:picLocks noChangeAspect="1"/>
          </p:cNvPicPr>
          <p:nvPr/>
        </p:nvPicPr>
        <p:blipFill>
          <a:blip r:embed="rId2"/>
          <a:stretch>
            <a:fillRect/>
          </a:stretch>
        </p:blipFill>
        <p:spPr>
          <a:xfrm>
            <a:off x="826259" y="1879135"/>
            <a:ext cx="11062480" cy="3438168"/>
          </a:xfrm>
          <a:prstGeom prst="rect">
            <a:avLst/>
          </a:prstGeom>
        </p:spPr>
      </p:pic>
    </p:spTree>
    <p:extLst>
      <p:ext uri="{BB962C8B-B14F-4D97-AF65-F5344CB8AC3E}">
        <p14:creationId xmlns:p14="http://schemas.microsoft.com/office/powerpoint/2010/main" val="517271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4039685" y="433389"/>
            <a:ext cx="4335674" cy="584775"/>
          </a:xfrm>
          <a:prstGeom prst="rect">
            <a:avLst/>
          </a:prstGeom>
          <a:solidFill>
            <a:srgbClr val="990000"/>
          </a:solidFill>
        </p:spPr>
        <p:txBody>
          <a:bodyPr wrap="square" rtlCol="0">
            <a:spAutoFit/>
          </a:bodyPr>
          <a:lstStyle/>
          <a:p>
            <a:pPr algn="ctr"/>
            <a:r>
              <a:rPr lang="es-MX" sz="3200" dirty="0">
                <a:solidFill>
                  <a:srgbClr val="D0D0B6"/>
                </a:solidFill>
              </a:rPr>
              <a:t>PARA TENER EN CUENTA</a:t>
            </a:r>
            <a:endParaRPr lang="es-CO" sz="3200" dirty="0">
              <a:solidFill>
                <a:srgbClr val="D0D0B6"/>
              </a:solidFill>
            </a:endParaRPr>
          </a:p>
        </p:txBody>
      </p:sp>
      <p:pic>
        <p:nvPicPr>
          <p:cNvPr id="3" name="Imagen 2">
            <a:extLst>
              <a:ext uri="{FF2B5EF4-FFF2-40B4-BE49-F238E27FC236}">
                <a16:creationId xmlns:a16="http://schemas.microsoft.com/office/drawing/2014/main" id="{F947B2F5-4A95-47DB-B3F8-3087A0671467}"/>
              </a:ext>
            </a:extLst>
          </p:cNvPr>
          <p:cNvPicPr>
            <a:picLocks noChangeAspect="1"/>
          </p:cNvPicPr>
          <p:nvPr/>
        </p:nvPicPr>
        <p:blipFill rotWithShape="1">
          <a:blip r:embed="rId2"/>
          <a:srcRect l="49129" t="25198" r="39725" b="54129"/>
          <a:stretch/>
        </p:blipFill>
        <p:spPr>
          <a:xfrm>
            <a:off x="807427" y="2298583"/>
            <a:ext cx="2669788" cy="2785147"/>
          </a:xfrm>
          <a:prstGeom prst="rect">
            <a:avLst/>
          </a:prstGeom>
        </p:spPr>
      </p:pic>
      <p:sp>
        <p:nvSpPr>
          <p:cNvPr id="5" name="CuadroTexto 4">
            <a:extLst>
              <a:ext uri="{FF2B5EF4-FFF2-40B4-BE49-F238E27FC236}">
                <a16:creationId xmlns:a16="http://schemas.microsoft.com/office/drawing/2014/main" id="{213EC174-218E-4D4F-BE71-A3101FAEC86D}"/>
              </a:ext>
            </a:extLst>
          </p:cNvPr>
          <p:cNvSpPr txBox="1"/>
          <p:nvPr/>
        </p:nvSpPr>
        <p:spPr>
          <a:xfrm>
            <a:off x="4039685" y="2221408"/>
            <a:ext cx="7071919" cy="3416320"/>
          </a:xfrm>
          <a:prstGeom prst="rect">
            <a:avLst/>
          </a:prstGeom>
          <a:noFill/>
        </p:spPr>
        <p:txBody>
          <a:bodyPr wrap="square" rtlCol="0">
            <a:spAutoFit/>
          </a:bodyPr>
          <a:lstStyle/>
          <a:p>
            <a:pPr marL="285750" indent="-285750">
              <a:buFont typeface="Wingdings" panose="05000000000000000000" pitchFamily="2" charset="2"/>
              <a:buChar char="Ø"/>
            </a:pPr>
            <a:r>
              <a:rPr lang="es-MX" dirty="0"/>
              <a:t>El </a:t>
            </a:r>
            <a:r>
              <a:rPr lang="es-MX" b="1" dirty="0"/>
              <a:t>servicio de atención </a:t>
            </a:r>
            <a:r>
              <a:rPr lang="es-MX" dirty="0"/>
              <a:t>hace referencia al servicio en el que se encontraba el paciente cuando se efectuó la consulta o el procedimiento a lugar. </a:t>
            </a:r>
          </a:p>
          <a:p>
            <a:pPr marL="285750" indent="-285750">
              <a:buFont typeface="Wingdings" panose="05000000000000000000" pitchFamily="2" charset="2"/>
              <a:buChar char="Ø"/>
            </a:pPr>
            <a:endParaRPr lang="es-MX" dirty="0"/>
          </a:p>
          <a:p>
            <a:pPr marL="285750" indent="-285750">
              <a:buFont typeface="Wingdings" panose="05000000000000000000" pitchFamily="2" charset="2"/>
              <a:buChar char="Ø"/>
            </a:pPr>
            <a:r>
              <a:rPr lang="es-MX" dirty="0"/>
              <a:t>La profesión </a:t>
            </a:r>
            <a:r>
              <a:rPr lang="es-MX" b="1" dirty="0"/>
              <a:t>Instrumentador QX </a:t>
            </a:r>
            <a:r>
              <a:rPr lang="es-MX" dirty="0"/>
              <a:t>no debe diligenciar el formato de morbilidad.</a:t>
            </a:r>
          </a:p>
          <a:p>
            <a:pPr marL="285750" indent="-285750">
              <a:buFont typeface="Wingdings" panose="05000000000000000000" pitchFamily="2" charset="2"/>
              <a:buChar char="Ø"/>
            </a:pPr>
            <a:endParaRPr lang="es-MX" dirty="0"/>
          </a:p>
          <a:p>
            <a:pPr marL="285750" indent="-285750">
              <a:buFont typeface="Wingdings" panose="05000000000000000000" pitchFamily="2" charset="2"/>
              <a:buChar char="Ø"/>
            </a:pPr>
            <a:r>
              <a:rPr lang="es-MX" dirty="0"/>
              <a:t>Las </a:t>
            </a:r>
            <a:r>
              <a:rPr lang="es-MX" b="1" dirty="0"/>
              <a:t>Auxiliares de Enfermería </a:t>
            </a:r>
            <a:r>
              <a:rPr lang="es-MX" dirty="0"/>
              <a:t>solo deben registrar los procedimientos realizados directamente por este personal (recuerden que no tienen CUPS de consultas).</a:t>
            </a:r>
          </a:p>
          <a:p>
            <a:endParaRPr lang="es-MX" dirty="0"/>
          </a:p>
          <a:p>
            <a:endParaRPr lang="es-MX" dirty="0"/>
          </a:p>
        </p:txBody>
      </p:sp>
    </p:spTree>
    <p:extLst>
      <p:ext uri="{BB962C8B-B14F-4D97-AF65-F5344CB8AC3E}">
        <p14:creationId xmlns:p14="http://schemas.microsoft.com/office/powerpoint/2010/main" val="748016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ED8ACF8-2170-48CD-8C8C-5F1590467D46}"/>
              </a:ext>
            </a:extLst>
          </p:cNvPr>
          <p:cNvSpPr/>
          <p:nvPr/>
        </p:nvSpPr>
        <p:spPr>
          <a:xfrm>
            <a:off x="4154792" y="440777"/>
            <a:ext cx="3666196" cy="584775"/>
          </a:xfrm>
          <a:prstGeom prst="rect">
            <a:avLst/>
          </a:prstGeom>
          <a:solidFill>
            <a:srgbClr val="990000"/>
          </a:solidFill>
        </p:spPr>
        <p:txBody>
          <a:bodyPr wrap="square" rtlCol="0">
            <a:spAutoFit/>
          </a:bodyPr>
          <a:lstStyle/>
          <a:p>
            <a:pPr algn="ctr"/>
            <a:r>
              <a:rPr lang="es-MX" sz="3200" dirty="0">
                <a:solidFill>
                  <a:srgbClr val="D0D0B6"/>
                </a:solidFill>
              </a:rPr>
              <a:t>A TENER EN CUENTA</a:t>
            </a:r>
            <a:endParaRPr lang="es-CO" sz="3200" dirty="0">
              <a:solidFill>
                <a:srgbClr val="D0D0B6"/>
              </a:solidFill>
            </a:endParaRPr>
          </a:p>
        </p:txBody>
      </p:sp>
      <p:sp>
        <p:nvSpPr>
          <p:cNvPr id="5" name="CuadroTexto 4">
            <a:extLst>
              <a:ext uri="{FF2B5EF4-FFF2-40B4-BE49-F238E27FC236}">
                <a16:creationId xmlns:a16="http://schemas.microsoft.com/office/drawing/2014/main" id="{16BAD8F8-17DD-4161-828A-9DA2459945F4}"/>
              </a:ext>
            </a:extLst>
          </p:cNvPr>
          <p:cNvSpPr txBox="1"/>
          <p:nvPr/>
        </p:nvSpPr>
        <p:spPr>
          <a:xfrm>
            <a:off x="973123" y="1720840"/>
            <a:ext cx="10435905" cy="3693319"/>
          </a:xfrm>
          <a:prstGeom prst="rect">
            <a:avLst/>
          </a:prstGeom>
          <a:noFill/>
        </p:spPr>
        <p:txBody>
          <a:bodyPr wrap="square" rtlCol="0">
            <a:spAutoFit/>
          </a:bodyPr>
          <a:lstStyle/>
          <a:p>
            <a:pPr marL="285750" indent="-285750" algn="just">
              <a:buFont typeface="Wingdings" panose="05000000000000000000" pitchFamily="2" charset="2"/>
              <a:buChar char="Ø"/>
            </a:pPr>
            <a:r>
              <a:rPr lang="es-MX" b="1" dirty="0"/>
              <a:t>CIE-10</a:t>
            </a:r>
            <a:r>
              <a:rPr lang="es-MX" dirty="0"/>
              <a:t>: La Clasificación Internacional de Enfermedades, se utiliza para convertir los términos diagnósticos y otros problemas de salud, de palabras a códigos alfanuméricos. Los CIE10 constan de 4 caracteres, compuestos por una letra en su primera posición. </a:t>
            </a:r>
          </a:p>
          <a:p>
            <a:pPr algn="just"/>
            <a:endParaRPr lang="es-MX" dirty="0"/>
          </a:p>
          <a:p>
            <a:pPr lvl="1" algn="just"/>
            <a:r>
              <a:rPr lang="es-MX" dirty="0"/>
              <a:t>Observación: El código CIE10 (Diagnóstico principal) </a:t>
            </a:r>
            <a:r>
              <a:rPr lang="es-CO" dirty="0"/>
              <a:t>corresponde a la patología que originó los signos y síntomas por los cuales el usuario sintió la necesidad de consultar a la institución. Es un </a:t>
            </a:r>
            <a:r>
              <a:rPr lang="es-CO" b="1" dirty="0"/>
              <a:t>dato obligatorio</a:t>
            </a:r>
            <a:r>
              <a:rPr lang="es-CO" dirty="0"/>
              <a:t> a registrar. </a:t>
            </a:r>
          </a:p>
          <a:p>
            <a:pPr algn="just"/>
            <a:endParaRPr lang="es-MX" dirty="0"/>
          </a:p>
          <a:p>
            <a:pPr marL="285750" indent="-285750" algn="just">
              <a:buFont typeface="Wingdings" panose="05000000000000000000" pitchFamily="2" charset="2"/>
              <a:buChar char="Ø"/>
            </a:pPr>
            <a:r>
              <a:rPr lang="es-MX" b="1" dirty="0"/>
              <a:t>CUPS</a:t>
            </a:r>
            <a:r>
              <a:rPr lang="es-MX" dirty="0"/>
              <a:t>: La Clasificación Única de Procedimientos en Salud, corresponde al ordenamiento lógico y detallado de los procedimientos en salud que se realizan en el país. </a:t>
            </a:r>
          </a:p>
          <a:p>
            <a:pPr algn="just"/>
            <a:endParaRPr lang="es-MX" dirty="0"/>
          </a:p>
          <a:p>
            <a:pPr lvl="1" algn="just"/>
            <a:r>
              <a:rPr lang="es-MX" dirty="0"/>
              <a:t>Observación: En el formato manual de RIPS red interna se hace distinción entre CUPS de consulta y CUPS de procedimientos. </a:t>
            </a:r>
          </a:p>
        </p:txBody>
      </p:sp>
    </p:spTree>
    <p:extLst>
      <p:ext uri="{BB962C8B-B14F-4D97-AF65-F5344CB8AC3E}">
        <p14:creationId xmlns:p14="http://schemas.microsoft.com/office/powerpoint/2010/main" val="790939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p:cNvSpPr>
            <a:spLocks noGrp="1"/>
          </p:cNvSpPr>
          <p:nvPr>
            <p:ph type="title"/>
          </p:nvPr>
        </p:nvSpPr>
        <p:spPr>
          <a:xfrm>
            <a:off x="2293863" y="5300402"/>
            <a:ext cx="8139717" cy="784814"/>
          </a:xfrm>
        </p:spPr>
        <p:txBody>
          <a:bodyPr/>
          <a:lstStyle/>
          <a:p>
            <a:r>
              <a:rPr lang="es-CO" dirty="0"/>
              <a:t>BIOESTADÍSTICA </a:t>
            </a:r>
          </a:p>
        </p:txBody>
      </p:sp>
      <p:sp>
        <p:nvSpPr>
          <p:cNvPr id="13" name="Marcador de contenido 2"/>
          <p:cNvSpPr>
            <a:spLocks noGrp="1"/>
          </p:cNvSpPr>
          <p:nvPr>
            <p:ph sz="quarter" idx="10"/>
          </p:nvPr>
        </p:nvSpPr>
        <p:spPr>
          <a:xfrm>
            <a:off x="2293863" y="6042678"/>
            <a:ext cx="7716411" cy="308613"/>
          </a:xfrm>
        </p:spPr>
        <p:txBody>
          <a:bodyPr/>
          <a:lstStyle/>
          <a:p>
            <a:r>
              <a:rPr lang="es-CO" dirty="0"/>
              <a:t>2023</a:t>
            </a:r>
          </a:p>
        </p:txBody>
      </p:sp>
      <p:sp>
        <p:nvSpPr>
          <p:cNvPr id="14" name="Marcador de texto 2"/>
          <p:cNvSpPr>
            <a:spLocks noGrp="1"/>
          </p:cNvSpPr>
          <p:nvPr>
            <p:ph type="body" sz="quarter" idx="11"/>
          </p:nvPr>
        </p:nvSpPr>
        <p:spPr>
          <a:xfrm>
            <a:off x="2362075" y="6448825"/>
            <a:ext cx="1062873" cy="179197"/>
          </a:xfrm>
        </p:spPr>
        <p:txBody>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DISAN</a:t>
            </a:r>
          </a:p>
          <a:p>
            <a:pPr lvl="4"/>
            <a:endParaRPr lang="es-CO" dirty="0"/>
          </a:p>
        </p:txBody>
      </p:sp>
      <p:sp>
        <p:nvSpPr>
          <p:cNvPr id="15" name="Marcador de texto 2"/>
          <p:cNvSpPr>
            <a:spLocks noGrp="1"/>
          </p:cNvSpPr>
          <p:nvPr>
            <p:ph type="body" sz="quarter" idx="12"/>
          </p:nvPr>
        </p:nvSpPr>
        <p:spPr>
          <a:xfrm>
            <a:off x="3493086" y="6437396"/>
            <a:ext cx="1062873" cy="179197"/>
          </a:xfrm>
        </p:spPr>
        <p:txBody>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CO" dirty="0"/>
              <a:t>PUBLICA</a:t>
            </a:r>
          </a:p>
        </p:txBody>
      </p:sp>
      <p:sp>
        <p:nvSpPr>
          <p:cNvPr id="16" name="Marcador de texto 2"/>
          <p:cNvSpPr>
            <a:spLocks noGrp="1"/>
          </p:cNvSpPr>
          <p:nvPr>
            <p:ph type="body" sz="quarter" idx="13"/>
          </p:nvPr>
        </p:nvSpPr>
        <p:spPr>
          <a:xfrm>
            <a:off x="4692234" y="6437396"/>
            <a:ext cx="1062873" cy="179197"/>
          </a:xfrm>
        </p:spPr>
        <p:txBody>
          <a:bodyPr/>
          <a:lstStyle>
            <a:lvl1pPr marL="0" indent="0">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s-ES" dirty="0"/>
              <a:t>EJC</a:t>
            </a:r>
            <a:endParaRPr lang="es-CO" dirty="0"/>
          </a:p>
        </p:txBody>
      </p:sp>
    </p:spTree>
    <p:extLst>
      <p:ext uri="{BB962C8B-B14F-4D97-AF65-F5344CB8AC3E}">
        <p14:creationId xmlns:p14="http://schemas.microsoft.com/office/powerpoint/2010/main" val="4080086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3343014" y="421388"/>
            <a:ext cx="4893776" cy="584775"/>
          </a:xfrm>
          <a:prstGeom prst="rect">
            <a:avLst/>
          </a:prstGeom>
          <a:solidFill>
            <a:srgbClr val="990000"/>
          </a:solidFill>
        </p:spPr>
        <p:txBody>
          <a:bodyPr wrap="square" rtlCol="0">
            <a:spAutoFit/>
          </a:bodyPr>
          <a:lstStyle/>
          <a:p>
            <a:pPr algn="ctr"/>
            <a:r>
              <a:rPr lang="es-MX" sz="3200" dirty="0">
                <a:solidFill>
                  <a:srgbClr val="D0D0B6"/>
                </a:solidFill>
              </a:rPr>
              <a:t>ERRORES MAS FRECUENTES</a:t>
            </a:r>
            <a:endParaRPr lang="es-CO" sz="3200" dirty="0">
              <a:solidFill>
                <a:srgbClr val="D0D0B6"/>
              </a:solidFill>
            </a:endParaRPr>
          </a:p>
        </p:txBody>
      </p:sp>
      <p:pic>
        <p:nvPicPr>
          <p:cNvPr id="4" name="Imagen 3">
            <a:extLst>
              <a:ext uri="{FF2B5EF4-FFF2-40B4-BE49-F238E27FC236}">
                <a16:creationId xmlns:a16="http://schemas.microsoft.com/office/drawing/2014/main" id="{89336BA6-B9F1-4E0C-90FD-FEC966C73FF1}"/>
              </a:ext>
            </a:extLst>
          </p:cNvPr>
          <p:cNvPicPr>
            <a:picLocks noChangeAspect="1"/>
          </p:cNvPicPr>
          <p:nvPr/>
        </p:nvPicPr>
        <p:blipFill>
          <a:blip r:embed="rId2"/>
          <a:stretch>
            <a:fillRect/>
          </a:stretch>
        </p:blipFill>
        <p:spPr>
          <a:xfrm>
            <a:off x="10121283" y="1981200"/>
            <a:ext cx="1112668" cy="1015066"/>
          </a:xfrm>
          <a:prstGeom prst="rect">
            <a:avLst/>
          </a:prstGeom>
        </p:spPr>
      </p:pic>
      <p:sp>
        <p:nvSpPr>
          <p:cNvPr id="5" name="object 4">
            <a:extLst>
              <a:ext uri="{FF2B5EF4-FFF2-40B4-BE49-F238E27FC236}">
                <a16:creationId xmlns:a16="http://schemas.microsoft.com/office/drawing/2014/main" id="{ED9DDFC4-C82A-44E8-B10F-12AE48135392}"/>
              </a:ext>
            </a:extLst>
          </p:cNvPr>
          <p:cNvSpPr/>
          <p:nvPr/>
        </p:nvSpPr>
        <p:spPr>
          <a:xfrm>
            <a:off x="2135819" y="1578699"/>
            <a:ext cx="6886113" cy="2002702"/>
          </a:xfrm>
          <a:prstGeom prst="rect">
            <a:avLst/>
          </a:prstGeom>
          <a:blipFill>
            <a:blip r:embed="rId3" cstate="print"/>
            <a:stretch>
              <a:fillRect/>
            </a:stretch>
          </a:blipFill>
        </p:spPr>
        <p:txBody>
          <a:bodyPr wrap="square" lIns="0" tIns="0" rIns="0" bIns="0" rtlCol="0"/>
          <a:lstStyle/>
          <a:p>
            <a:endParaRPr/>
          </a:p>
        </p:txBody>
      </p:sp>
      <p:sp>
        <p:nvSpPr>
          <p:cNvPr id="6" name="object 7">
            <a:extLst>
              <a:ext uri="{FF2B5EF4-FFF2-40B4-BE49-F238E27FC236}">
                <a16:creationId xmlns:a16="http://schemas.microsoft.com/office/drawing/2014/main" id="{53DB3377-875A-4C0A-9A2D-B5F3B227A0FA}"/>
              </a:ext>
            </a:extLst>
          </p:cNvPr>
          <p:cNvSpPr txBox="1"/>
          <p:nvPr/>
        </p:nvSpPr>
        <p:spPr>
          <a:xfrm>
            <a:off x="2667000" y="3938598"/>
            <a:ext cx="6077585" cy="2230162"/>
          </a:xfrm>
          <a:prstGeom prst="rect">
            <a:avLst/>
          </a:prstGeom>
        </p:spPr>
        <p:txBody>
          <a:bodyPr vert="horz" wrap="square" lIns="0" tIns="12700" rIns="0" bIns="0" rtlCol="0">
            <a:spAutoFit/>
          </a:bodyPr>
          <a:lstStyle/>
          <a:p>
            <a:pPr marL="285750" indent="-285750">
              <a:lnSpc>
                <a:spcPct val="100000"/>
              </a:lnSpc>
              <a:spcBef>
                <a:spcPts val="100"/>
              </a:spcBef>
              <a:buFont typeface="Wingdings" panose="05000000000000000000" pitchFamily="2" charset="2"/>
              <a:buChar char="Ø"/>
              <a:tabLst>
                <a:tab pos="297815" algn="l"/>
                <a:tab pos="298450" algn="l"/>
              </a:tabLst>
            </a:pPr>
            <a:r>
              <a:rPr dirty="0"/>
              <a:t>No se deben dejar </a:t>
            </a:r>
            <a:r>
              <a:rPr dirty="0" err="1"/>
              <a:t>celdas</a:t>
            </a:r>
            <a:r>
              <a:rPr dirty="0"/>
              <a:t> </a:t>
            </a:r>
            <a:r>
              <a:rPr dirty="0" err="1"/>
              <a:t>vacías</a:t>
            </a:r>
            <a:r>
              <a:rPr lang="es-MX" dirty="0"/>
              <a:t>.</a:t>
            </a:r>
            <a:endParaRPr dirty="0"/>
          </a:p>
          <a:p>
            <a:pPr marL="285750" indent="-285750">
              <a:lnSpc>
                <a:spcPct val="100000"/>
              </a:lnSpc>
              <a:spcBef>
                <a:spcPts val="5"/>
              </a:spcBef>
              <a:buFont typeface="Wingdings" panose="05000000000000000000" pitchFamily="2" charset="2"/>
              <a:buChar char="Ø"/>
            </a:pPr>
            <a:endParaRPr dirty="0"/>
          </a:p>
          <a:p>
            <a:pPr marL="285750" indent="-285750">
              <a:lnSpc>
                <a:spcPct val="100000"/>
              </a:lnSpc>
              <a:buFont typeface="Wingdings" panose="05000000000000000000" pitchFamily="2" charset="2"/>
              <a:buChar char="Ø"/>
              <a:tabLst>
                <a:tab pos="297815" algn="l"/>
                <a:tab pos="298450" algn="l"/>
              </a:tabLst>
            </a:pPr>
            <a:r>
              <a:rPr dirty="0"/>
              <a:t>Coherencia entre el tipo de identificación y la </a:t>
            </a:r>
            <a:r>
              <a:rPr dirty="0" err="1"/>
              <a:t>edad</a:t>
            </a:r>
            <a:r>
              <a:rPr lang="es-MX" dirty="0"/>
              <a:t>.</a:t>
            </a:r>
            <a:endParaRPr dirty="0"/>
          </a:p>
          <a:p>
            <a:pPr marL="285750" indent="-285750">
              <a:lnSpc>
                <a:spcPct val="100000"/>
              </a:lnSpc>
              <a:spcBef>
                <a:spcPts val="10"/>
              </a:spcBef>
              <a:buFont typeface="Wingdings" panose="05000000000000000000" pitchFamily="2" charset="2"/>
              <a:buChar char="Ø"/>
            </a:pPr>
            <a:endParaRPr dirty="0"/>
          </a:p>
          <a:p>
            <a:pPr marL="285750" indent="-285750">
              <a:lnSpc>
                <a:spcPct val="100000"/>
              </a:lnSpc>
              <a:buFont typeface="Wingdings" panose="05000000000000000000" pitchFamily="2" charset="2"/>
              <a:buChar char="Ø"/>
              <a:tabLst>
                <a:tab pos="297815" algn="l"/>
                <a:tab pos="298450" algn="l"/>
              </a:tabLst>
            </a:pPr>
            <a:r>
              <a:rPr dirty="0"/>
              <a:t>El genero del paciente debe corresponder con el </a:t>
            </a:r>
            <a:r>
              <a:rPr dirty="0" err="1"/>
              <a:t>nombre</a:t>
            </a:r>
            <a:r>
              <a:rPr lang="es-MX" dirty="0"/>
              <a:t>.</a:t>
            </a:r>
            <a:endParaRPr dirty="0"/>
          </a:p>
          <a:p>
            <a:pPr marL="285750" indent="-285750">
              <a:lnSpc>
                <a:spcPct val="100000"/>
              </a:lnSpc>
              <a:spcBef>
                <a:spcPts val="20"/>
              </a:spcBef>
              <a:buFont typeface="Wingdings" panose="05000000000000000000" pitchFamily="2" charset="2"/>
              <a:buChar char="Ø"/>
            </a:pPr>
            <a:endParaRPr dirty="0"/>
          </a:p>
          <a:p>
            <a:pPr marL="285750" marR="576580" indent="-285750">
              <a:lnSpc>
                <a:spcPct val="102200"/>
              </a:lnSpc>
              <a:buFont typeface="Wingdings" panose="05000000000000000000" pitchFamily="2" charset="2"/>
              <a:buChar char="Ø"/>
              <a:tabLst>
                <a:tab pos="297815" algn="l"/>
                <a:tab pos="298450" algn="l"/>
              </a:tabLst>
            </a:pPr>
            <a:r>
              <a:rPr dirty="0"/>
              <a:t>Dos usuarios no pueden tener el mismo número de  </a:t>
            </a:r>
            <a:r>
              <a:rPr dirty="0" err="1"/>
              <a:t>identificación</a:t>
            </a:r>
            <a:r>
              <a:rPr lang="es-MX" dirty="0"/>
              <a:t>.</a:t>
            </a:r>
            <a:endParaRPr dirty="0"/>
          </a:p>
        </p:txBody>
      </p:sp>
      <p:sp>
        <p:nvSpPr>
          <p:cNvPr id="7" name="Elipse 6">
            <a:extLst>
              <a:ext uri="{FF2B5EF4-FFF2-40B4-BE49-F238E27FC236}">
                <a16:creationId xmlns:a16="http://schemas.microsoft.com/office/drawing/2014/main" id="{F44A6503-5D83-41E0-B38B-20A6B4A4D1ED}"/>
              </a:ext>
            </a:extLst>
          </p:cNvPr>
          <p:cNvSpPr/>
          <p:nvPr/>
        </p:nvSpPr>
        <p:spPr>
          <a:xfrm>
            <a:off x="3011649" y="3305262"/>
            <a:ext cx="662730" cy="317579"/>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D7817702-343B-4AB1-94D8-7FA17DA5112B}"/>
              </a:ext>
            </a:extLst>
          </p:cNvPr>
          <p:cNvSpPr/>
          <p:nvPr/>
        </p:nvSpPr>
        <p:spPr>
          <a:xfrm>
            <a:off x="2142321" y="2138996"/>
            <a:ext cx="662730" cy="317579"/>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Elipse 8">
            <a:extLst>
              <a:ext uri="{FF2B5EF4-FFF2-40B4-BE49-F238E27FC236}">
                <a16:creationId xmlns:a16="http://schemas.microsoft.com/office/drawing/2014/main" id="{8FB02122-AA63-445A-A01D-F13810B974C8}"/>
              </a:ext>
            </a:extLst>
          </p:cNvPr>
          <p:cNvSpPr/>
          <p:nvPr/>
        </p:nvSpPr>
        <p:spPr>
          <a:xfrm>
            <a:off x="7036097" y="2138996"/>
            <a:ext cx="662730" cy="317579"/>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a:extLst>
              <a:ext uri="{FF2B5EF4-FFF2-40B4-BE49-F238E27FC236}">
                <a16:creationId xmlns:a16="http://schemas.microsoft.com/office/drawing/2014/main" id="{4D9414BD-8BCB-4F8C-B673-1B4874D84CAE}"/>
              </a:ext>
            </a:extLst>
          </p:cNvPr>
          <p:cNvSpPr/>
          <p:nvPr/>
        </p:nvSpPr>
        <p:spPr>
          <a:xfrm>
            <a:off x="3202329" y="2541865"/>
            <a:ext cx="662730" cy="477814"/>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62357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A390D9A-9D74-43E6-B2B0-50857CF81600}"/>
              </a:ext>
            </a:extLst>
          </p:cNvPr>
          <p:cNvPicPr>
            <a:picLocks noChangeAspect="1"/>
          </p:cNvPicPr>
          <p:nvPr/>
        </p:nvPicPr>
        <p:blipFill>
          <a:blip r:embed="rId2"/>
          <a:stretch>
            <a:fillRect/>
          </a:stretch>
        </p:blipFill>
        <p:spPr>
          <a:xfrm>
            <a:off x="1337389" y="1510019"/>
            <a:ext cx="6902495" cy="4439217"/>
          </a:xfrm>
          <a:prstGeom prst="rect">
            <a:avLst/>
          </a:prstGeom>
        </p:spPr>
      </p:pic>
      <p:sp>
        <p:nvSpPr>
          <p:cNvPr id="4" name="Rectángulo 3">
            <a:extLst>
              <a:ext uri="{FF2B5EF4-FFF2-40B4-BE49-F238E27FC236}">
                <a16:creationId xmlns:a16="http://schemas.microsoft.com/office/drawing/2014/main" id="{C7977F5E-ACD7-4A05-A64F-2E4AF89916B3}"/>
              </a:ext>
            </a:extLst>
          </p:cNvPr>
          <p:cNvSpPr/>
          <p:nvPr/>
        </p:nvSpPr>
        <p:spPr>
          <a:xfrm>
            <a:off x="3545819" y="401492"/>
            <a:ext cx="4893776" cy="584775"/>
          </a:xfrm>
          <a:prstGeom prst="rect">
            <a:avLst/>
          </a:prstGeom>
          <a:solidFill>
            <a:srgbClr val="990000"/>
          </a:solidFill>
        </p:spPr>
        <p:txBody>
          <a:bodyPr wrap="square" rtlCol="0">
            <a:spAutoFit/>
          </a:bodyPr>
          <a:lstStyle/>
          <a:p>
            <a:pPr algn="ctr"/>
            <a:r>
              <a:rPr lang="es-MX" sz="3200" dirty="0">
                <a:solidFill>
                  <a:srgbClr val="D0D0B6"/>
                </a:solidFill>
              </a:rPr>
              <a:t>ERRORES MAS FRECUENTES</a:t>
            </a:r>
            <a:endParaRPr lang="es-CO" sz="3200" dirty="0">
              <a:solidFill>
                <a:srgbClr val="D0D0B6"/>
              </a:solidFill>
            </a:endParaRPr>
          </a:p>
        </p:txBody>
      </p:sp>
      <p:sp>
        <p:nvSpPr>
          <p:cNvPr id="6" name="CuadroTexto 5">
            <a:extLst>
              <a:ext uri="{FF2B5EF4-FFF2-40B4-BE49-F238E27FC236}">
                <a16:creationId xmlns:a16="http://schemas.microsoft.com/office/drawing/2014/main" id="{E8F672EC-0063-4963-8498-01447EDBA34B}"/>
              </a:ext>
            </a:extLst>
          </p:cNvPr>
          <p:cNvSpPr txBox="1"/>
          <p:nvPr/>
        </p:nvSpPr>
        <p:spPr>
          <a:xfrm>
            <a:off x="8682606" y="2886192"/>
            <a:ext cx="2801923" cy="646331"/>
          </a:xfrm>
          <a:prstGeom prst="rect">
            <a:avLst/>
          </a:prstGeom>
          <a:noFill/>
        </p:spPr>
        <p:txBody>
          <a:bodyPr wrap="square" rtlCol="0">
            <a:spAutoFit/>
          </a:bodyPr>
          <a:lstStyle/>
          <a:p>
            <a:r>
              <a:rPr lang="es-MX" dirty="0"/>
              <a:t>Número de identificación del paciente inválido.</a:t>
            </a:r>
          </a:p>
        </p:txBody>
      </p:sp>
    </p:spTree>
    <p:extLst>
      <p:ext uri="{BB962C8B-B14F-4D97-AF65-F5344CB8AC3E}">
        <p14:creationId xmlns:p14="http://schemas.microsoft.com/office/powerpoint/2010/main" val="2901362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3460758" y="433390"/>
            <a:ext cx="4893776" cy="584775"/>
          </a:xfrm>
          <a:prstGeom prst="rect">
            <a:avLst/>
          </a:prstGeom>
          <a:solidFill>
            <a:srgbClr val="990000"/>
          </a:solidFill>
        </p:spPr>
        <p:txBody>
          <a:bodyPr wrap="square" rtlCol="0">
            <a:spAutoFit/>
          </a:bodyPr>
          <a:lstStyle/>
          <a:p>
            <a:pPr algn="ctr"/>
            <a:r>
              <a:rPr lang="es-MX" sz="3200" dirty="0">
                <a:solidFill>
                  <a:srgbClr val="D0D0B6"/>
                </a:solidFill>
              </a:rPr>
              <a:t>ERRORES MAS FRECUENTES</a:t>
            </a:r>
            <a:endParaRPr lang="es-CO" sz="3200" dirty="0">
              <a:solidFill>
                <a:srgbClr val="D0D0B6"/>
              </a:solidFill>
            </a:endParaRPr>
          </a:p>
        </p:txBody>
      </p:sp>
      <p:sp>
        <p:nvSpPr>
          <p:cNvPr id="17" name="object 15">
            <a:extLst>
              <a:ext uri="{FF2B5EF4-FFF2-40B4-BE49-F238E27FC236}">
                <a16:creationId xmlns:a16="http://schemas.microsoft.com/office/drawing/2014/main" id="{BC638C22-FF82-4BB9-B399-C52B5FC624CF}"/>
              </a:ext>
            </a:extLst>
          </p:cNvPr>
          <p:cNvSpPr/>
          <p:nvPr/>
        </p:nvSpPr>
        <p:spPr>
          <a:xfrm>
            <a:off x="1512951" y="1582208"/>
            <a:ext cx="6152516" cy="2589018"/>
          </a:xfrm>
          <a:prstGeom prst="rect">
            <a:avLst/>
          </a:prstGeom>
          <a:blipFill>
            <a:blip r:embed="rId2" cstate="print"/>
            <a:stretch>
              <a:fillRect/>
            </a:stretch>
          </a:blipFill>
        </p:spPr>
        <p:txBody>
          <a:bodyPr wrap="square" lIns="0" tIns="0" rIns="0" bIns="0" rtlCol="0"/>
          <a:lstStyle/>
          <a:p>
            <a:endParaRPr/>
          </a:p>
        </p:txBody>
      </p:sp>
      <p:sp>
        <p:nvSpPr>
          <p:cNvPr id="18" name="object 17">
            <a:extLst>
              <a:ext uri="{FF2B5EF4-FFF2-40B4-BE49-F238E27FC236}">
                <a16:creationId xmlns:a16="http://schemas.microsoft.com/office/drawing/2014/main" id="{7CE427F9-123B-4CD3-A34F-F93A76C5118E}"/>
              </a:ext>
            </a:extLst>
          </p:cNvPr>
          <p:cNvSpPr txBox="1"/>
          <p:nvPr/>
        </p:nvSpPr>
        <p:spPr>
          <a:xfrm>
            <a:off x="8586953" y="2768367"/>
            <a:ext cx="2629127" cy="936154"/>
          </a:xfrm>
          <a:prstGeom prst="rect">
            <a:avLst/>
          </a:prstGeom>
        </p:spPr>
        <p:txBody>
          <a:bodyPr vert="horz" wrap="square" lIns="0" tIns="12700" rIns="0" bIns="0" rtlCol="0">
            <a:spAutoFit/>
          </a:bodyPr>
          <a:lstStyle/>
          <a:p>
            <a:pPr marL="12065" marR="5080">
              <a:lnSpc>
                <a:spcPct val="100000"/>
              </a:lnSpc>
              <a:spcBef>
                <a:spcPts val="100"/>
              </a:spcBef>
            </a:pPr>
            <a:r>
              <a:rPr sz="2000" dirty="0"/>
              <a:t>Los códigos CIE10 </a:t>
            </a:r>
            <a:r>
              <a:rPr lang="es-MX" sz="2000" dirty="0"/>
              <a:t>y</a:t>
            </a:r>
            <a:r>
              <a:rPr sz="2000" dirty="0"/>
              <a:t> CUPS no  </a:t>
            </a:r>
            <a:r>
              <a:rPr sz="2000" dirty="0" err="1"/>
              <a:t>corresponden</a:t>
            </a:r>
            <a:r>
              <a:rPr sz="2000" dirty="0"/>
              <a:t> </a:t>
            </a:r>
            <a:r>
              <a:rPr lang="es-MX" sz="2000" dirty="0"/>
              <a:t>con</a:t>
            </a:r>
            <a:r>
              <a:rPr sz="2000" dirty="0"/>
              <a:t> la  </a:t>
            </a:r>
            <a:r>
              <a:rPr sz="2000" dirty="0" err="1"/>
              <a:t>especialidad</a:t>
            </a:r>
            <a:r>
              <a:rPr lang="es-CO" sz="2000" dirty="0"/>
              <a:t>.</a:t>
            </a:r>
          </a:p>
        </p:txBody>
      </p:sp>
      <p:pic>
        <p:nvPicPr>
          <p:cNvPr id="19" name="Imagen 18">
            <a:extLst>
              <a:ext uri="{FF2B5EF4-FFF2-40B4-BE49-F238E27FC236}">
                <a16:creationId xmlns:a16="http://schemas.microsoft.com/office/drawing/2014/main" id="{D0F867A6-FE80-4A1D-BDC5-D9045CF5BE12}"/>
              </a:ext>
            </a:extLst>
          </p:cNvPr>
          <p:cNvPicPr>
            <a:picLocks noChangeAspect="1"/>
          </p:cNvPicPr>
          <p:nvPr/>
        </p:nvPicPr>
        <p:blipFill>
          <a:blip r:embed="rId3"/>
          <a:stretch>
            <a:fillRect/>
          </a:stretch>
        </p:blipFill>
        <p:spPr>
          <a:xfrm>
            <a:off x="1475973" y="4496498"/>
            <a:ext cx="6189494" cy="779293"/>
          </a:xfrm>
          <a:prstGeom prst="rect">
            <a:avLst/>
          </a:prstGeom>
        </p:spPr>
      </p:pic>
      <p:sp>
        <p:nvSpPr>
          <p:cNvPr id="3" name="Elipse 2">
            <a:extLst>
              <a:ext uri="{FF2B5EF4-FFF2-40B4-BE49-F238E27FC236}">
                <a16:creationId xmlns:a16="http://schemas.microsoft.com/office/drawing/2014/main" id="{1F1780D0-0C1C-4C72-8FE9-3511DDFAE194}"/>
              </a:ext>
            </a:extLst>
          </p:cNvPr>
          <p:cNvSpPr/>
          <p:nvPr/>
        </p:nvSpPr>
        <p:spPr>
          <a:xfrm>
            <a:off x="1333850" y="4974672"/>
            <a:ext cx="1174458" cy="387683"/>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E0C6BF79-631D-42CC-8FB2-092D60B9E9ED}"/>
              </a:ext>
            </a:extLst>
          </p:cNvPr>
          <p:cNvSpPr/>
          <p:nvPr/>
        </p:nvSpPr>
        <p:spPr>
          <a:xfrm>
            <a:off x="4486948" y="4886144"/>
            <a:ext cx="3320642" cy="540083"/>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28510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3649112" y="378032"/>
            <a:ext cx="4893776" cy="584775"/>
          </a:xfrm>
          <a:prstGeom prst="rect">
            <a:avLst/>
          </a:prstGeom>
          <a:solidFill>
            <a:srgbClr val="990000"/>
          </a:solidFill>
        </p:spPr>
        <p:txBody>
          <a:bodyPr wrap="square" rtlCol="0">
            <a:spAutoFit/>
          </a:bodyPr>
          <a:lstStyle/>
          <a:p>
            <a:pPr algn="ctr"/>
            <a:r>
              <a:rPr lang="es-MX" sz="3200" dirty="0">
                <a:solidFill>
                  <a:srgbClr val="D0D0B6"/>
                </a:solidFill>
              </a:rPr>
              <a:t>ERRORES MAS FRECUENTES</a:t>
            </a:r>
            <a:endParaRPr lang="es-CO" sz="3200" dirty="0">
              <a:solidFill>
                <a:srgbClr val="D0D0B6"/>
              </a:solidFill>
            </a:endParaRPr>
          </a:p>
        </p:txBody>
      </p:sp>
      <p:sp>
        <p:nvSpPr>
          <p:cNvPr id="18" name="object 17">
            <a:extLst>
              <a:ext uri="{FF2B5EF4-FFF2-40B4-BE49-F238E27FC236}">
                <a16:creationId xmlns:a16="http://schemas.microsoft.com/office/drawing/2014/main" id="{7CE427F9-123B-4CD3-A34F-F93A76C5118E}"/>
              </a:ext>
            </a:extLst>
          </p:cNvPr>
          <p:cNvSpPr txBox="1"/>
          <p:nvPr/>
        </p:nvSpPr>
        <p:spPr>
          <a:xfrm>
            <a:off x="8713322" y="2220025"/>
            <a:ext cx="2049753" cy="1551707"/>
          </a:xfrm>
          <a:prstGeom prst="rect">
            <a:avLst/>
          </a:prstGeom>
        </p:spPr>
        <p:txBody>
          <a:bodyPr vert="horz" wrap="square" lIns="0" tIns="12700" rIns="0" bIns="0" rtlCol="0">
            <a:spAutoFit/>
          </a:bodyPr>
          <a:lstStyle/>
          <a:p>
            <a:pPr marL="12065" marR="5080">
              <a:spcBef>
                <a:spcPts val="100"/>
              </a:spcBef>
            </a:pPr>
            <a:r>
              <a:rPr lang="es-MX" sz="2000" dirty="0"/>
              <a:t>Los códigos CIE10 y CUPS no  corresponden con el sexo del paciente.</a:t>
            </a:r>
            <a:endParaRPr sz="2000" dirty="0"/>
          </a:p>
        </p:txBody>
      </p:sp>
      <p:pic>
        <p:nvPicPr>
          <p:cNvPr id="4" name="Imagen 3">
            <a:extLst>
              <a:ext uri="{FF2B5EF4-FFF2-40B4-BE49-F238E27FC236}">
                <a16:creationId xmlns:a16="http://schemas.microsoft.com/office/drawing/2014/main" id="{F2B80CE6-ECF2-4EAF-8988-18BF38E57588}"/>
              </a:ext>
            </a:extLst>
          </p:cNvPr>
          <p:cNvPicPr>
            <a:picLocks noChangeAspect="1"/>
          </p:cNvPicPr>
          <p:nvPr/>
        </p:nvPicPr>
        <p:blipFill>
          <a:blip r:embed="rId2"/>
          <a:stretch>
            <a:fillRect/>
          </a:stretch>
        </p:blipFill>
        <p:spPr>
          <a:xfrm>
            <a:off x="1827970" y="1754073"/>
            <a:ext cx="6410020" cy="2337228"/>
          </a:xfrm>
          <a:prstGeom prst="rect">
            <a:avLst/>
          </a:prstGeom>
        </p:spPr>
      </p:pic>
      <p:pic>
        <p:nvPicPr>
          <p:cNvPr id="5" name="Imagen 4">
            <a:extLst>
              <a:ext uri="{FF2B5EF4-FFF2-40B4-BE49-F238E27FC236}">
                <a16:creationId xmlns:a16="http://schemas.microsoft.com/office/drawing/2014/main" id="{F980A931-EA52-43D7-A816-BF8462192AF6}"/>
              </a:ext>
            </a:extLst>
          </p:cNvPr>
          <p:cNvPicPr>
            <a:picLocks noChangeAspect="1"/>
          </p:cNvPicPr>
          <p:nvPr/>
        </p:nvPicPr>
        <p:blipFill>
          <a:blip r:embed="rId3"/>
          <a:stretch>
            <a:fillRect/>
          </a:stretch>
        </p:blipFill>
        <p:spPr>
          <a:xfrm>
            <a:off x="1827969" y="4519989"/>
            <a:ext cx="8935105" cy="1375204"/>
          </a:xfrm>
          <a:prstGeom prst="rect">
            <a:avLst/>
          </a:prstGeom>
        </p:spPr>
      </p:pic>
    </p:spTree>
    <p:extLst>
      <p:ext uri="{BB962C8B-B14F-4D97-AF65-F5344CB8AC3E}">
        <p14:creationId xmlns:p14="http://schemas.microsoft.com/office/powerpoint/2010/main" val="2001772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3737205" y="412125"/>
            <a:ext cx="4893776" cy="584775"/>
          </a:xfrm>
          <a:prstGeom prst="rect">
            <a:avLst/>
          </a:prstGeom>
          <a:solidFill>
            <a:srgbClr val="990000"/>
          </a:solidFill>
        </p:spPr>
        <p:txBody>
          <a:bodyPr wrap="square" rtlCol="0">
            <a:spAutoFit/>
          </a:bodyPr>
          <a:lstStyle/>
          <a:p>
            <a:pPr algn="ctr"/>
            <a:r>
              <a:rPr lang="es-MX" sz="3200" dirty="0">
                <a:solidFill>
                  <a:srgbClr val="D0D0B6"/>
                </a:solidFill>
              </a:rPr>
              <a:t>ERRORES MAS FRECUENTES</a:t>
            </a:r>
            <a:endParaRPr lang="es-CO" sz="3200" dirty="0">
              <a:solidFill>
                <a:srgbClr val="D0D0B6"/>
              </a:solidFill>
            </a:endParaRPr>
          </a:p>
        </p:txBody>
      </p:sp>
      <p:sp>
        <p:nvSpPr>
          <p:cNvPr id="19" name="object 17">
            <a:extLst>
              <a:ext uri="{FF2B5EF4-FFF2-40B4-BE49-F238E27FC236}">
                <a16:creationId xmlns:a16="http://schemas.microsoft.com/office/drawing/2014/main" id="{30213827-104F-4C31-8B43-06A914C19674}"/>
              </a:ext>
            </a:extLst>
          </p:cNvPr>
          <p:cNvSpPr txBox="1"/>
          <p:nvPr/>
        </p:nvSpPr>
        <p:spPr>
          <a:xfrm>
            <a:off x="8145632" y="2927488"/>
            <a:ext cx="2934392" cy="1577355"/>
          </a:xfrm>
          <a:prstGeom prst="rect">
            <a:avLst/>
          </a:prstGeom>
        </p:spPr>
        <p:txBody>
          <a:bodyPr vert="horz" wrap="square" lIns="0" tIns="12700" rIns="0" bIns="0" rtlCol="0">
            <a:spAutoFit/>
          </a:bodyPr>
          <a:lstStyle/>
          <a:p>
            <a:pPr marL="12065" marR="5080" algn="just">
              <a:lnSpc>
                <a:spcPct val="100000"/>
              </a:lnSpc>
              <a:spcBef>
                <a:spcPts val="100"/>
              </a:spcBef>
            </a:pPr>
            <a:r>
              <a:rPr lang="es-CO" sz="2000" dirty="0"/>
              <a:t>Consultas </a:t>
            </a:r>
            <a:r>
              <a:rPr lang="es-CO" sz="2000" dirty="0" err="1"/>
              <a:t>inasistidas</a:t>
            </a:r>
            <a:r>
              <a:rPr lang="es-CO" sz="2000" dirty="0"/>
              <a:t> con diagnóstico principal.</a:t>
            </a:r>
          </a:p>
          <a:p>
            <a:pPr marL="12065" marR="5080" algn="just">
              <a:lnSpc>
                <a:spcPct val="100000"/>
              </a:lnSpc>
              <a:spcBef>
                <a:spcPts val="100"/>
              </a:spcBef>
            </a:pPr>
            <a:endParaRPr lang="es-MX" sz="2000" dirty="0"/>
          </a:p>
          <a:p>
            <a:pPr marL="12065" marR="5080" algn="just">
              <a:lnSpc>
                <a:spcPct val="100000"/>
              </a:lnSpc>
              <a:spcBef>
                <a:spcPts val="100"/>
              </a:spcBef>
            </a:pPr>
            <a:r>
              <a:rPr lang="es-MX" sz="2000" dirty="0"/>
              <a:t>C</a:t>
            </a:r>
            <a:r>
              <a:rPr lang="es-CO" sz="2000" dirty="0" err="1"/>
              <a:t>onsultas</a:t>
            </a:r>
            <a:r>
              <a:rPr lang="es-CO" sz="2000" dirty="0"/>
              <a:t> cumplidas sin CIE10.</a:t>
            </a:r>
            <a:endParaRPr sz="2000" dirty="0"/>
          </a:p>
        </p:txBody>
      </p:sp>
      <p:pic>
        <p:nvPicPr>
          <p:cNvPr id="20" name="Imagen 19">
            <a:extLst>
              <a:ext uri="{FF2B5EF4-FFF2-40B4-BE49-F238E27FC236}">
                <a16:creationId xmlns:a16="http://schemas.microsoft.com/office/drawing/2014/main" id="{CF7A4DD0-78A6-4133-9011-C4428F987C8C}"/>
              </a:ext>
            </a:extLst>
          </p:cNvPr>
          <p:cNvPicPr/>
          <p:nvPr/>
        </p:nvPicPr>
        <p:blipFill>
          <a:blip r:embed="rId2"/>
          <a:stretch>
            <a:fillRect/>
          </a:stretch>
        </p:blipFill>
        <p:spPr>
          <a:xfrm>
            <a:off x="1111976" y="1676400"/>
            <a:ext cx="6127024" cy="1600200"/>
          </a:xfrm>
          <a:prstGeom prst="rect">
            <a:avLst/>
          </a:prstGeom>
        </p:spPr>
      </p:pic>
      <p:pic>
        <p:nvPicPr>
          <p:cNvPr id="6" name="Imagen 5">
            <a:extLst>
              <a:ext uri="{FF2B5EF4-FFF2-40B4-BE49-F238E27FC236}">
                <a16:creationId xmlns:a16="http://schemas.microsoft.com/office/drawing/2014/main" id="{096B11B6-37FA-4A81-98D0-79E76EA8BEDA}"/>
              </a:ext>
            </a:extLst>
          </p:cNvPr>
          <p:cNvPicPr>
            <a:picLocks noChangeAspect="1"/>
          </p:cNvPicPr>
          <p:nvPr/>
        </p:nvPicPr>
        <p:blipFill>
          <a:blip r:embed="rId3"/>
          <a:stretch>
            <a:fillRect/>
          </a:stretch>
        </p:blipFill>
        <p:spPr>
          <a:xfrm>
            <a:off x="1111976" y="3733102"/>
            <a:ext cx="6094221" cy="1769290"/>
          </a:xfrm>
          <a:prstGeom prst="rect">
            <a:avLst/>
          </a:prstGeom>
        </p:spPr>
      </p:pic>
    </p:spTree>
    <p:extLst>
      <p:ext uri="{BB962C8B-B14F-4D97-AF65-F5344CB8AC3E}">
        <p14:creationId xmlns:p14="http://schemas.microsoft.com/office/powerpoint/2010/main" val="3214290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3269372" y="380227"/>
            <a:ext cx="5418471" cy="584775"/>
          </a:xfrm>
          <a:prstGeom prst="rect">
            <a:avLst/>
          </a:prstGeom>
          <a:solidFill>
            <a:srgbClr val="990000"/>
          </a:solidFill>
        </p:spPr>
        <p:txBody>
          <a:bodyPr wrap="square" rtlCol="0">
            <a:spAutoFit/>
          </a:bodyPr>
          <a:lstStyle/>
          <a:p>
            <a:pPr algn="ctr"/>
            <a:r>
              <a:rPr lang="es-MX" sz="3200" dirty="0">
                <a:solidFill>
                  <a:srgbClr val="D0D0B6"/>
                </a:solidFill>
              </a:rPr>
              <a:t>INDICADOR RIPS RED INTERNA</a:t>
            </a:r>
            <a:endParaRPr lang="es-CO" sz="3200" dirty="0">
              <a:solidFill>
                <a:srgbClr val="D0D0B6"/>
              </a:solidFill>
            </a:endParaRPr>
          </a:p>
        </p:txBody>
      </p:sp>
      <p:pic>
        <p:nvPicPr>
          <p:cNvPr id="31" name="Imagen 30">
            <a:extLst>
              <a:ext uri="{FF2B5EF4-FFF2-40B4-BE49-F238E27FC236}">
                <a16:creationId xmlns:a16="http://schemas.microsoft.com/office/drawing/2014/main" id="{208A40A6-A196-4D42-8697-D332A4B4F98A}"/>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1714" l="10000" r="90000">
                        <a14:foregroundMark x1="46889" y1="91714" x2="46889" y2="91714"/>
                      </a14:backgroundRemoval>
                    </a14:imgEffect>
                  </a14:imgLayer>
                </a14:imgProps>
              </a:ext>
              <a:ext uri="{28A0092B-C50C-407E-A947-70E740481C1C}">
                <a14:useLocalDpi xmlns:a14="http://schemas.microsoft.com/office/drawing/2010/main" val="0"/>
              </a:ext>
            </a:extLst>
          </a:blip>
          <a:stretch>
            <a:fillRect/>
          </a:stretch>
        </p:blipFill>
        <p:spPr>
          <a:xfrm rot="20415733">
            <a:off x="9590195" y="1569126"/>
            <a:ext cx="2190735" cy="1703905"/>
          </a:xfrm>
          <a:prstGeom prst="rect">
            <a:avLst/>
          </a:prstGeom>
        </p:spPr>
      </p:pic>
      <p:sp>
        <p:nvSpPr>
          <p:cNvPr id="32" name="CuadroTexto 31">
            <a:extLst>
              <a:ext uri="{FF2B5EF4-FFF2-40B4-BE49-F238E27FC236}">
                <a16:creationId xmlns:a16="http://schemas.microsoft.com/office/drawing/2014/main" id="{A999B6B8-9886-4B36-80D0-36529C753B72}"/>
              </a:ext>
            </a:extLst>
          </p:cNvPr>
          <p:cNvSpPr txBox="1"/>
          <p:nvPr/>
        </p:nvSpPr>
        <p:spPr>
          <a:xfrm>
            <a:off x="1770579" y="1838575"/>
            <a:ext cx="7596252" cy="1538883"/>
          </a:xfrm>
          <a:prstGeom prst="rect">
            <a:avLst/>
          </a:prstGeom>
          <a:noFill/>
        </p:spPr>
        <p:txBody>
          <a:bodyPr wrap="square" rtlCol="0">
            <a:spAutoFit/>
          </a:bodyPr>
          <a:lstStyle/>
          <a:p>
            <a:pPr algn="just"/>
            <a:r>
              <a:rPr lang="es-MX" sz="2000" dirty="0"/>
              <a:t>Con el fin de mejorar la calidad del dato de los reportes manuales, mensualmente se evaluará el siguiente indicador de RIPS red interna.</a:t>
            </a:r>
          </a:p>
          <a:p>
            <a:endParaRPr lang="es-MX" dirty="0"/>
          </a:p>
          <a:p>
            <a:endParaRPr lang="es-MX" dirty="0"/>
          </a:p>
          <a:p>
            <a:endParaRPr lang="es-CO" dirty="0"/>
          </a:p>
        </p:txBody>
      </p:sp>
      <p:sp>
        <p:nvSpPr>
          <p:cNvPr id="36" name="Rectángulo 35">
            <a:extLst>
              <a:ext uri="{FF2B5EF4-FFF2-40B4-BE49-F238E27FC236}">
                <a16:creationId xmlns:a16="http://schemas.microsoft.com/office/drawing/2014/main" id="{DAD7F570-9FE3-48EA-B971-9E7DB531496F}"/>
              </a:ext>
            </a:extLst>
          </p:cNvPr>
          <p:cNvSpPr/>
          <p:nvPr/>
        </p:nvSpPr>
        <p:spPr>
          <a:xfrm>
            <a:off x="1770579" y="4689447"/>
            <a:ext cx="7639050" cy="707886"/>
          </a:xfrm>
          <a:prstGeom prst="rect">
            <a:avLst/>
          </a:prstGeom>
        </p:spPr>
        <p:txBody>
          <a:bodyPr wrap="square">
            <a:spAutoFit/>
          </a:bodyPr>
          <a:lstStyle/>
          <a:p>
            <a:pPr algn="just"/>
            <a:r>
              <a:rPr lang="es-MX" sz="2000" dirty="0"/>
              <a:t>Los doce establecimientos que presenten los indicadores RIPS red interna más bajos serán capacitados. </a:t>
            </a:r>
          </a:p>
        </p:txBody>
      </p:sp>
      <p:pic>
        <p:nvPicPr>
          <p:cNvPr id="39" name="Imagen 38">
            <a:extLst>
              <a:ext uri="{FF2B5EF4-FFF2-40B4-BE49-F238E27FC236}">
                <a16:creationId xmlns:a16="http://schemas.microsoft.com/office/drawing/2014/main" id="{1C761900-2A0F-4975-8666-BD51185B9CBD}"/>
              </a:ext>
            </a:extLst>
          </p:cNvPr>
          <p:cNvPicPr>
            <a:picLocks noChangeAspect="1"/>
          </p:cNvPicPr>
          <p:nvPr/>
        </p:nvPicPr>
        <p:blipFill>
          <a:blip r:embed="rId4"/>
          <a:stretch>
            <a:fillRect/>
          </a:stretch>
        </p:blipFill>
        <p:spPr>
          <a:xfrm>
            <a:off x="1770579" y="2747962"/>
            <a:ext cx="7639050" cy="1362075"/>
          </a:xfrm>
          <a:prstGeom prst="rect">
            <a:avLst/>
          </a:prstGeom>
        </p:spPr>
      </p:pic>
    </p:spTree>
    <p:extLst>
      <p:ext uri="{BB962C8B-B14F-4D97-AF65-F5344CB8AC3E}">
        <p14:creationId xmlns:p14="http://schemas.microsoft.com/office/powerpoint/2010/main" val="3299391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2977133" y="419788"/>
            <a:ext cx="6237733" cy="584775"/>
          </a:xfrm>
          <a:prstGeom prst="rect">
            <a:avLst/>
          </a:prstGeom>
          <a:solidFill>
            <a:srgbClr val="990000"/>
          </a:solidFill>
        </p:spPr>
        <p:txBody>
          <a:bodyPr wrap="square" rtlCol="0">
            <a:spAutoFit/>
          </a:bodyPr>
          <a:lstStyle/>
          <a:p>
            <a:pPr algn="ctr"/>
            <a:r>
              <a:rPr lang="es-MX" sz="3200" dirty="0">
                <a:solidFill>
                  <a:srgbClr val="D0D0B6"/>
                </a:solidFill>
              </a:rPr>
              <a:t>DESCARGA DE REPORTES SALUD SIS</a:t>
            </a:r>
          </a:p>
        </p:txBody>
      </p:sp>
      <p:grpSp>
        <p:nvGrpSpPr>
          <p:cNvPr id="9" name="Grupo 8">
            <a:extLst>
              <a:ext uri="{FF2B5EF4-FFF2-40B4-BE49-F238E27FC236}">
                <a16:creationId xmlns:a16="http://schemas.microsoft.com/office/drawing/2014/main" id="{4A16378B-C1C6-4953-9139-2933864968F2}"/>
              </a:ext>
            </a:extLst>
          </p:cNvPr>
          <p:cNvGrpSpPr/>
          <p:nvPr/>
        </p:nvGrpSpPr>
        <p:grpSpPr>
          <a:xfrm>
            <a:off x="7772400" y="4191000"/>
            <a:ext cx="4183052" cy="1933871"/>
            <a:chOff x="7543800" y="2409529"/>
            <a:chExt cx="4183052" cy="1933871"/>
          </a:xfrm>
        </p:grpSpPr>
        <p:pic>
          <p:nvPicPr>
            <p:cNvPr id="10" name="Imagen 9">
              <a:extLst>
                <a:ext uri="{FF2B5EF4-FFF2-40B4-BE49-F238E27FC236}">
                  <a16:creationId xmlns:a16="http://schemas.microsoft.com/office/drawing/2014/main" id="{DCC5D132-FFDA-48BB-ACDA-24FC775CFD09}"/>
                </a:ext>
              </a:extLst>
            </p:cNvPr>
            <p:cNvPicPr>
              <a:picLocks noChangeAspect="1"/>
            </p:cNvPicPr>
            <p:nvPr/>
          </p:nvPicPr>
          <p:blipFill>
            <a:blip r:embed="rId2"/>
            <a:stretch>
              <a:fillRect/>
            </a:stretch>
          </p:blipFill>
          <p:spPr>
            <a:xfrm>
              <a:off x="7543800" y="2409529"/>
              <a:ext cx="4183052" cy="1820938"/>
            </a:xfrm>
            <a:prstGeom prst="roundRect">
              <a:avLst>
                <a:gd name="adj" fmla="val 8594"/>
              </a:avLst>
            </a:prstGeom>
            <a:solidFill>
              <a:srgbClr val="FFFFFF">
                <a:shade val="85000"/>
              </a:srgbClr>
            </a:solidFill>
            <a:ln>
              <a:noFill/>
            </a:ln>
            <a:effectLst/>
          </p:spPr>
        </p:pic>
        <p:sp>
          <p:nvSpPr>
            <p:cNvPr id="11" name="Elipse 10">
              <a:extLst>
                <a:ext uri="{FF2B5EF4-FFF2-40B4-BE49-F238E27FC236}">
                  <a16:creationId xmlns:a16="http://schemas.microsoft.com/office/drawing/2014/main" id="{D9F8B18F-4B5C-4BE7-BB15-90B5F42AD455}"/>
                </a:ext>
              </a:extLst>
            </p:cNvPr>
            <p:cNvSpPr/>
            <p:nvPr/>
          </p:nvSpPr>
          <p:spPr>
            <a:xfrm>
              <a:off x="10287000" y="3733800"/>
              <a:ext cx="1371600" cy="609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Forma 11">
            <a:extLst>
              <a:ext uri="{FF2B5EF4-FFF2-40B4-BE49-F238E27FC236}">
                <a16:creationId xmlns:a16="http://schemas.microsoft.com/office/drawing/2014/main" id="{A1FF2EC1-6E02-4B71-BACA-F2D4F1C6077F}"/>
              </a:ext>
            </a:extLst>
          </p:cNvPr>
          <p:cNvSpPr/>
          <p:nvPr/>
        </p:nvSpPr>
        <p:spPr>
          <a:xfrm rot="3134712">
            <a:off x="7450969" y="2915011"/>
            <a:ext cx="1756857" cy="1438004"/>
          </a:xfrm>
          <a:prstGeom prst="swooshArrow">
            <a:avLst>
              <a:gd name="adj1" fmla="val 16310"/>
              <a:gd name="adj2" fmla="val 31370"/>
            </a:avLst>
          </a:prstGeom>
          <a:solidFill>
            <a:srgbClr val="D0D0B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3" name="Grupo 12">
            <a:extLst>
              <a:ext uri="{FF2B5EF4-FFF2-40B4-BE49-F238E27FC236}">
                <a16:creationId xmlns:a16="http://schemas.microsoft.com/office/drawing/2014/main" id="{3876D841-CC34-449D-868E-6643C1F79239}"/>
              </a:ext>
            </a:extLst>
          </p:cNvPr>
          <p:cNvGrpSpPr/>
          <p:nvPr/>
        </p:nvGrpSpPr>
        <p:grpSpPr>
          <a:xfrm>
            <a:off x="588840" y="1447800"/>
            <a:ext cx="2971800" cy="1765708"/>
            <a:chOff x="1295400" y="1918108"/>
            <a:chExt cx="2590800" cy="1524000"/>
          </a:xfrm>
          <a:effectLst/>
        </p:grpSpPr>
        <p:pic>
          <p:nvPicPr>
            <p:cNvPr id="14" name="Imagen 13">
              <a:extLst>
                <a:ext uri="{FF2B5EF4-FFF2-40B4-BE49-F238E27FC236}">
                  <a16:creationId xmlns:a16="http://schemas.microsoft.com/office/drawing/2014/main" id="{A6674B63-91C7-4134-A98A-A486829F55B6}"/>
                </a:ext>
              </a:extLst>
            </p:cNvPr>
            <p:cNvPicPr/>
            <p:nvPr/>
          </p:nvPicPr>
          <p:blipFill rotWithShape="1">
            <a:blip r:embed="rId3"/>
            <a:srcRect l="59045" t="55487" b="6100"/>
            <a:stretch/>
          </p:blipFill>
          <p:spPr>
            <a:xfrm>
              <a:off x="1295400" y="1918108"/>
              <a:ext cx="2590800" cy="1524000"/>
            </a:xfrm>
            <a:prstGeom prst="roundRect">
              <a:avLst>
                <a:gd name="adj" fmla="val 8594"/>
              </a:avLst>
            </a:prstGeom>
            <a:solidFill>
              <a:srgbClr val="FFFFFF">
                <a:shade val="85000"/>
              </a:srgbClr>
            </a:solidFill>
            <a:ln>
              <a:noFill/>
            </a:ln>
            <a:effectLst/>
          </p:spPr>
        </p:pic>
        <p:sp>
          <p:nvSpPr>
            <p:cNvPr id="15" name="Elipse 14">
              <a:extLst>
                <a:ext uri="{FF2B5EF4-FFF2-40B4-BE49-F238E27FC236}">
                  <a16:creationId xmlns:a16="http://schemas.microsoft.com/office/drawing/2014/main" id="{DCAB0243-51C5-4D30-9B4A-E56EA94CF25F}"/>
                </a:ext>
              </a:extLst>
            </p:cNvPr>
            <p:cNvSpPr/>
            <p:nvPr/>
          </p:nvSpPr>
          <p:spPr>
            <a:xfrm>
              <a:off x="1669732" y="2146708"/>
              <a:ext cx="2064068" cy="7488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upo 15">
            <a:extLst>
              <a:ext uri="{FF2B5EF4-FFF2-40B4-BE49-F238E27FC236}">
                <a16:creationId xmlns:a16="http://schemas.microsoft.com/office/drawing/2014/main" id="{194209F0-12B5-49ED-89A4-1F046B999CAC}"/>
              </a:ext>
            </a:extLst>
          </p:cNvPr>
          <p:cNvGrpSpPr/>
          <p:nvPr/>
        </p:nvGrpSpPr>
        <p:grpSpPr>
          <a:xfrm>
            <a:off x="4844200" y="2508449"/>
            <a:ext cx="2300287" cy="2840294"/>
            <a:chOff x="4710112" y="1941256"/>
            <a:chExt cx="2300287" cy="2840294"/>
          </a:xfrm>
        </p:grpSpPr>
        <p:pic>
          <p:nvPicPr>
            <p:cNvPr id="17" name="Imagen 16">
              <a:extLst>
                <a:ext uri="{FF2B5EF4-FFF2-40B4-BE49-F238E27FC236}">
                  <a16:creationId xmlns:a16="http://schemas.microsoft.com/office/drawing/2014/main" id="{823F5DBD-9B3A-4395-9832-238D99A3DE11}"/>
                </a:ext>
              </a:extLst>
            </p:cNvPr>
            <p:cNvPicPr/>
            <p:nvPr/>
          </p:nvPicPr>
          <p:blipFill rotWithShape="1">
            <a:blip r:embed="rId4"/>
            <a:srcRect r="19760"/>
            <a:stretch/>
          </p:blipFill>
          <p:spPr>
            <a:xfrm>
              <a:off x="4710112" y="1941256"/>
              <a:ext cx="2300287" cy="2840294"/>
            </a:xfrm>
            <a:prstGeom prst="roundRect">
              <a:avLst>
                <a:gd name="adj" fmla="val 8594"/>
              </a:avLst>
            </a:prstGeom>
            <a:solidFill>
              <a:srgbClr val="FFFFFF">
                <a:shade val="85000"/>
              </a:srgbClr>
            </a:solidFill>
            <a:ln>
              <a:noFill/>
            </a:ln>
            <a:effectLst/>
          </p:spPr>
        </p:pic>
        <p:sp>
          <p:nvSpPr>
            <p:cNvPr id="18" name="Elipse 17">
              <a:extLst>
                <a:ext uri="{FF2B5EF4-FFF2-40B4-BE49-F238E27FC236}">
                  <a16:creationId xmlns:a16="http://schemas.microsoft.com/office/drawing/2014/main" id="{7DC1F1AD-15F2-4B73-8AAE-39842521583A}"/>
                </a:ext>
              </a:extLst>
            </p:cNvPr>
            <p:cNvSpPr/>
            <p:nvPr/>
          </p:nvSpPr>
          <p:spPr>
            <a:xfrm>
              <a:off x="4876800" y="3352800"/>
              <a:ext cx="1981200" cy="457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lipse 18">
              <a:extLst>
                <a:ext uri="{FF2B5EF4-FFF2-40B4-BE49-F238E27FC236}">
                  <a16:creationId xmlns:a16="http://schemas.microsoft.com/office/drawing/2014/main" id="{E0E916FD-DF34-4302-A6BD-80DD4C392388}"/>
                </a:ext>
              </a:extLst>
            </p:cNvPr>
            <p:cNvSpPr/>
            <p:nvPr/>
          </p:nvSpPr>
          <p:spPr>
            <a:xfrm>
              <a:off x="4710112" y="2209800"/>
              <a:ext cx="954814" cy="4771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orma 19">
            <a:extLst>
              <a:ext uri="{FF2B5EF4-FFF2-40B4-BE49-F238E27FC236}">
                <a16:creationId xmlns:a16="http://schemas.microsoft.com/office/drawing/2014/main" id="{F4BF884C-CCEA-4D54-A942-8C0BC9194CFA}"/>
              </a:ext>
            </a:extLst>
          </p:cNvPr>
          <p:cNvSpPr/>
          <p:nvPr/>
        </p:nvSpPr>
        <p:spPr>
          <a:xfrm rot="3134712">
            <a:off x="3873720" y="1179764"/>
            <a:ext cx="1756857" cy="1438004"/>
          </a:xfrm>
          <a:prstGeom prst="swooshArrow">
            <a:avLst>
              <a:gd name="adj1" fmla="val 16310"/>
              <a:gd name="adj2" fmla="val 31370"/>
            </a:avLst>
          </a:prstGeom>
          <a:solidFill>
            <a:srgbClr val="D0D0B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2200195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2977133" y="424996"/>
            <a:ext cx="6237733" cy="584775"/>
          </a:xfrm>
          <a:prstGeom prst="rect">
            <a:avLst/>
          </a:prstGeom>
          <a:solidFill>
            <a:srgbClr val="990000"/>
          </a:solidFill>
        </p:spPr>
        <p:txBody>
          <a:bodyPr wrap="square" rtlCol="0">
            <a:spAutoFit/>
          </a:bodyPr>
          <a:lstStyle/>
          <a:p>
            <a:pPr algn="ctr"/>
            <a:r>
              <a:rPr lang="es-MX" sz="3200" dirty="0">
                <a:solidFill>
                  <a:srgbClr val="D0D0B6"/>
                </a:solidFill>
              </a:rPr>
              <a:t>DESCARGA DE REPORTES SALUD SIS</a:t>
            </a:r>
          </a:p>
        </p:txBody>
      </p:sp>
      <p:pic>
        <p:nvPicPr>
          <p:cNvPr id="21" name="Imagen 20">
            <a:extLst>
              <a:ext uri="{FF2B5EF4-FFF2-40B4-BE49-F238E27FC236}">
                <a16:creationId xmlns:a16="http://schemas.microsoft.com/office/drawing/2014/main" id="{1D3B5620-1634-45CC-8107-9F0494989554}"/>
              </a:ext>
            </a:extLst>
          </p:cNvPr>
          <p:cNvPicPr/>
          <p:nvPr/>
        </p:nvPicPr>
        <p:blipFill>
          <a:blip r:embed="rId2"/>
          <a:stretch>
            <a:fillRect/>
          </a:stretch>
        </p:blipFill>
        <p:spPr>
          <a:xfrm>
            <a:off x="6661799" y="3700262"/>
            <a:ext cx="2667000" cy="1143000"/>
          </a:xfrm>
          <a:prstGeom prst="roundRect">
            <a:avLst>
              <a:gd name="adj" fmla="val 8594"/>
            </a:avLst>
          </a:prstGeom>
          <a:solidFill>
            <a:srgbClr val="FFFFFF">
              <a:shade val="85000"/>
            </a:srgbClr>
          </a:solidFill>
          <a:ln>
            <a:noFill/>
          </a:ln>
          <a:effectLst/>
        </p:spPr>
      </p:pic>
      <p:sp>
        <p:nvSpPr>
          <p:cNvPr id="22" name="Forma 21">
            <a:extLst>
              <a:ext uri="{FF2B5EF4-FFF2-40B4-BE49-F238E27FC236}">
                <a16:creationId xmlns:a16="http://schemas.microsoft.com/office/drawing/2014/main" id="{CB7DB418-7EAA-47D8-8798-4CF8E9EB7800}"/>
              </a:ext>
            </a:extLst>
          </p:cNvPr>
          <p:cNvSpPr/>
          <p:nvPr/>
        </p:nvSpPr>
        <p:spPr>
          <a:xfrm rot="3595146">
            <a:off x="5714229" y="2088404"/>
            <a:ext cx="1756857" cy="1438004"/>
          </a:xfrm>
          <a:prstGeom prst="swooshArrow">
            <a:avLst>
              <a:gd name="adj1" fmla="val 16310"/>
              <a:gd name="adj2" fmla="val 31370"/>
            </a:avLst>
          </a:prstGeom>
          <a:solidFill>
            <a:srgbClr val="D0D0B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Forma 25">
            <a:extLst>
              <a:ext uri="{FF2B5EF4-FFF2-40B4-BE49-F238E27FC236}">
                <a16:creationId xmlns:a16="http://schemas.microsoft.com/office/drawing/2014/main" id="{48F2DA8C-520F-474E-ACAA-B2E29028F268}"/>
              </a:ext>
            </a:extLst>
          </p:cNvPr>
          <p:cNvSpPr/>
          <p:nvPr/>
        </p:nvSpPr>
        <p:spPr>
          <a:xfrm rot="3595146">
            <a:off x="9544471" y="3894906"/>
            <a:ext cx="1756857" cy="1438004"/>
          </a:xfrm>
          <a:prstGeom prst="swooshArrow">
            <a:avLst>
              <a:gd name="adj1" fmla="val 16310"/>
              <a:gd name="adj2" fmla="val 31370"/>
            </a:avLst>
          </a:prstGeom>
          <a:solidFill>
            <a:srgbClr val="D0D0B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27" name="Grupo 26">
            <a:extLst>
              <a:ext uri="{FF2B5EF4-FFF2-40B4-BE49-F238E27FC236}">
                <a16:creationId xmlns:a16="http://schemas.microsoft.com/office/drawing/2014/main" id="{4044E572-7A69-401A-8D94-D1665DCAEBD1}"/>
              </a:ext>
            </a:extLst>
          </p:cNvPr>
          <p:cNvGrpSpPr/>
          <p:nvPr/>
        </p:nvGrpSpPr>
        <p:grpSpPr>
          <a:xfrm>
            <a:off x="9451588" y="5374546"/>
            <a:ext cx="2586614" cy="600075"/>
            <a:chOff x="9300586" y="5181600"/>
            <a:chExt cx="2586614" cy="600075"/>
          </a:xfrm>
        </p:grpSpPr>
        <p:pic>
          <p:nvPicPr>
            <p:cNvPr id="28" name="Imagen 27">
              <a:extLst>
                <a:ext uri="{FF2B5EF4-FFF2-40B4-BE49-F238E27FC236}">
                  <a16:creationId xmlns:a16="http://schemas.microsoft.com/office/drawing/2014/main" id="{41733423-C79F-4CC9-9E44-68C58C8779F9}"/>
                </a:ext>
              </a:extLst>
            </p:cNvPr>
            <p:cNvPicPr/>
            <p:nvPr/>
          </p:nvPicPr>
          <p:blipFill rotWithShape="1">
            <a:blip r:embed="rId3"/>
            <a:srcRect l="47877"/>
            <a:stretch/>
          </p:blipFill>
          <p:spPr>
            <a:xfrm>
              <a:off x="9300586" y="5181600"/>
              <a:ext cx="2586614" cy="600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Elipse 28">
              <a:extLst>
                <a:ext uri="{FF2B5EF4-FFF2-40B4-BE49-F238E27FC236}">
                  <a16:creationId xmlns:a16="http://schemas.microsoft.com/office/drawing/2014/main" id="{911ED4F6-B1E7-4353-B0F3-C1CFB12F560F}"/>
                </a:ext>
              </a:extLst>
            </p:cNvPr>
            <p:cNvSpPr/>
            <p:nvPr/>
          </p:nvSpPr>
          <p:spPr>
            <a:xfrm>
              <a:off x="10210800" y="5241910"/>
              <a:ext cx="1600200" cy="533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5" name="Grupo 4">
            <a:extLst>
              <a:ext uri="{FF2B5EF4-FFF2-40B4-BE49-F238E27FC236}">
                <a16:creationId xmlns:a16="http://schemas.microsoft.com/office/drawing/2014/main" id="{18B1E46F-9FD0-4D27-AA3F-04568ADA8F0F}"/>
              </a:ext>
            </a:extLst>
          </p:cNvPr>
          <p:cNvGrpSpPr/>
          <p:nvPr/>
        </p:nvGrpSpPr>
        <p:grpSpPr>
          <a:xfrm>
            <a:off x="271503" y="1416492"/>
            <a:ext cx="5258700" cy="3273672"/>
            <a:chOff x="390917" y="1253078"/>
            <a:chExt cx="5258700" cy="3273672"/>
          </a:xfrm>
        </p:grpSpPr>
        <p:pic>
          <p:nvPicPr>
            <p:cNvPr id="3" name="Imagen 2">
              <a:extLst>
                <a:ext uri="{FF2B5EF4-FFF2-40B4-BE49-F238E27FC236}">
                  <a16:creationId xmlns:a16="http://schemas.microsoft.com/office/drawing/2014/main" id="{90EFE68F-E38E-4566-BDE8-C38459650902}"/>
                </a:ext>
              </a:extLst>
            </p:cNvPr>
            <p:cNvPicPr>
              <a:picLocks noChangeAspect="1"/>
            </p:cNvPicPr>
            <p:nvPr/>
          </p:nvPicPr>
          <p:blipFill>
            <a:blip r:embed="rId4"/>
            <a:stretch>
              <a:fillRect/>
            </a:stretch>
          </p:blipFill>
          <p:spPr>
            <a:xfrm>
              <a:off x="390917" y="1253078"/>
              <a:ext cx="5202451" cy="3175768"/>
            </a:xfrm>
            <a:prstGeom prst="rect">
              <a:avLst/>
            </a:prstGeom>
          </p:spPr>
        </p:pic>
        <p:sp>
          <p:nvSpPr>
            <p:cNvPr id="30" name="Elipse 29">
              <a:extLst>
                <a:ext uri="{FF2B5EF4-FFF2-40B4-BE49-F238E27FC236}">
                  <a16:creationId xmlns:a16="http://schemas.microsoft.com/office/drawing/2014/main" id="{7B79FDAD-1648-42AD-A021-6E9F507DD35C}"/>
                </a:ext>
              </a:extLst>
            </p:cNvPr>
            <p:cNvSpPr/>
            <p:nvPr/>
          </p:nvSpPr>
          <p:spPr>
            <a:xfrm>
              <a:off x="4561814" y="3993160"/>
              <a:ext cx="1087803" cy="5335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3124836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p:cNvSpPr>
            <a:spLocks noGrp="1"/>
          </p:cNvSpPr>
          <p:nvPr>
            <p:ph type="title"/>
          </p:nvPr>
        </p:nvSpPr>
        <p:spPr>
          <a:xfrm>
            <a:off x="2293863" y="5300402"/>
            <a:ext cx="8139717" cy="784814"/>
          </a:xfrm>
        </p:spPr>
        <p:txBody>
          <a:bodyPr/>
          <a:lstStyle/>
          <a:p>
            <a:r>
              <a:rPr lang="es-CO" dirty="0"/>
              <a:t>RIPS RED EXTERNA</a:t>
            </a:r>
          </a:p>
        </p:txBody>
      </p:sp>
      <p:sp>
        <p:nvSpPr>
          <p:cNvPr id="13" name="Marcador de contenido 2"/>
          <p:cNvSpPr>
            <a:spLocks noGrp="1"/>
          </p:cNvSpPr>
          <p:nvPr>
            <p:ph sz="quarter" idx="10"/>
          </p:nvPr>
        </p:nvSpPr>
        <p:spPr>
          <a:xfrm>
            <a:off x="2293863" y="6042678"/>
            <a:ext cx="7716411" cy="308613"/>
          </a:xfrm>
        </p:spPr>
        <p:txBody>
          <a:bodyPr/>
          <a:lstStyle/>
          <a:p>
            <a:pPr lvl="0"/>
            <a:r>
              <a:rPr lang="es-CO" b="0" kern="0" dirty="0">
                <a:solidFill>
                  <a:srgbClr val="143E34"/>
                </a:solidFill>
              </a:rPr>
              <a:t>Mat. Iván Gustavo Nieto Chávez </a:t>
            </a:r>
          </a:p>
        </p:txBody>
      </p:sp>
    </p:spTree>
    <p:extLst>
      <p:ext uri="{BB962C8B-B14F-4D97-AF65-F5344CB8AC3E}">
        <p14:creationId xmlns:p14="http://schemas.microsoft.com/office/powerpoint/2010/main" val="717601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2">
            <a:extLst>
              <a:ext uri="{FF2B5EF4-FFF2-40B4-BE49-F238E27FC236}">
                <a16:creationId xmlns:a16="http://schemas.microsoft.com/office/drawing/2014/main" id="{5E9EBA23-55AA-42DC-BAD2-FDD37D829F01}"/>
              </a:ext>
            </a:extLst>
          </p:cNvPr>
          <p:cNvSpPr txBox="1">
            <a:spLocks/>
          </p:cNvSpPr>
          <p:nvPr/>
        </p:nvSpPr>
        <p:spPr>
          <a:xfrm>
            <a:off x="3641150" y="407284"/>
            <a:ext cx="4752755" cy="584775"/>
          </a:xfrm>
          <a:prstGeom prst="rect">
            <a:avLst/>
          </a:prstGeom>
          <a:solidFill>
            <a:srgbClr val="990000"/>
          </a:solidFill>
        </p:spPr>
        <p:txBody>
          <a:bodyPr wrap="square" rtlCol="0">
            <a:spAutoFit/>
          </a:bodyPr>
          <a:lstStyle>
            <a:defPPr>
              <a:defRPr lang="es-CO"/>
            </a:defPPr>
            <a:lvl1pPr algn="ctr">
              <a:defRPr sz="3200">
                <a:solidFill>
                  <a:srgbClr val="D0D0B6"/>
                </a:solidFill>
              </a:defRPr>
            </a:lvl1pPr>
          </a:lstStyle>
          <a:p>
            <a:r>
              <a:rPr lang="es-CO" dirty="0"/>
              <a:t>RIPS RED EXTERNA</a:t>
            </a:r>
          </a:p>
        </p:txBody>
      </p:sp>
      <p:sp>
        <p:nvSpPr>
          <p:cNvPr id="3" name="CuadroTexto 2">
            <a:extLst>
              <a:ext uri="{FF2B5EF4-FFF2-40B4-BE49-F238E27FC236}">
                <a16:creationId xmlns:a16="http://schemas.microsoft.com/office/drawing/2014/main" id="{077AD064-50A5-43D9-B1A4-9FAD15296CF8}"/>
              </a:ext>
            </a:extLst>
          </p:cNvPr>
          <p:cNvSpPr txBox="1"/>
          <p:nvPr/>
        </p:nvSpPr>
        <p:spPr>
          <a:xfrm>
            <a:off x="6585357" y="2178211"/>
            <a:ext cx="4272794" cy="3170099"/>
          </a:xfrm>
          <a:prstGeom prst="rect">
            <a:avLst/>
          </a:prstGeom>
          <a:noFill/>
        </p:spPr>
        <p:txBody>
          <a:bodyPr wrap="square" rtlCol="0">
            <a:spAutoFit/>
          </a:bodyPr>
          <a:lstStyle/>
          <a:p>
            <a:pPr algn="just"/>
            <a:r>
              <a:rPr lang="es-CO" sz="2000" dirty="0"/>
              <a:t>Los </a:t>
            </a:r>
            <a:r>
              <a:rPr lang="es-CO" sz="2000" b="1" dirty="0"/>
              <a:t>RIPS red externa </a:t>
            </a:r>
            <a:r>
              <a:rPr lang="es-CO" sz="2000" dirty="0"/>
              <a:t>soportan el gasto externo referente al </a:t>
            </a:r>
            <a:r>
              <a:rPr lang="es-CO" sz="2000" dirty="0" err="1"/>
              <a:t>susbsistema</a:t>
            </a:r>
            <a:r>
              <a:rPr lang="es-CO" sz="2000" dirty="0"/>
              <a:t> de salud del ejército. Esto significa que con ellos podemos y debemos medir los servicios de salud que no cubre la red interna, sea por el nivel de complejidad del procedimiento o consulta, o porque no se cuenta con la capacidad necesaria para prestar el servicio. </a:t>
            </a:r>
          </a:p>
        </p:txBody>
      </p:sp>
      <p:pic>
        <p:nvPicPr>
          <p:cNvPr id="7" name="Imagen 6">
            <a:extLst>
              <a:ext uri="{FF2B5EF4-FFF2-40B4-BE49-F238E27FC236}">
                <a16:creationId xmlns:a16="http://schemas.microsoft.com/office/drawing/2014/main" id="{7C66E883-F6D6-4916-8695-251B0DDE1F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823" y="2308568"/>
            <a:ext cx="4985177" cy="3039742"/>
          </a:xfrm>
          <a:prstGeom prst="rect">
            <a:avLst/>
          </a:prstGeom>
        </p:spPr>
      </p:pic>
      <p:pic>
        <p:nvPicPr>
          <p:cNvPr id="18" name="Imagen 17">
            <a:extLst>
              <a:ext uri="{FF2B5EF4-FFF2-40B4-BE49-F238E27FC236}">
                <a16:creationId xmlns:a16="http://schemas.microsoft.com/office/drawing/2014/main" id="{FD8E43CC-3688-43AA-8277-52B5166DF3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3905" y="1557533"/>
            <a:ext cx="655698" cy="655698"/>
          </a:xfrm>
          <a:prstGeom prst="rect">
            <a:avLst/>
          </a:prstGeom>
        </p:spPr>
      </p:pic>
    </p:spTree>
    <p:extLst>
      <p:ext uri="{BB962C8B-B14F-4D97-AF65-F5344CB8AC3E}">
        <p14:creationId xmlns:p14="http://schemas.microsoft.com/office/powerpoint/2010/main" val="1258519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75E2D4A-74FD-4DF4-9C81-A41B6E47B01D}"/>
              </a:ext>
            </a:extLst>
          </p:cNvPr>
          <p:cNvPicPr>
            <a:picLocks noChangeAspect="1"/>
          </p:cNvPicPr>
          <p:nvPr/>
        </p:nvPicPr>
        <p:blipFill>
          <a:blip r:embed="rId2"/>
          <a:stretch>
            <a:fillRect/>
          </a:stretch>
        </p:blipFill>
        <p:spPr>
          <a:xfrm>
            <a:off x="755574" y="1600200"/>
            <a:ext cx="9607625" cy="4920167"/>
          </a:xfrm>
          <a:prstGeom prst="rect">
            <a:avLst/>
          </a:prstGeom>
        </p:spPr>
      </p:pic>
      <p:sp>
        <p:nvSpPr>
          <p:cNvPr id="3" name="CuadroTexto 2">
            <a:extLst>
              <a:ext uri="{FF2B5EF4-FFF2-40B4-BE49-F238E27FC236}">
                <a16:creationId xmlns:a16="http://schemas.microsoft.com/office/drawing/2014/main" id="{74556E20-1790-4702-83C1-2CE7ED2957DC}"/>
              </a:ext>
            </a:extLst>
          </p:cNvPr>
          <p:cNvSpPr txBox="1"/>
          <p:nvPr/>
        </p:nvSpPr>
        <p:spPr>
          <a:xfrm>
            <a:off x="2209800" y="533400"/>
            <a:ext cx="7298945" cy="461665"/>
          </a:xfrm>
          <a:prstGeom prst="rect">
            <a:avLst/>
          </a:prstGeom>
          <a:noFill/>
        </p:spPr>
        <p:txBody>
          <a:bodyPr wrap="square" rtlCol="0">
            <a:spAutoFit/>
          </a:bodyPr>
          <a:lstStyle/>
          <a:p>
            <a:r>
              <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1. ORGANIZACIÓN DIRECCIÓN DE SANIDAD</a:t>
            </a:r>
          </a:p>
        </p:txBody>
      </p:sp>
      <p:sp>
        <p:nvSpPr>
          <p:cNvPr id="4" name="Elipse 3"/>
          <p:cNvSpPr/>
          <p:nvPr/>
        </p:nvSpPr>
        <p:spPr>
          <a:xfrm>
            <a:off x="2350654" y="5105400"/>
            <a:ext cx="1219200" cy="304800"/>
          </a:xfrm>
          <a:prstGeom prst="ellipse">
            <a:avLst/>
          </a:prstGeom>
          <a:noFill/>
          <a:ln w="38100">
            <a:solidFill>
              <a:srgbClr val="ACD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Elipse 4"/>
          <p:cNvSpPr/>
          <p:nvPr/>
        </p:nvSpPr>
        <p:spPr>
          <a:xfrm>
            <a:off x="990600" y="3512127"/>
            <a:ext cx="1219200" cy="514928"/>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Elipse 5"/>
          <p:cNvSpPr/>
          <p:nvPr/>
        </p:nvSpPr>
        <p:spPr>
          <a:xfrm>
            <a:off x="893617" y="4070924"/>
            <a:ext cx="1219200" cy="514928"/>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Elipse 6"/>
          <p:cNvSpPr/>
          <p:nvPr/>
        </p:nvSpPr>
        <p:spPr>
          <a:xfrm>
            <a:off x="893617" y="4532737"/>
            <a:ext cx="1219200" cy="514928"/>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p:cNvSpPr/>
          <p:nvPr/>
        </p:nvSpPr>
        <p:spPr>
          <a:xfrm>
            <a:off x="2257786" y="3569592"/>
            <a:ext cx="1219200" cy="514928"/>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Elipse 8"/>
          <p:cNvSpPr/>
          <p:nvPr/>
        </p:nvSpPr>
        <p:spPr>
          <a:xfrm>
            <a:off x="2257786" y="4080032"/>
            <a:ext cx="1219200" cy="514928"/>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p:cNvSpPr/>
          <p:nvPr/>
        </p:nvSpPr>
        <p:spPr>
          <a:xfrm>
            <a:off x="2289608" y="5500407"/>
            <a:ext cx="1219200" cy="514928"/>
          </a:xfrm>
          <a:prstGeom prst="ellipse">
            <a:avLst/>
          </a:prstGeom>
          <a:noFill/>
          <a:ln w="38100">
            <a:solidFill>
              <a:srgbClr val="6A4E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p:cNvSpPr/>
          <p:nvPr/>
        </p:nvSpPr>
        <p:spPr>
          <a:xfrm>
            <a:off x="3508808" y="3565104"/>
            <a:ext cx="1219200" cy="514928"/>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Elipse 14"/>
          <p:cNvSpPr/>
          <p:nvPr/>
        </p:nvSpPr>
        <p:spPr>
          <a:xfrm>
            <a:off x="3550373" y="5186078"/>
            <a:ext cx="1219200" cy="660539"/>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Elipse 15"/>
          <p:cNvSpPr/>
          <p:nvPr/>
        </p:nvSpPr>
        <p:spPr>
          <a:xfrm>
            <a:off x="7300335" y="2027249"/>
            <a:ext cx="1219200" cy="514928"/>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Elipse 16"/>
          <p:cNvSpPr/>
          <p:nvPr/>
        </p:nvSpPr>
        <p:spPr>
          <a:xfrm>
            <a:off x="7232073" y="2542176"/>
            <a:ext cx="1287462" cy="427049"/>
          </a:xfrm>
          <a:prstGeom prst="ellipse">
            <a:avLst/>
          </a:prstGeom>
          <a:noFill/>
          <a:ln w="38100">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02867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p:cTn id="70" dur="500" fill="hold"/>
                                        <p:tgtEl>
                                          <p:spTgt spid="16"/>
                                        </p:tgtEl>
                                        <p:attrNameLst>
                                          <p:attrName>ppt_w</p:attrName>
                                        </p:attrNameLst>
                                      </p:cBhvr>
                                      <p:tavLst>
                                        <p:tav tm="0">
                                          <p:val>
                                            <p:fltVal val="0"/>
                                          </p:val>
                                        </p:tav>
                                        <p:tav tm="100000">
                                          <p:val>
                                            <p:strVal val="#ppt_w"/>
                                          </p:val>
                                        </p:tav>
                                      </p:tavLst>
                                    </p:anim>
                                    <p:anim calcmode="lin" valueType="num">
                                      <p:cBhvr>
                                        <p:cTn id="71" dur="500" fill="hold"/>
                                        <p:tgtEl>
                                          <p:spTgt spid="16"/>
                                        </p:tgtEl>
                                        <p:attrNameLst>
                                          <p:attrName>ppt_h</p:attrName>
                                        </p:attrNameLst>
                                      </p:cBhvr>
                                      <p:tavLst>
                                        <p:tav tm="0">
                                          <p:val>
                                            <p:fltVal val="0"/>
                                          </p:val>
                                        </p:tav>
                                        <p:tav tm="100000">
                                          <p:val>
                                            <p:strVal val="#ppt_h"/>
                                          </p:val>
                                        </p:tav>
                                      </p:tavLst>
                                    </p:anim>
                                    <p:animEffect transition="in" filter="fade">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1" grpId="0" animBg="1"/>
      <p:bldP spid="13" grpId="0" animBg="1"/>
      <p:bldP spid="15" grpId="0" animBg="1"/>
      <p:bldP spid="16" grpId="0" animBg="1"/>
      <p:bldP spid="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rma 21">
            <a:extLst>
              <a:ext uri="{FF2B5EF4-FFF2-40B4-BE49-F238E27FC236}">
                <a16:creationId xmlns:a16="http://schemas.microsoft.com/office/drawing/2014/main" id="{CB7DB418-7EAA-47D8-8798-4CF8E9EB7800}"/>
              </a:ext>
            </a:extLst>
          </p:cNvPr>
          <p:cNvSpPr/>
          <p:nvPr/>
        </p:nvSpPr>
        <p:spPr>
          <a:xfrm rot="3595146">
            <a:off x="8734003" y="1802885"/>
            <a:ext cx="1142494" cy="923857"/>
          </a:xfrm>
          <a:prstGeom prst="swooshArrow">
            <a:avLst>
              <a:gd name="adj1" fmla="val 16310"/>
              <a:gd name="adj2" fmla="val 31370"/>
            </a:avLst>
          </a:prstGeom>
          <a:solidFill>
            <a:srgbClr val="D0D0B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Forma 25">
            <a:extLst>
              <a:ext uri="{FF2B5EF4-FFF2-40B4-BE49-F238E27FC236}">
                <a16:creationId xmlns:a16="http://schemas.microsoft.com/office/drawing/2014/main" id="{48F2DA8C-520F-474E-ACAA-B2E29028F268}"/>
              </a:ext>
            </a:extLst>
          </p:cNvPr>
          <p:cNvSpPr/>
          <p:nvPr/>
        </p:nvSpPr>
        <p:spPr>
          <a:xfrm rot="8875356">
            <a:off x="9552978" y="4250416"/>
            <a:ext cx="1756857" cy="1438004"/>
          </a:xfrm>
          <a:prstGeom prst="swooshArrow">
            <a:avLst>
              <a:gd name="adj1" fmla="val 16310"/>
              <a:gd name="adj2" fmla="val 31370"/>
            </a:avLst>
          </a:prstGeom>
          <a:solidFill>
            <a:srgbClr val="D0D0B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Título 2">
            <a:extLst>
              <a:ext uri="{FF2B5EF4-FFF2-40B4-BE49-F238E27FC236}">
                <a16:creationId xmlns:a16="http://schemas.microsoft.com/office/drawing/2014/main" id="{E42BD098-52BB-4734-97F0-FD98992881EE}"/>
              </a:ext>
            </a:extLst>
          </p:cNvPr>
          <p:cNvSpPr txBox="1">
            <a:spLocks/>
          </p:cNvSpPr>
          <p:nvPr/>
        </p:nvSpPr>
        <p:spPr>
          <a:xfrm>
            <a:off x="3763926" y="418972"/>
            <a:ext cx="4855286" cy="584775"/>
          </a:xfrm>
          <a:prstGeom prst="rect">
            <a:avLst/>
          </a:prstGeom>
          <a:solidFill>
            <a:srgbClr val="990000"/>
          </a:solidFill>
        </p:spPr>
        <p:txBody>
          <a:bodyPr wrap="square" rtlCol="0">
            <a:spAutoFit/>
          </a:bodyPr>
          <a:lstStyle>
            <a:defPPr>
              <a:defRPr lang="es-CO"/>
            </a:defPPr>
            <a:lvl1pPr algn="ctr">
              <a:defRPr sz="3200">
                <a:solidFill>
                  <a:srgbClr val="D0D0B6"/>
                </a:solidFill>
              </a:defRPr>
            </a:lvl1pPr>
          </a:lstStyle>
          <a:p>
            <a:r>
              <a:rPr lang="es-CO" dirty="0"/>
              <a:t>RIPS RED EXTERNA</a:t>
            </a:r>
          </a:p>
        </p:txBody>
      </p:sp>
      <p:pic>
        <p:nvPicPr>
          <p:cNvPr id="13" name="Imagen 12">
            <a:extLst>
              <a:ext uri="{FF2B5EF4-FFF2-40B4-BE49-F238E27FC236}">
                <a16:creationId xmlns:a16="http://schemas.microsoft.com/office/drawing/2014/main" id="{DB764702-3770-4304-922E-6E48E5FA5EFC}"/>
              </a:ext>
            </a:extLst>
          </p:cNvPr>
          <p:cNvPicPr>
            <a:picLocks noChangeAspect="1"/>
          </p:cNvPicPr>
          <p:nvPr/>
        </p:nvPicPr>
        <p:blipFill>
          <a:blip r:embed="rId2"/>
          <a:stretch>
            <a:fillRect/>
          </a:stretch>
        </p:blipFill>
        <p:spPr>
          <a:xfrm>
            <a:off x="6628054" y="2990652"/>
            <a:ext cx="3982320" cy="973324"/>
          </a:xfrm>
          <a:prstGeom prst="rect">
            <a:avLst/>
          </a:prstGeom>
        </p:spPr>
      </p:pic>
      <p:pic>
        <p:nvPicPr>
          <p:cNvPr id="14" name="Imagen 13">
            <a:extLst>
              <a:ext uri="{FF2B5EF4-FFF2-40B4-BE49-F238E27FC236}">
                <a16:creationId xmlns:a16="http://schemas.microsoft.com/office/drawing/2014/main" id="{26D32E4E-9D5C-4B66-841D-9D9648634FFC}"/>
              </a:ext>
            </a:extLst>
          </p:cNvPr>
          <p:cNvPicPr>
            <a:picLocks noChangeAspect="1"/>
          </p:cNvPicPr>
          <p:nvPr/>
        </p:nvPicPr>
        <p:blipFill>
          <a:blip r:embed="rId3"/>
          <a:stretch>
            <a:fillRect/>
          </a:stretch>
        </p:blipFill>
        <p:spPr>
          <a:xfrm>
            <a:off x="5590231" y="4312158"/>
            <a:ext cx="3748980" cy="2004636"/>
          </a:xfrm>
          <a:prstGeom prst="rect">
            <a:avLst/>
          </a:prstGeom>
        </p:spPr>
      </p:pic>
      <p:sp>
        <p:nvSpPr>
          <p:cNvPr id="15" name="CuadroTexto 14">
            <a:extLst>
              <a:ext uri="{FF2B5EF4-FFF2-40B4-BE49-F238E27FC236}">
                <a16:creationId xmlns:a16="http://schemas.microsoft.com/office/drawing/2014/main" id="{BF00CDEE-8D3F-4996-AB10-EB6D21BE91B1}"/>
              </a:ext>
            </a:extLst>
          </p:cNvPr>
          <p:cNvSpPr txBox="1"/>
          <p:nvPr/>
        </p:nvSpPr>
        <p:spPr>
          <a:xfrm>
            <a:off x="1188720" y="2264813"/>
            <a:ext cx="3085106" cy="2862322"/>
          </a:xfrm>
          <a:prstGeom prst="rect">
            <a:avLst/>
          </a:prstGeom>
          <a:noFill/>
        </p:spPr>
        <p:txBody>
          <a:bodyPr wrap="square" rtlCol="0">
            <a:spAutoFit/>
          </a:bodyPr>
          <a:lstStyle/>
          <a:p>
            <a:r>
              <a:rPr lang="es-CO" b="1" dirty="0"/>
              <a:t>TC </a:t>
            </a:r>
            <a:r>
              <a:rPr lang="es-CO" dirty="0"/>
              <a:t>Archivo de control</a:t>
            </a:r>
          </a:p>
          <a:p>
            <a:r>
              <a:rPr lang="es-CO" b="1" dirty="0"/>
              <a:t>AF </a:t>
            </a:r>
            <a:r>
              <a:rPr lang="es-CO" dirty="0"/>
              <a:t>Transacciones</a:t>
            </a:r>
          </a:p>
          <a:p>
            <a:r>
              <a:rPr lang="es-CO" b="1" dirty="0"/>
              <a:t>US </a:t>
            </a:r>
            <a:r>
              <a:rPr lang="es-CO" dirty="0"/>
              <a:t>Usuarios</a:t>
            </a:r>
          </a:p>
          <a:p>
            <a:r>
              <a:rPr lang="es-CO" b="1" dirty="0"/>
              <a:t>AC </a:t>
            </a:r>
            <a:r>
              <a:rPr lang="es-CO" dirty="0"/>
              <a:t>Consultas</a:t>
            </a:r>
            <a:r>
              <a:rPr lang="es-CO" b="1" dirty="0"/>
              <a:t> </a:t>
            </a:r>
          </a:p>
          <a:p>
            <a:r>
              <a:rPr lang="es-CO" b="1" dirty="0"/>
              <a:t>AP </a:t>
            </a:r>
            <a:r>
              <a:rPr lang="es-CO" dirty="0"/>
              <a:t>Procedimientos</a:t>
            </a:r>
          </a:p>
          <a:p>
            <a:r>
              <a:rPr lang="es-CO" b="1" dirty="0"/>
              <a:t>AU </a:t>
            </a:r>
            <a:r>
              <a:rPr lang="es-CO" dirty="0"/>
              <a:t>Urgencias con observación </a:t>
            </a:r>
          </a:p>
          <a:p>
            <a:r>
              <a:rPr lang="es-CO" b="1" dirty="0"/>
              <a:t>AH </a:t>
            </a:r>
            <a:r>
              <a:rPr lang="es-CO" dirty="0"/>
              <a:t>Hospitalizados</a:t>
            </a:r>
          </a:p>
          <a:p>
            <a:r>
              <a:rPr lang="es-CO" b="1" dirty="0"/>
              <a:t>AN </a:t>
            </a:r>
            <a:r>
              <a:rPr lang="es-CO" dirty="0"/>
              <a:t>Recién nacidos</a:t>
            </a:r>
          </a:p>
          <a:p>
            <a:r>
              <a:rPr lang="es-CO" b="1" dirty="0"/>
              <a:t>AM </a:t>
            </a:r>
            <a:r>
              <a:rPr lang="es-CO" dirty="0"/>
              <a:t>Medicamentos </a:t>
            </a:r>
          </a:p>
          <a:p>
            <a:r>
              <a:rPr lang="es-CO" b="1" dirty="0"/>
              <a:t>AT </a:t>
            </a:r>
            <a:r>
              <a:rPr lang="es-CO" dirty="0"/>
              <a:t>Otros servicios</a:t>
            </a:r>
          </a:p>
        </p:txBody>
      </p:sp>
      <p:sp>
        <p:nvSpPr>
          <p:cNvPr id="16" name="CuadroTexto 15">
            <a:extLst>
              <a:ext uri="{FF2B5EF4-FFF2-40B4-BE49-F238E27FC236}">
                <a16:creationId xmlns:a16="http://schemas.microsoft.com/office/drawing/2014/main" id="{A8390E9A-229D-487C-B120-FF3572242E40}"/>
              </a:ext>
            </a:extLst>
          </p:cNvPr>
          <p:cNvSpPr txBox="1"/>
          <p:nvPr/>
        </p:nvSpPr>
        <p:spPr>
          <a:xfrm>
            <a:off x="1343770" y="1502797"/>
            <a:ext cx="2775006" cy="400110"/>
          </a:xfrm>
          <a:prstGeom prst="rect">
            <a:avLst/>
          </a:prstGeom>
          <a:noFill/>
        </p:spPr>
        <p:txBody>
          <a:bodyPr wrap="square" rtlCol="0">
            <a:spAutoFit/>
          </a:bodyPr>
          <a:lstStyle/>
          <a:p>
            <a:pPr algn="ctr"/>
            <a:r>
              <a:rPr lang="es-CO" sz="2000" b="1" dirty="0"/>
              <a:t>Tipos de archivos</a:t>
            </a:r>
          </a:p>
        </p:txBody>
      </p:sp>
      <p:pic>
        <p:nvPicPr>
          <p:cNvPr id="17" name="Imagen 16">
            <a:extLst>
              <a:ext uri="{FF2B5EF4-FFF2-40B4-BE49-F238E27FC236}">
                <a16:creationId xmlns:a16="http://schemas.microsoft.com/office/drawing/2014/main" id="{2BF2D015-DB42-4432-8FD6-5D923ECEF34A}"/>
              </a:ext>
            </a:extLst>
          </p:cNvPr>
          <p:cNvPicPr>
            <a:picLocks noChangeAspect="1"/>
          </p:cNvPicPr>
          <p:nvPr/>
        </p:nvPicPr>
        <p:blipFill>
          <a:blip r:embed="rId4"/>
          <a:stretch>
            <a:fillRect/>
          </a:stretch>
        </p:blipFill>
        <p:spPr>
          <a:xfrm>
            <a:off x="6310229" y="1449683"/>
            <a:ext cx="2308985" cy="1127644"/>
          </a:xfrm>
          <a:prstGeom prst="rect">
            <a:avLst/>
          </a:prstGeom>
        </p:spPr>
      </p:pic>
    </p:spTree>
    <p:extLst>
      <p:ext uri="{BB962C8B-B14F-4D97-AF65-F5344CB8AC3E}">
        <p14:creationId xmlns:p14="http://schemas.microsoft.com/office/powerpoint/2010/main" val="3156971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2">
            <a:extLst>
              <a:ext uri="{FF2B5EF4-FFF2-40B4-BE49-F238E27FC236}">
                <a16:creationId xmlns:a16="http://schemas.microsoft.com/office/drawing/2014/main" id="{E42BD098-52BB-4734-97F0-FD98992881EE}"/>
              </a:ext>
            </a:extLst>
          </p:cNvPr>
          <p:cNvSpPr txBox="1">
            <a:spLocks/>
          </p:cNvSpPr>
          <p:nvPr/>
        </p:nvSpPr>
        <p:spPr>
          <a:xfrm>
            <a:off x="3435503" y="415818"/>
            <a:ext cx="4880344" cy="584775"/>
          </a:xfrm>
          <a:prstGeom prst="rect">
            <a:avLst/>
          </a:prstGeom>
          <a:solidFill>
            <a:srgbClr val="990000"/>
          </a:solidFill>
        </p:spPr>
        <p:txBody>
          <a:bodyPr wrap="square" rtlCol="0">
            <a:spAutoFit/>
          </a:bodyPr>
          <a:lstStyle>
            <a:defPPr>
              <a:defRPr lang="es-CO"/>
            </a:defPPr>
            <a:lvl1pPr algn="ctr">
              <a:defRPr sz="3200">
                <a:solidFill>
                  <a:srgbClr val="D0D0B6"/>
                </a:solidFill>
              </a:defRPr>
            </a:lvl1pPr>
          </a:lstStyle>
          <a:p>
            <a:r>
              <a:rPr lang="es-CO" dirty="0"/>
              <a:t>RIPS RED EXTERNA</a:t>
            </a:r>
          </a:p>
        </p:txBody>
      </p:sp>
      <p:pic>
        <p:nvPicPr>
          <p:cNvPr id="23" name="Imagen 22">
            <a:extLst>
              <a:ext uri="{FF2B5EF4-FFF2-40B4-BE49-F238E27FC236}">
                <a16:creationId xmlns:a16="http://schemas.microsoft.com/office/drawing/2014/main" id="{4D882535-4D2E-4A65-ACE5-A8022FF7A9DD}"/>
              </a:ext>
            </a:extLst>
          </p:cNvPr>
          <p:cNvPicPr>
            <a:picLocks noChangeAspect="1"/>
          </p:cNvPicPr>
          <p:nvPr/>
        </p:nvPicPr>
        <p:blipFill rotWithShape="1">
          <a:blip r:embed="rId2"/>
          <a:srcRect r="55196" b="51255"/>
          <a:stretch/>
        </p:blipFill>
        <p:spPr>
          <a:xfrm>
            <a:off x="2115555" y="1397768"/>
            <a:ext cx="7966699" cy="4368675"/>
          </a:xfrm>
          <a:prstGeom prst="rect">
            <a:avLst/>
          </a:prstGeom>
        </p:spPr>
      </p:pic>
      <p:sp>
        <p:nvSpPr>
          <p:cNvPr id="24" name="Elipse 23">
            <a:extLst>
              <a:ext uri="{FF2B5EF4-FFF2-40B4-BE49-F238E27FC236}">
                <a16:creationId xmlns:a16="http://schemas.microsoft.com/office/drawing/2014/main" id="{55602835-89D4-4E1B-B953-4BF8CF336B04}"/>
              </a:ext>
            </a:extLst>
          </p:cNvPr>
          <p:cNvSpPr/>
          <p:nvPr/>
        </p:nvSpPr>
        <p:spPr>
          <a:xfrm>
            <a:off x="5585766" y="1638834"/>
            <a:ext cx="579818" cy="259775"/>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Elipse 24">
            <a:extLst>
              <a:ext uri="{FF2B5EF4-FFF2-40B4-BE49-F238E27FC236}">
                <a16:creationId xmlns:a16="http://schemas.microsoft.com/office/drawing/2014/main" id="{CF0E3C36-6675-4414-8E4C-FCC92AA04445}"/>
              </a:ext>
            </a:extLst>
          </p:cNvPr>
          <p:cNvSpPr/>
          <p:nvPr/>
        </p:nvSpPr>
        <p:spPr>
          <a:xfrm>
            <a:off x="2115555" y="2558437"/>
            <a:ext cx="2313473" cy="327316"/>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Elipse 26">
            <a:extLst>
              <a:ext uri="{FF2B5EF4-FFF2-40B4-BE49-F238E27FC236}">
                <a16:creationId xmlns:a16="http://schemas.microsoft.com/office/drawing/2014/main" id="{64868C9F-F968-4622-916A-376CB3B33D46}"/>
              </a:ext>
            </a:extLst>
          </p:cNvPr>
          <p:cNvSpPr/>
          <p:nvPr/>
        </p:nvSpPr>
        <p:spPr>
          <a:xfrm>
            <a:off x="4429029" y="2880559"/>
            <a:ext cx="1948190" cy="452007"/>
          </a:xfrm>
          <a:prstGeom prst="ellipse">
            <a:avLst/>
          </a:prstGeom>
          <a:noFill/>
          <a:ln>
            <a:solidFill>
              <a:srgbClr val="C11F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0216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2">
            <a:extLst>
              <a:ext uri="{FF2B5EF4-FFF2-40B4-BE49-F238E27FC236}">
                <a16:creationId xmlns:a16="http://schemas.microsoft.com/office/drawing/2014/main" id="{E42BD098-52BB-4734-97F0-FD98992881EE}"/>
              </a:ext>
            </a:extLst>
          </p:cNvPr>
          <p:cNvSpPr txBox="1">
            <a:spLocks/>
          </p:cNvSpPr>
          <p:nvPr/>
        </p:nvSpPr>
        <p:spPr>
          <a:xfrm>
            <a:off x="3678865" y="449814"/>
            <a:ext cx="5180418" cy="584775"/>
          </a:xfrm>
          <a:prstGeom prst="rect">
            <a:avLst/>
          </a:prstGeom>
          <a:solidFill>
            <a:srgbClr val="990000"/>
          </a:solidFill>
        </p:spPr>
        <p:txBody>
          <a:bodyPr wrap="square" rtlCol="0">
            <a:spAutoFit/>
          </a:bodyPr>
          <a:lstStyle>
            <a:defPPr>
              <a:defRPr lang="es-CO"/>
            </a:defPPr>
            <a:lvl1pPr algn="ctr">
              <a:defRPr sz="3200">
                <a:solidFill>
                  <a:srgbClr val="D0D0B6"/>
                </a:solidFill>
              </a:defRPr>
            </a:lvl1pPr>
          </a:lstStyle>
          <a:p>
            <a:r>
              <a:rPr lang="es-CO" dirty="0"/>
              <a:t>RIPS RED EXTERNA</a:t>
            </a:r>
          </a:p>
        </p:txBody>
      </p:sp>
      <p:pic>
        <p:nvPicPr>
          <p:cNvPr id="7" name="Imagen 6">
            <a:extLst>
              <a:ext uri="{FF2B5EF4-FFF2-40B4-BE49-F238E27FC236}">
                <a16:creationId xmlns:a16="http://schemas.microsoft.com/office/drawing/2014/main" id="{B9563A12-9CD1-4C67-ACB6-7D80E1349EFF}"/>
              </a:ext>
            </a:extLst>
          </p:cNvPr>
          <p:cNvPicPr>
            <a:picLocks noChangeAspect="1"/>
          </p:cNvPicPr>
          <p:nvPr/>
        </p:nvPicPr>
        <p:blipFill>
          <a:blip r:embed="rId2"/>
          <a:stretch>
            <a:fillRect/>
          </a:stretch>
        </p:blipFill>
        <p:spPr>
          <a:xfrm>
            <a:off x="3212078" y="1452075"/>
            <a:ext cx="6233041" cy="4678380"/>
          </a:xfrm>
          <a:prstGeom prst="rect">
            <a:avLst/>
          </a:prstGeom>
        </p:spPr>
      </p:pic>
      <p:sp>
        <p:nvSpPr>
          <p:cNvPr id="8" name="Elipse 7">
            <a:extLst>
              <a:ext uri="{FF2B5EF4-FFF2-40B4-BE49-F238E27FC236}">
                <a16:creationId xmlns:a16="http://schemas.microsoft.com/office/drawing/2014/main" id="{595A7C86-36EF-4B35-BBDE-C7E97CDBBFB2}"/>
              </a:ext>
            </a:extLst>
          </p:cNvPr>
          <p:cNvSpPr/>
          <p:nvPr/>
        </p:nvSpPr>
        <p:spPr>
          <a:xfrm>
            <a:off x="7291346" y="5709037"/>
            <a:ext cx="755374" cy="33395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54119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2">
            <a:extLst>
              <a:ext uri="{FF2B5EF4-FFF2-40B4-BE49-F238E27FC236}">
                <a16:creationId xmlns:a16="http://schemas.microsoft.com/office/drawing/2014/main" id="{E42BD098-52BB-4734-97F0-FD98992881EE}"/>
              </a:ext>
            </a:extLst>
          </p:cNvPr>
          <p:cNvSpPr txBox="1">
            <a:spLocks/>
          </p:cNvSpPr>
          <p:nvPr/>
        </p:nvSpPr>
        <p:spPr>
          <a:xfrm>
            <a:off x="3383931" y="439180"/>
            <a:ext cx="4795285" cy="584775"/>
          </a:xfrm>
          <a:prstGeom prst="rect">
            <a:avLst/>
          </a:prstGeom>
          <a:solidFill>
            <a:srgbClr val="990000"/>
          </a:solidFill>
        </p:spPr>
        <p:txBody>
          <a:bodyPr wrap="square" rtlCol="0">
            <a:spAutoFit/>
          </a:bodyPr>
          <a:lstStyle>
            <a:defPPr>
              <a:defRPr lang="es-CO"/>
            </a:defPPr>
            <a:lvl1pPr algn="ctr">
              <a:defRPr sz="3200">
                <a:solidFill>
                  <a:srgbClr val="D0D0B6"/>
                </a:solidFill>
              </a:defRPr>
            </a:lvl1pPr>
          </a:lstStyle>
          <a:p>
            <a:r>
              <a:rPr lang="es-CO" dirty="0"/>
              <a:t>RIPS RED EXTERNA</a:t>
            </a:r>
          </a:p>
        </p:txBody>
      </p:sp>
      <p:pic>
        <p:nvPicPr>
          <p:cNvPr id="5" name="Imagen 4">
            <a:extLst>
              <a:ext uri="{FF2B5EF4-FFF2-40B4-BE49-F238E27FC236}">
                <a16:creationId xmlns:a16="http://schemas.microsoft.com/office/drawing/2014/main" id="{9D793318-A5F1-41D9-A8E1-F1A9D77185C3}"/>
              </a:ext>
            </a:extLst>
          </p:cNvPr>
          <p:cNvPicPr>
            <a:picLocks noChangeAspect="1"/>
          </p:cNvPicPr>
          <p:nvPr/>
        </p:nvPicPr>
        <p:blipFill>
          <a:blip r:embed="rId2"/>
          <a:stretch>
            <a:fillRect/>
          </a:stretch>
        </p:blipFill>
        <p:spPr>
          <a:xfrm>
            <a:off x="568910" y="1860606"/>
            <a:ext cx="5042544" cy="3116912"/>
          </a:xfrm>
          <a:prstGeom prst="rect">
            <a:avLst/>
          </a:prstGeom>
        </p:spPr>
      </p:pic>
      <p:pic>
        <p:nvPicPr>
          <p:cNvPr id="6" name="Imagen 5">
            <a:extLst>
              <a:ext uri="{FF2B5EF4-FFF2-40B4-BE49-F238E27FC236}">
                <a16:creationId xmlns:a16="http://schemas.microsoft.com/office/drawing/2014/main" id="{1CF1DAE7-37C7-41A7-AACB-4E5E84143718}"/>
              </a:ext>
            </a:extLst>
          </p:cNvPr>
          <p:cNvPicPr>
            <a:picLocks noChangeAspect="1"/>
          </p:cNvPicPr>
          <p:nvPr/>
        </p:nvPicPr>
        <p:blipFill>
          <a:blip r:embed="rId3"/>
          <a:stretch>
            <a:fillRect/>
          </a:stretch>
        </p:blipFill>
        <p:spPr>
          <a:xfrm>
            <a:off x="6517618" y="1850740"/>
            <a:ext cx="4908406" cy="3126778"/>
          </a:xfrm>
          <a:prstGeom prst="rect">
            <a:avLst/>
          </a:prstGeom>
        </p:spPr>
      </p:pic>
    </p:spTree>
    <p:extLst>
      <p:ext uri="{BB962C8B-B14F-4D97-AF65-F5344CB8AC3E}">
        <p14:creationId xmlns:p14="http://schemas.microsoft.com/office/powerpoint/2010/main" val="3356121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p:cNvSpPr>
            <a:spLocks noGrp="1"/>
          </p:cNvSpPr>
          <p:nvPr>
            <p:ph type="title"/>
          </p:nvPr>
        </p:nvSpPr>
        <p:spPr>
          <a:xfrm>
            <a:off x="2293863" y="5392681"/>
            <a:ext cx="8139717" cy="784814"/>
          </a:xfrm>
        </p:spPr>
        <p:txBody>
          <a:bodyPr/>
          <a:lstStyle/>
          <a:p>
            <a:r>
              <a:rPr lang="es-CO" dirty="0"/>
              <a:t>INDICADORES DE CALIDAD Y ALERTA TEMPRANA</a:t>
            </a:r>
          </a:p>
        </p:txBody>
      </p:sp>
      <p:sp>
        <p:nvSpPr>
          <p:cNvPr id="13" name="Marcador de contenido 2"/>
          <p:cNvSpPr>
            <a:spLocks noGrp="1"/>
          </p:cNvSpPr>
          <p:nvPr>
            <p:ph sz="quarter" idx="10"/>
          </p:nvPr>
        </p:nvSpPr>
        <p:spPr>
          <a:xfrm>
            <a:off x="2293863" y="6042678"/>
            <a:ext cx="7716411" cy="308613"/>
          </a:xfrm>
        </p:spPr>
        <p:txBody>
          <a:bodyPr/>
          <a:lstStyle/>
          <a:p>
            <a:pPr lvl="0"/>
            <a:r>
              <a:rPr lang="es-CO" b="0" kern="0" dirty="0">
                <a:solidFill>
                  <a:srgbClr val="143E34"/>
                </a:solidFill>
              </a:rPr>
              <a:t>Enf. Viviana Marcela Álzate Giraldo</a:t>
            </a:r>
          </a:p>
        </p:txBody>
      </p:sp>
    </p:spTree>
    <p:extLst>
      <p:ext uri="{BB962C8B-B14F-4D97-AF65-F5344CB8AC3E}">
        <p14:creationId xmlns:p14="http://schemas.microsoft.com/office/powerpoint/2010/main" val="1872039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oogle Shape;216;g1dc6a7065d3_0_7">
            <a:extLst>
              <a:ext uri="{FF2B5EF4-FFF2-40B4-BE49-F238E27FC236}">
                <a16:creationId xmlns:a16="http://schemas.microsoft.com/office/drawing/2014/main" id="{505CFEDF-C848-42A9-9EED-619309AFD5EA}"/>
              </a:ext>
            </a:extLst>
          </p:cNvPr>
          <p:cNvPicPr preferRelativeResize="0"/>
          <p:nvPr/>
        </p:nvPicPr>
        <p:blipFill rotWithShape="1">
          <a:blip r:embed="rId2">
            <a:alphaModFix/>
          </a:blip>
          <a:srcRect l="30233" t="8193" r="28671" b="5554"/>
          <a:stretch/>
        </p:blipFill>
        <p:spPr>
          <a:xfrm>
            <a:off x="4261762" y="391234"/>
            <a:ext cx="5981702" cy="6263630"/>
          </a:xfrm>
          <a:prstGeom prst="rect">
            <a:avLst/>
          </a:prstGeom>
          <a:noFill/>
          <a:ln>
            <a:noFill/>
          </a:ln>
        </p:spPr>
      </p:pic>
      <p:sp>
        <p:nvSpPr>
          <p:cNvPr id="13" name="Google Shape;217;g1dc6a7065d3_0_7">
            <a:extLst>
              <a:ext uri="{FF2B5EF4-FFF2-40B4-BE49-F238E27FC236}">
                <a16:creationId xmlns:a16="http://schemas.microsoft.com/office/drawing/2014/main" id="{557AD056-7ACB-4C55-81FD-30CA83F37F05}"/>
              </a:ext>
            </a:extLst>
          </p:cNvPr>
          <p:cNvSpPr txBox="1"/>
          <p:nvPr/>
        </p:nvSpPr>
        <p:spPr>
          <a:xfrm>
            <a:off x="742708" y="2782500"/>
            <a:ext cx="3000000" cy="1293000"/>
          </a:xfrm>
          <a:prstGeom prst="rect">
            <a:avLst/>
          </a:prstGeom>
          <a:noFill/>
          <a:ln>
            <a:noFill/>
          </a:ln>
        </p:spPr>
        <p:txBody>
          <a:bodyPr spcFirstLastPara="1" wrap="square" lIns="91425" tIns="91425" rIns="121150" bIns="91425" anchor="t" anchorCtr="0">
            <a:spAutoFit/>
          </a:bodyPr>
          <a:lstStyle/>
          <a:p>
            <a:pPr marL="0" lvl="0" indent="0" algn="ctr" rtl="0">
              <a:spcBef>
                <a:spcPts val="0"/>
              </a:spcBef>
              <a:spcAft>
                <a:spcPts val="0"/>
              </a:spcAft>
              <a:buNone/>
            </a:pPr>
            <a:r>
              <a:rPr lang="es-CO" sz="3600" b="1" dirty="0">
                <a:solidFill>
                  <a:schemeClr val="dk1"/>
                </a:solidFill>
                <a:latin typeface="Calibri"/>
                <a:ea typeface="Calibri"/>
                <a:cs typeface="Calibri"/>
                <a:sym typeface="Calibri"/>
              </a:rPr>
              <a:t>INDICADORES </a:t>
            </a:r>
            <a:br>
              <a:rPr lang="es-CO" sz="3600" b="1" dirty="0">
                <a:solidFill>
                  <a:schemeClr val="dk1"/>
                </a:solidFill>
                <a:latin typeface="Calibri"/>
                <a:ea typeface="Calibri"/>
                <a:cs typeface="Calibri"/>
                <a:sym typeface="Calibri"/>
              </a:rPr>
            </a:br>
            <a:r>
              <a:rPr lang="es-CO" sz="3600" b="1" dirty="0">
                <a:solidFill>
                  <a:schemeClr val="dk1"/>
                </a:solidFill>
                <a:latin typeface="Calibri"/>
                <a:ea typeface="Calibri"/>
                <a:cs typeface="Calibri"/>
                <a:sym typeface="Calibri"/>
              </a:rPr>
              <a:t>(37)</a:t>
            </a:r>
            <a:endParaRPr dirty="0"/>
          </a:p>
        </p:txBody>
      </p:sp>
    </p:spTree>
    <p:extLst>
      <p:ext uri="{BB962C8B-B14F-4D97-AF65-F5344CB8AC3E}">
        <p14:creationId xmlns:p14="http://schemas.microsoft.com/office/powerpoint/2010/main" val="1396113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22;g1dc6a7065d3_0_10">
            <a:extLst>
              <a:ext uri="{FF2B5EF4-FFF2-40B4-BE49-F238E27FC236}">
                <a16:creationId xmlns:a16="http://schemas.microsoft.com/office/drawing/2014/main" id="{09794D56-9AEA-4E81-9761-36E370D47E66}"/>
              </a:ext>
            </a:extLst>
          </p:cNvPr>
          <p:cNvSpPr txBox="1"/>
          <p:nvPr/>
        </p:nvSpPr>
        <p:spPr>
          <a:xfrm>
            <a:off x="4622625" y="550425"/>
            <a:ext cx="3000000" cy="738900"/>
          </a:xfrm>
          <a:prstGeom prst="rect">
            <a:avLst/>
          </a:prstGeom>
          <a:solidFill>
            <a:srgbClr val="990000"/>
          </a:solidFill>
        </p:spPr>
        <p:txBody>
          <a:bodyPr wrap="square" rtlCol="0">
            <a:spAutoFit/>
          </a:bodyPr>
          <a:lstStyle>
            <a:defPPr>
              <a:defRPr lang="es-CO"/>
            </a:defPPr>
            <a:lvl1pPr algn="ctr">
              <a:defRPr sz="3200">
                <a:solidFill>
                  <a:srgbClr val="D0D0B6"/>
                </a:solidFill>
              </a:defRPr>
            </a:lvl1pPr>
          </a:lstStyle>
          <a:p>
            <a:r>
              <a:rPr lang="es-CO" dirty="0">
                <a:sym typeface="Calibri"/>
              </a:rPr>
              <a:t>INDICADORES</a:t>
            </a:r>
            <a:endParaRPr dirty="0"/>
          </a:p>
        </p:txBody>
      </p:sp>
      <p:grpSp>
        <p:nvGrpSpPr>
          <p:cNvPr id="5" name="Google Shape;223;g1dc6a7065d3_0_10">
            <a:extLst>
              <a:ext uri="{FF2B5EF4-FFF2-40B4-BE49-F238E27FC236}">
                <a16:creationId xmlns:a16="http://schemas.microsoft.com/office/drawing/2014/main" id="{B394EC27-56C6-4B27-8EB2-4924AEF72186}"/>
              </a:ext>
            </a:extLst>
          </p:cNvPr>
          <p:cNvGrpSpPr/>
          <p:nvPr/>
        </p:nvGrpSpPr>
        <p:grpSpPr>
          <a:xfrm>
            <a:off x="1673995" y="1455166"/>
            <a:ext cx="3146400" cy="4345947"/>
            <a:chOff x="428170" y="0"/>
            <a:chExt cx="3146400" cy="4345947"/>
          </a:xfrm>
        </p:grpSpPr>
        <p:sp>
          <p:nvSpPr>
            <p:cNvPr id="6" name="Google Shape;224;g1dc6a7065d3_0_10">
              <a:extLst>
                <a:ext uri="{FF2B5EF4-FFF2-40B4-BE49-F238E27FC236}">
                  <a16:creationId xmlns:a16="http://schemas.microsoft.com/office/drawing/2014/main" id="{D9218984-7764-47D3-A04B-F28D3933C6DD}"/>
                </a:ext>
              </a:extLst>
            </p:cNvPr>
            <p:cNvSpPr/>
            <p:nvPr/>
          </p:nvSpPr>
          <p:spPr>
            <a:xfrm>
              <a:off x="1167061" y="0"/>
              <a:ext cx="1727700" cy="749400"/>
            </a:xfrm>
            <a:prstGeom prst="roundRect">
              <a:avLst>
                <a:gd name="adj" fmla="val 10000"/>
              </a:avLst>
            </a:prstGeom>
            <a:solidFill>
              <a:srgbClr val="1F5D5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25;g1dc6a7065d3_0_10">
              <a:extLst>
                <a:ext uri="{FF2B5EF4-FFF2-40B4-BE49-F238E27FC236}">
                  <a16:creationId xmlns:a16="http://schemas.microsoft.com/office/drawing/2014/main" id="{FA6AB2CC-CB62-4224-AFED-D7D28889421A}"/>
                </a:ext>
              </a:extLst>
            </p:cNvPr>
            <p:cNvSpPr txBox="1"/>
            <p:nvPr/>
          </p:nvSpPr>
          <p:spPr>
            <a:xfrm>
              <a:off x="1189011" y="21950"/>
              <a:ext cx="1683900" cy="70560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es-CO" sz="2400" b="0" dirty="0">
                  <a:solidFill>
                    <a:schemeClr val="lt1"/>
                  </a:solidFill>
                  <a:latin typeface="Calibri (Cuerpo)"/>
                  <a:ea typeface="Arial"/>
                  <a:cs typeface="Arial"/>
                  <a:sym typeface="Arial"/>
                </a:rPr>
                <a:t>GRUPO</a:t>
              </a:r>
              <a:endParaRPr sz="2000" dirty="0">
                <a:latin typeface="Calibri (Cuerpo)"/>
              </a:endParaRPr>
            </a:p>
          </p:txBody>
        </p:sp>
        <p:sp>
          <p:nvSpPr>
            <p:cNvPr id="8" name="Google Shape;226;g1dc6a7065d3_0_10">
              <a:extLst>
                <a:ext uri="{FF2B5EF4-FFF2-40B4-BE49-F238E27FC236}">
                  <a16:creationId xmlns:a16="http://schemas.microsoft.com/office/drawing/2014/main" id="{78AB64C3-2455-4746-B9C9-6FC04FCBCDA0}"/>
                </a:ext>
              </a:extLst>
            </p:cNvPr>
            <p:cNvSpPr/>
            <p:nvPr/>
          </p:nvSpPr>
          <p:spPr>
            <a:xfrm rot="5437206">
              <a:off x="1633243" y="803733"/>
              <a:ext cx="776145" cy="926156"/>
            </a:xfrm>
            <a:prstGeom prst="rightArrow">
              <a:avLst>
                <a:gd name="adj1" fmla="val 60000"/>
                <a:gd name="adj2" fmla="val 50000"/>
              </a:avLst>
            </a:prstGeom>
            <a:solidFill>
              <a:srgbClr val="B1C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27;g1dc6a7065d3_0_10">
              <a:extLst>
                <a:ext uri="{FF2B5EF4-FFF2-40B4-BE49-F238E27FC236}">
                  <a16:creationId xmlns:a16="http://schemas.microsoft.com/office/drawing/2014/main" id="{E1543CD4-30E8-444E-9154-19D7799D89E5}"/>
                </a:ext>
              </a:extLst>
            </p:cNvPr>
            <p:cNvSpPr txBox="1"/>
            <p:nvPr/>
          </p:nvSpPr>
          <p:spPr>
            <a:xfrm rot="37123">
              <a:off x="1744554" y="878701"/>
              <a:ext cx="555632" cy="54333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3800"/>
                <a:buFont typeface="Calibri"/>
                <a:buNone/>
              </a:pPr>
              <a:endParaRPr sz="3800">
                <a:solidFill>
                  <a:schemeClr val="lt1"/>
                </a:solidFill>
                <a:latin typeface="Calibri"/>
                <a:ea typeface="Calibri"/>
                <a:cs typeface="Calibri"/>
                <a:sym typeface="Calibri"/>
              </a:endParaRPr>
            </a:p>
          </p:txBody>
        </p:sp>
        <p:sp>
          <p:nvSpPr>
            <p:cNvPr id="10" name="Google Shape;228;g1dc6a7065d3_0_10">
              <a:extLst>
                <a:ext uri="{FF2B5EF4-FFF2-40B4-BE49-F238E27FC236}">
                  <a16:creationId xmlns:a16="http://schemas.microsoft.com/office/drawing/2014/main" id="{953C484C-C9F3-4AA3-AA39-F3558C0C8D53}"/>
                </a:ext>
              </a:extLst>
            </p:cNvPr>
            <p:cNvSpPr/>
            <p:nvPr/>
          </p:nvSpPr>
          <p:spPr>
            <a:xfrm>
              <a:off x="428170" y="1784247"/>
              <a:ext cx="3146400" cy="2561700"/>
            </a:xfrm>
            <a:prstGeom prst="roundRect">
              <a:avLst>
                <a:gd name="adj" fmla="val 10000"/>
              </a:avLst>
            </a:prstGeom>
            <a:solidFill>
              <a:srgbClr val="F2F0E8"/>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29;g1dc6a7065d3_0_10">
              <a:extLst>
                <a:ext uri="{FF2B5EF4-FFF2-40B4-BE49-F238E27FC236}">
                  <a16:creationId xmlns:a16="http://schemas.microsoft.com/office/drawing/2014/main" id="{92A773E5-56BA-4ABD-AB2F-56114AAD2B90}"/>
                </a:ext>
              </a:extLst>
            </p:cNvPr>
            <p:cNvSpPr txBox="1"/>
            <p:nvPr/>
          </p:nvSpPr>
          <p:spPr>
            <a:xfrm>
              <a:off x="503196" y="1859273"/>
              <a:ext cx="2996400" cy="241140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dk1"/>
                </a:buClr>
                <a:buSzPts val="2000"/>
                <a:buFont typeface="Arial"/>
                <a:buNone/>
              </a:pPr>
              <a:r>
                <a:rPr lang="es-CO" sz="2000" dirty="0">
                  <a:solidFill>
                    <a:schemeClr val="dk1"/>
                  </a:solidFill>
                  <a:latin typeface="Calibri (Cuerpo)"/>
                  <a:ea typeface="Arial"/>
                  <a:cs typeface="Arial"/>
                  <a:sym typeface="Arial"/>
                </a:rPr>
                <a:t>Oportunidad (15)</a:t>
              </a:r>
              <a:endParaRPr sz="2000" dirty="0">
                <a:latin typeface="Calibri (Cuerpo)"/>
              </a:endParaRPr>
            </a:p>
            <a:p>
              <a:pPr marL="0" marR="0" lvl="0" indent="0" algn="ctr" rtl="0">
                <a:lnSpc>
                  <a:spcPct val="90000"/>
                </a:lnSpc>
                <a:spcBef>
                  <a:spcPts val="700"/>
                </a:spcBef>
                <a:spcAft>
                  <a:spcPts val="0"/>
                </a:spcAft>
                <a:buClr>
                  <a:schemeClr val="dk1"/>
                </a:buClr>
                <a:buSzPts val="2000"/>
                <a:buFont typeface="Arial"/>
                <a:buNone/>
              </a:pPr>
              <a:r>
                <a:rPr lang="es-CO" sz="2000" dirty="0">
                  <a:solidFill>
                    <a:schemeClr val="dk1"/>
                  </a:solidFill>
                  <a:latin typeface="Calibri (Cuerpo)"/>
                  <a:ea typeface="Arial"/>
                  <a:cs typeface="Arial"/>
                  <a:sym typeface="Arial"/>
                </a:rPr>
                <a:t>Tiempo de espera (7)</a:t>
              </a:r>
              <a:endParaRPr sz="2000" dirty="0">
                <a:latin typeface="Calibri (Cuerpo)"/>
              </a:endParaRPr>
            </a:p>
            <a:p>
              <a:pPr marL="0" marR="0" lvl="0" indent="0" algn="ctr" rtl="0">
                <a:lnSpc>
                  <a:spcPct val="90000"/>
                </a:lnSpc>
                <a:spcBef>
                  <a:spcPts val="700"/>
                </a:spcBef>
                <a:spcAft>
                  <a:spcPts val="0"/>
                </a:spcAft>
                <a:buClr>
                  <a:schemeClr val="dk1"/>
                </a:buClr>
                <a:buSzPts val="2000"/>
                <a:buFont typeface="Arial"/>
                <a:buNone/>
              </a:pPr>
              <a:r>
                <a:rPr lang="es-CO" sz="2000" dirty="0">
                  <a:solidFill>
                    <a:schemeClr val="dk1"/>
                  </a:solidFill>
                  <a:latin typeface="Calibri (Cuerpo)"/>
                  <a:ea typeface="Arial"/>
                  <a:cs typeface="Arial"/>
                  <a:sym typeface="Arial"/>
                </a:rPr>
                <a:t>Tutelas (1)</a:t>
              </a:r>
              <a:endParaRPr sz="2000" dirty="0">
                <a:latin typeface="Calibri (Cuerpo)"/>
              </a:endParaRPr>
            </a:p>
            <a:p>
              <a:pPr marL="0" marR="0" lvl="0" indent="0" algn="ctr" rtl="0">
                <a:lnSpc>
                  <a:spcPct val="90000"/>
                </a:lnSpc>
                <a:spcBef>
                  <a:spcPts val="700"/>
                </a:spcBef>
                <a:spcAft>
                  <a:spcPts val="0"/>
                </a:spcAft>
                <a:buClr>
                  <a:schemeClr val="dk1"/>
                </a:buClr>
                <a:buSzPts val="2000"/>
                <a:buFont typeface="Arial"/>
                <a:buNone/>
              </a:pPr>
              <a:r>
                <a:rPr lang="es-CO" sz="2000" dirty="0">
                  <a:solidFill>
                    <a:schemeClr val="dk1"/>
                  </a:solidFill>
                  <a:latin typeface="Calibri (Cuerpo)"/>
                  <a:ea typeface="Arial"/>
                  <a:cs typeface="Arial"/>
                  <a:sym typeface="Arial"/>
                </a:rPr>
                <a:t>Proporciones (5)</a:t>
              </a:r>
              <a:endParaRPr sz="2000" dirty="0">
                <a:latin typeface="Calibri (Cuerpo)"/>
              </a:endParaRPr>
            </a:p>
            <a:p>
              <a:pPr marL="0" marR="0" lvl="0" indent="0" algn="ctr" rtl="0">
                <a:lnSpc>
                  <a:spcPct val="90000"/>
                </a:lnSpc>
                <a:spcBef>
                  <a:spcPts val="700"/>
                </a:spcBef>
                <a:spcAft>
                  <a:spcPts val="0"/>
                </a:spcAft>
                <a:buClr>
                  <a:schemeClr val="dk1"/>
                </a:buClr>
                <a:buSzPts val="2000"/>
                <a:buFont typeface="Arial"/>
                <a:buNone/>
              </a:pPr>
              <a:r>
                <a:rPr lang="es-CO" sz="2000" dirty="0">
                  <a:solidFill>
                    <a:schemeClr val="dk1"/>
                  </a:solidFill>
                  <a:latin typeface="Calibri (Cuerpo)"/>
                  <a:ea typeface="Arial"/>
                  <a:cs typeface="Arial"/>
                  <a:sym typeface="Arial"/>
                </a:rPr>
                <a:t>Tasa  (8)</a:t>
              </a:r>
              <a:endParaRPr sz="2000" dirty="0">
                <a:latin typeface="Calibri (Cuerpo)"/>
              </a:endParaRPr>
            </a:p>
            <a:p>
              <a:pPr marL="0" marR="0" lvl="0" indent="0" algn="ctr" rtl="0">
                <a:lnSpc>
                  <a:spcPct val="90000"/>
                </a:lnSpc>
                <a:spcBef>
                  <a:spcPts val="700"/>
                </a:spcBef>
                <a:spcAft>
                  <a:spcPts val="0"/>
                </a:spcAft>
                <a:buClr>
                  <a:schemeClr val="dk1"/>
                </a:buClr>
                <a:buSzPts val="2000"/>
                <a:buFont typeface="Arial"/>
                <a:buNone/>
              </a:pPr>
              <a:r>
                <a:rPr lang="es-CO" sz="2000" dirty="0">
                  <a:solidFill>
                    <a:schemeClr val="dk1"/>
                  </a:solidFill>
                  <a:latin typeface="Calibri (Cuerpo)"/>
                  <a:ea typeface="Arial"/>
                  <a:cs typeface="Arial"/>
                  <a:sym typeface="Arial"/>
                </a:rPr>
                <a:t>Razón (1)</a:t>
              </a:r>
              <a:endParaRPr sz="2000" dirty="0">
                <a:latin typeface="Calibri (Cuerpo)"/>
              </a:endParaRPr>
            </a:p>
          </p:txBody>
        </p:sp>
      </p:grpSp>
      <p:grpSp>
        <p:nvGrpSpPr>
          <p:cNvPr id="14" name="Google Shape;230;g1dc6a7065d3_0_10">
            <a:extLst>
              <a:ext uri="{FF2B5EF4-FFF2-40B4-BE49-F238E27FC236}">
                <a16:creationId xmlns:a16="http://schemas.microsoft.com/office/drawing/2014/main" id="{8960B843-E1B7-45ED-BF27-DEE099672330}"/>
              </a:ext>
            </a:extLst>
          </p:cNvPr>
          <p:cNvGrpSpPr/>
          <p:nvPr/>
        </p:nvGrpSpPr>
        <p:grpSpPr>
          <a:xfrm>
            <a:off x="7375211" y="1470345"/>
            <a:ext cx="3142800" cy="4330676"/>
            <a:chOff x="414386" y="15179"/>
            <a:chExt cx="3142800" cy="4330676"/>
          </a:xfrm>
        </p:grpSpPr>
        <p:sp>
          <p:nvSpPr>
            <p:cNvPr id="15" name="Google Shape;231;g1dc6a7065d3_0_10">
              <a:extLst>
                <a:ext uri="{FF2B5EF4-FFF2-40B4-BE49-F238E27FC236}">
                  <a16:creationId xmlns:a16="http://schemas.microsoft.com/office/drawing/2014/main" id="{EF167910-3E72-499E-82AB-FE2E5A4274C4}"/>
                </a:ext>
              </a:extLst>
            </p:cNvPr>
            <p:cNvSpPr/>
            <p:nvPr/>
          </p:nvSpPr>
          <p:spPr>
            <a:xfrm>
              <a:off x="792114" y="15179"/>
              <a:ext cx="2387400" cy="687300"/>
            </a:xfrm>
            <a:prstGeom prst="roundRect">
              <a:avLst>
                <a:gd name="adj" fmla="val 10000"/>
              </a:avLst>
            </a:prstGeom>
            <a:solidFill>
              <a:srgbClr val="1F5D5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2;g1dc6a7065d3_0_10">
              <a:extLst>
                <a:ext uri="{FF2B5EF4-FFF2-40B4-BE49-F238E27FC236}">
                  <a16:creationId xmlns:a16="http://schemas.microsoft.com/office/drawing/2014/main" id="{0E25380E-9E24-4792-A547-8DD19057D83C}"/>
                </a:ext>
              </a:extLst>
            </p:cNvPr>
            <p:cNvSpPr txBox="1"/>
            <p:nvPr/>
          </p:nvSpPr>
          <p:spPr>
            <a:xfrm>
              <a:off x="812244" y="35309"/>
              <a:ext cx="2347200" cy="647100"/>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s-CO" sz="2400" dirty="0">
                  <a:solidFill>
                    <a:schemeClr val="lt1"/>
                  </a:solidFill>
                  <a:latin typeface="Calibri (Cuerpo)"/>
                  <a:ea typeface="Arial"/>
                  <a:cs typeface="Arial"/>
                  <a:sym typeface="Arial"/>
                </a:rPr>
                <a:t>ESPECIALIDADES TRAZADORAS</a:t>
              </a:r>
              <a:endParaRPr sz="2800" dirty="0">
                <a:solidFill>
                  <a:schemeClr val="lt1"/>
                </a:solidFill>
                <a:latin typeface="Calibri (Cuerpo)"/>
                <a:ea typeface="Arial"/>
                <a:cs typeface="Arial"/>
                <a:sym typeface="Arial"/>
              </a:endParaRPr>
            </a:p>
          </p:txBody>
        </p:sp>
        <p:sp>
          <p:nvSpPr>
            <p:cNvPr id="17" name="Google Shape;233;g1dc6a7065d3_0_10">
              <a:extLst>
                <a:ext uri="{FF2B5EF4-FFF2-40B4-BE49-F238E27FC236}">
                  <a16:creationId xmlns:a16="http://schemas.microsoft.com/office/drawing/2014/main" id="{B5BCF92B-1674-4677-8302-EECB27B3780D}"/>
                </a:ext>
              </a:extLst>
            </p:cNvPr>
            <p:cNvSpPr/>
            <p:nvPr/>
          </p:nvSpPr>
          <p:spPr>
            <a:xfrm rot="5400000">
              <a:off x="1681399" y="847939"/>
              <a:ext cx="608700" cy="715500"/>
            </a:xfrm>
            <a:prstGeom prst="rightArrow">
              <a:avLst>
                <a:gd name="adj1" fmla="val 60000"/>
                <a:gd name="adj2" fmla="val 50000"/>
              </a:avLst>
            </a:prstGeom>
            <a:solidFill>
              <a:srgbClr val="B1C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4;g1dc6a7065d3_0_10">
              <a:extLst>
                <a:ext uri="{FF2B5EF4-FFF2-40B4-BE49-F238E27FC236}">
                  <a16:creationId xmlns:a16="http://schemas.microsoft.com/office/drawing/2014/main" id="{E090E0CB-2FA4-4FFA-9513-47FA3FDDACD2}"/>
                </a:ext>
              </a:extLst>
            </p:cNvPr>
            <p:cNvSpPr txBox="1"/>
            <p:nvPr/>
          </p:nvSpPr>
          <p:spPr>
            <a:xfrm>
              <a:off x="1771178" y="901339"/>
              <a:ext cx="429300" cy="4260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3000"/>
                <a:buFont typeface="Calibri"/>
                <a:buNone/>
              </a:pPr>
              <a:endParaRPr sz="3000">
                <a:solidFill>
                  <a:schemeClr val="lt1"/>
                </a:solidFill>
                <a:latin typeface="Calibri"/>
                <a:ea typeface="Calibri"/>
                <a:cs typeface="Calibri"/>
                <a:sym typeface="Calibri"/>
              </a:endParaRPr>
            </a:p>
          </p:txBody>
        </p:sp>
        <p:sp>
          <p:nvSpPr>
            <p:cNvPr id="19" name="Google Shape;235;g1dc6a7065d3_0_10">
              <a:extLst>
                <a:ext uri="{FF2B5EF4-FFF2-40B4-BE49-F238E27FC236}">
                  <a16:creationId xmlns:a16="http://schemas.microsoft.com/office/drawing/2014/main" id="{E2DC1262-EC49-4F85-B799-6734CF191A08}"/>
                </a:ext>
              </a:extLst>
            </p:cNvPr>
            <p:cNvSpPr/>
            <p:nvPr/>
          </p:nvSpPr>
          <p:spPr>
            <a:xfrm>
              <a:off x="414386" y="1708855"/>
              <a:ext cx="3142800" cy="2637000"/>
            </a:xfrm>
            <a:prstGeom prst="roundRect">
              <a:avLst>
                <a:gd name="adj" fmla="val 10000"/>
              </a:avLst>
            </a:prstGeom>
            <a:solidFill>
              <a:srgbClr val="F2F0E8"/>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6;g1dc6a7065d3_0_10">
              <a:extLst>
                <a:ext uri="{FF2B5EF4-FFF2-40B4-BE49-F238E27FC236}">
                  <a16:creationId xmlns:a16="http://schemas.microsoft.com/office/drawing/2014/main" id="{42C469E0-2F37-4494-92CC-61F0E5093D9F}"/>
                </a:ext>
              </a:extLst>
            </p:cNvPr>
            <p:cNvSpPr txBox="1"/>
            <p:nvPr/>
          </p:nvSpPr>
          <p:spPr>
            <a:xfrm>
              <a:off x="491621" y="1786090"/>
              <a:ext cx="2988300" cy="2482500"/>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Arial"/>
                <a:buNone/>
              </a:pPr>
              <a:r>
                <a:rPr lang="es-CO" sz="2000" dirty="0">
                  <a:solidFill>
                    <a:schemeClr val="dk1"/>
                  </a:solidFill>
                  <a:latin typeface="Calibri (Cuerpo)"/>
                  <a:ea typeface="Arial"/>
                  <a:cs typeface="Arial"/>
                  <a:sym typeface="Arial"/>
                </a:rPr>
                <a:t>Medicina General</a:t>
              </a:r>
              <a:endParaRPr sz="2000" dirty="0">
                <a:latin typeface="Calibri (Cuerpo)"/>
              </a:endParaRPr>
            </a:p>
            <a:p>
              <a:pPr marL="0" marR="0" lvl="0" indent="0" algn="ctr" rtl="0">
                <a:lnSpc>
                  <a:spcPct val="90000"/>
                </a:lnSpc>
                <a:spcBef>
                  <a:spcPts val="560"/>
                </a:spcBef>
                <a:spcAft>
                  <a:spcPts val="0"/>
                </a:spcAft>
                <a:buClr>
                  <a:schemeClr val="dk1"/>
                </a:buClr>
                <a:buSzPts val="1600"/>
                <a:buFont typeface="Arial"/>
                <a:buNone/>
              </a:pPr>
              <a:r>
                <a:rPr lang="es-CO" sz="2000" dirty="0">
                  <a:solidFill>
                    <a:schemeClr val="dk1"/>
                  </a:solidFill>
                  <a:latin typeface="Calibri (Cuerpo)"/>
                  <a:ea typeface="Arial"/>
                  <a:cs typeface="Arial"/>
                  <a:sym typeface="Arial"/>
                </a:rPr>
                <a:t>Medicina Interna</a:t>
              </a:r>
              <a:endParaRPr sz="2000" dirty="0">
                <a:latin typeface="Calibri (Cuerpo)"/>
              </a:endParaRPr>
            </a:p>
            <a:p>
              <a:pPr marL="0" marR="0" lvl="0" indent="0" algn="ctr" rtl="0">
                <a:lnSpc>
                  <a:spcPct val="90000"/>
                </a:lnSpc>
                <a:spcBef>
                  <a:spcPts val="560"/>
                </a:spcBef>
                <a:spcAft>
                  <a:spcPts val="0"/>
                </a:spcAft>
                <a:buClr>
                  <a:schemeClr val="dk1"/>
                </a:buClr>
                <a:buSzPts val="1600"/>
                <a:buFont typeface="Arial"/>
                <a:buNone/>
              </a:pPr>
              <a:r>
                <a:rPr lang="es-CO" sz="2000" dirty="0">
                  <a:solidFill>
                    <a:schemeClr val="dk1"/>
                  </a:solidFill>
                  <a:latin typeface="Calibri (Cuerpo)"/>
                  <a:ea typeface="Arial"/>
                  <a:cs typeface="Arial"/>
                  <a:sym typeface="Arial"/>
                </a:rPr>
                <a:t>Ginecología</a:t>
              </a:r>
              <a:endParaRPr sz="2000" dirty="0">
                <a:latin typeface="Calibri (Cuerpo)"/>
              </a:endParaRPr>
            </a:p>
            <a:p>
              <a:pPr marL="0" marR="0" lvl="0" indent="0" algn="ctr" rtl="0">
                <a:lnSpc>
                  <a:spcPct val="90000"/>
                </a:lnSpc>
                <a:spcBef>
                  <a:spcPts val="560"/>
                </a:spcBef>
                <a:spcAft>
                  <a:spcPts val="0"/>
                </a:spcAft>
                <a:buClr>
                  <a:schemeClr val="dk1"/>
                </a:buClr>
                <a:buSzPts val="1600"/>
                <a:buFont typeface="Arial"/>
                <a:buNone/>
              </a:pPr>
              <a:r>
                <a:rPr lang="es-CO" sz="2000" dirty="0">
                  <a:solidFill>
                    <a:schemeClr val="dk1"/>
                  </a:solidFill>
                  <a:latin typeface="Calibri (Cuerpo)"/>
                  <a:ea typeface="Arial"/>
                  <a:cs typeface="Arial"/>
                  <a:sym typeface="Arial"/>
                </a:rPr>
                <a:t>Ginecobstetricia</a:t>
              </a:r>
              <a:endParaRPr sz="2000" dirty="0">
                <a:latin typeface="Calibri (Cuerpo)"/>
              </a:endParaRPr>
            </a:p>
            <a:p>
              <a:pPr marL="0" marR="0" lvl="0" indent="0" algn="ctr" rtl="0">
                <a:lnSpc>
                  <a:spcPct val="90000"/>
                </a:lnSpc>
                <a:spcBef>
                  <a:spcPts val="560"/>
                </a:spcBef>
                <a:spcAft>
                  <a:spcPts val="0"/>
                </a:spcAft>
                <a:buClr>
                  <a:schemeClr val="dk1"/>
                </a:buClr>
                <a:buSzPts val="1600"/>
                <a:buFont typeface="Arial"/>
                <a:buNone/>
              </a:pPr>
              <a:r>
                <a:rPr lang="es-CO" sz="2000" dirty="0">
                  <a:solidFill>
                    <a:schemeClr val="dk1"/>
                  </a:solidFill>
                  <a:latin typeface="Calibri (Cuerpo)"/>
                  <a:ea typeface="Arial"/>
                  <a:cs typeface="Arial"/>
                  <a:sym typeface="Arial"/>
                </a:rPr>
                <a:t>Pediatría</a:t>
              </a:r>
              <a:endParaRPr sz="2000" dirty="0">
                <a:latin typeface="Calibri (Cuerpo)"/>
              </a:endParaRPr>
            </a:p>
            <a:p>
              <a:pPr marL="0" marR="0" lvl="0" indent="0" algn="ctr" rtl="0">
                <a:lnSpc>
                  <a:spcPct val="90000"/>
                </a:lnSpc>
                <a:spcBef>
                  <a:spcPts val="560"/>
                </a:spcBef>
                <a:spcAft>
                  <a:spcPts val="0"/>
                </a:spcAft>
                <a:buClr>
                  <a:schemeClr val="dk1"/>
                </a:buClr>
                <a:buSzPts val="1600"/>
                <a:buFont typeface="Arial"/>
                <a:buNone/>
              </a:pPr>
              <a:r>
                <a:rPr lang="es-CO" sz="2000" dirty="0">
                  <a:solidFill>
                    <a:schemeClr val="dk1"/>
                  </a:solidFill>
                  <a:latin typeface="Calibri (Cuerpo)"/>
                  <a:ea typeface="Arial"/>
                  <a:cs typeface="Arial"/>
                  <a:sym typeface="Arial"/>
                </a:rPr>
                <a:t>Cirugía General</a:t>
              </a:r>
              <a:endParaRPr sz="2000" dirty="0">
                <a:latin typeface="Calibri (Cuerpo)"/>
              </a:endParaRPr>
            </a:p>
            <a:p>
              <a:pPr marL="0" marR="0" lvl="0" indent="0" algn="ctr" rtl="0">
                <a:lnSpc>
                  <a:spcPct val="90000"/>
                </a:lnSpc>
                <a:spcBef>
                  <a:spcPts val="560"/>
                </a:spcBef>
                <a:spcAft>
                  <a:spcPts val="0"/>
                </a:spcAft>
                <a:buClr>
                  <a:schemeClr val="dk1"/>
                </a:buClr>
                <a:buSzPts val="1600"/>
                <a:buFont typeface="Arial"/>
                <a:buNone/>
              </a:pPr>
              <a:r>
                <a:rPr lang="es-CO" sz="2000" dirty="0">
                  <a:solidFill>
                    <a:schemeClr val="dk1"/>
                  </a:solidFill>
                  <a:latin typeface="Calibri (Cuerpo)"/>
                  <a:ea typeface="Arial"/>
                  <a:cs typeface="Arial"/>
                  <a:sym typeface="Arial"/>
                </a:rPr>
                <a:t>Odontología General</a:t>
              </a:r>
              <a:endParaRPr sz="2000" dirty="0">
                <a:solidFill>
                  <a:schemeClr val="lt1"/>
                </a:solidFill>
                <a:latin typeface="Calibri (Cuerpo)"/>
                <a:ea typeface="Calibri"/>
                <a:cs typeface="Calibri"/>
                <a:sym typeface="Calibri"/>
              </a:endParaRPr>
            </a:p>
          </p:txBody>
        </p:sp>
      </p:grpSp>
    </p:spTree>
    <p:extLst>
      <p:ext uri="{BB962C8B-B14F-4D97-AF65-F5344CB8AC3E}">
        <p14:creationId xmlns:p14="http://schemas.microsoft.com/office/powerpoint/2010/main" val="1594041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41;g1dc6a7065d3_0_13">
            <a:extLst>
              <a:ext uri="{FF2B5EF4-FFF2-40B4-BE49-F238E27FC236}">
                <a16:creationId xmlns:a16="http://schemas.microsoft.com/office/drawing/2014/main" id="{980F6017-1373-466E-B294-79DD2B5E766E}"/>
              </a:ext>
            </a:extLst>
          </p:cNvPr>
          <p:cNvGrpSpPr/>
          <p:nvPr/>
        </p:nvGrpSpPr>
        <p:grpSpPr>
          <a:xfrm>
            <a:off x="2242604" y="1231625"/>
            <a:ext cx="8486011" cy="4778792"/>
            <a:chOff x="-102" y="2900"/>
            <a:chExt cx="8486011" cy="4778792"/>
          </a:xfrm>
        </p:grpSpPr>
        <p:sp>
          <p:nvSpPr>
            <p:cNvPr id="3" name="Google Shape;242;g1dc6a7065d3_0_13">
              <a:extLst>
                <a:ext uri="{FF2B5EF4-FFF2-40B4-BE49-F238E27FC236}">
                  <a16:creationId xmlns:a16="http://schemas.microsoft.com/office/drawing/2014/main" id="{3ACC85D4-F186-4D46-8732-12BA4CD6E0A0}"/>
                </a:ext>
              </a:extLst>
            </p:cNvPr>
            <p:cNvSpPr/>
            <p:nvPr/>
          </p:nvSpPr>
          <p:spPr>
            <a:xfrm rot="5400000">
              <a:off x="-131802" y="134600"/>
              <a:ext cx="878400" cy="6150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43;g1dc6a7065d3_0_13">
              <a:extLst>
                <a:ext uri="{FF2B5EF4-FFF2-40B4-BE49-F238E27FC236}">
                  <a16:creationId xmlns:a16="http://schemas.microsoft.com/office/drawing/2014/main" id="{4121CDCB-53DB-4F19-854F-741E46215CCA}"/>
                </a:ext>
              </a:extLst>
            </p:cNvPr>
            <p:cNvSpPr txBox="1"/>
            <p:nvPr/>
          </p:nvSpPr>
          <p:spPr>
            <a:xfrm>
              <a:off x="1" y="310348"/>
              <a:ext cx="615000" cy="263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000" b="1">
                  <a:solidFill>
                    <a:srgbClr val="000000"/>
                  </a:solidFill>
                  <a:latin typeface="Arial"/>
                  <a:ea typeface="Arial"/>
                  <a:cs typeface="Arial"/>
                  <a:sym typeface="Arial"/>
                </a:rPr>
                <a:t>E.1.1.0</a:t>
              </a:r>
              <a:endParaRPr/>
            </a:p>
          </p:txBody>
        </p:sp>
        <p:sp>
          <p:nvSpPr>
            <p:cNvPr id="5" name="Google Shape;244;g1dc6a7065d3_0_13">
              <a:extLst>
                <a:ext uri="{FF2B5EF4-FFF2-40B4-BE49-F238E27FC236}">
                  <a16:creationId xmlns:a16="http://schemas.microsoft.com/office/drawing/2014/main" id="{D714ED11-C94F-4A25-964D-E2ABABDF2635}"/>
                </a:ext>
              </a:extLst>
            </p:cNvPr>
            <p:cNvSpPr/>
            <p:nvPr/>
          </p:nvSpPr>
          <p:spPr>
            <a:xfrm rot="5400000">
              <a:off x="4264909" y="-3647200"/>
              <a:ext cx="570900" cy="78711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45;g1dc6a7065d3_0_13">
              <a:extLst>
                <a:ext uri="{FF2B5EF4-FFF2-40B4-BE49-F238E27FC236}">
                  <a16:creationId xmlns:a16="http://schemas.microsoft.com/office/drawing/2014/main" id="{D2AE38FD-300E-4084-A5B7-9AAF45AC79B5}"/>
                </a:ext>
              </a:extLst>
            </p:cNvPr>
            <p:cNvSpPr txBox="1"/>
            <p:nvPr/>
          </p:nvSpPr>
          <p:spPr>
            <a:xfrm>
              <a:off x="614898" y="30773"/>
              <a:ext cx="7843200" cy="515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2000" dirty="0">
                  <a:solidFill>
                    <a:srgbClr val="000000"/>
                  </a:solidFill>
                  <a:latin typeface="Calibri (Cuerpo)"/>
                  <a:cs typeface="Arial"/>
                  <a:sym typeface="Arial"/>
                </a:rPr>
                <a:t>Oportunidad</a:t>
              </a:r>
              <a:r>
                <a:rPr lang="es-CO" b="0" i="0" u="none" strike="noStrike" cap="none" dirty="0">
                  <a:solidFill>
                    <a:srgbClr val="000000"/>
                  </a:solidFill>
                  <a:latin typeface="Calibri (Cuerpo)"/>
                  <a:ea typeface="Arial"/>
                  <a:cs typeface="Arial"/>
                  <a:sym typeface="Arial"/>
                </a:rPr>
                <a:t> de la asignación de citas en la consulta médica general</a:t>
              </a:r>
              <a:endParaRPr sz="2000" dirty="0">
                <a:latin typeface="Calibri (Cuerpo)"/>
              </a:endParaRPr>
            </a:p>
          </p:txBody>
        </p:sp>
        <p:sp>
          <p:nvSpPr>
            <p:cNvPr id="7" name="Google Shape;246;g1dc6a7065d3_0_13">
              <a:extLst>
                <a:ext uri="{FF2B5EF4-FFF2-40B4-BE49-F238E27FC236}">
                  <a16:creationId xmlns:a16="http://schemas.microsoft.com/office/drawing/2014/main" id="{4F72E5EC-059E-4DD3-B1E0-984766FE2010}"/>
                </a:ext>
              </a:extLst>
            </p:cNvPr>
            <p:cNvSpPr/>
            <p:nvPr/>
          </p:nvSpPr>
          <p:spPr>
            <a:xfrm rot="5400000">
              <a:off x="-131802" y="914679"/>
              <a:ext cx="878400" cy="6150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47;g1dc6a7065d3_0_13">
              <a:extLst>
                <a:ext uri="{FF2B5EF4-FFF2-40B4-BE49-F238E27FC236}">
                  <a16:creationId xmlns:a16="http://schemas.microsoft.com/office/drawing/2014/main" id="{825DE8CB-AAE9-47E9-A298-87193278C7C8}"/>
                </a:ext>
              </a:extLst>
            </p:cNvPr>
            <p:cNvSpPr txBox="1"/>
            <p:nvPr/>
          </p:nvSpPr>
          <p:spPr>
            <a:xfrm>
              <a:off x="1" y="1090427"/>
              <a:ext cx="615000" cy="263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000" b="1">
                  <a:solidFill>
                    <a:srgbClr val="000000"/>
                  </a:solidFill>
                  <a:latin typeface="Arial"/>
                  <a:ea typeface="Arial"/>
                  <a:cs typeface="Arial"/>
                  <a:sym typeface="Arial"/>
                </a:rPr>
                <a:t>E.1.2.1</a:t>
              </a:r>
              <a:endParaRPr/>
            </a:p>
          </p:txBody>
        </p:sp>
        <p:sp>
          <p:nvSpPr>
            <p:cNvPr id="9" name="Google Shape;248;g1dc6a7065d3_0_13">
              <a:extLst>
                <a:ext uri="{FF2B5EF4-FFF2-40B4-BE49-F238E27FC236}">
                  <a16:creationId xmlns:a16="http://schemas.microsoft.com/office/drawing/2014/main" id="{2A278076-7115-4CA5-ADE9-2985BB3A7B9B}"/>
                </a:ext>
              </a:extLst>
            </p:cNvPr>
            <p:cNvSpPr/>
            <p:nvPr/>
          </p:nvSpPr>
          <p:spPr>
            <a:xfrm rot="5400000">
              <a:off x="4264909" y="-2867121"/>
              <a:ext cx="570900" cy="78711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49;g1dc6a7065d3_0_13">
              <a:extLst>
                <a:ext uri="{FF2B5EF4-FFF2-40B4-BE49-F238E27FC236}">
                  <a16:creationId xmlns:a16="http://schemas.microsoft.com/office/drawing/2014/main" id="{314447CD-765C-480B-9C8E-E976A06BD74A}"/>
                </a:ext>
              </a:extLst>
            </p:cNvPr>
            <p:cNvSpPr txBox="1"/>
            <p:nvPr/>
          </p:nvSpPr>
          <p:spPr>
            <a:xfrm>
              <a:off x="614898" y="810851"/>
              <a:ext cx="7843200" cy="515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MX" sz="2000" dirty="0">
                  <a:solidFill>
                    <a:srgbClr val="000000"/>
                  </a:solidFill>
                  <a:latin typeface="Calibri (Cuerpo)"/>
                  <a:cs typeface="Arial"/>
                  <a:sym typeface="Arial"/>
                </a:rPr>
                <a:t>Oportunidad</a:t>
              </a:r>
              <a:r>
                <a:rPr lang="es-MX" b="0" i="0" u="none" strike="noStrike" cap="none" dirty="0">
                  <a:solidFill>
                    <a:srgbClr val="000000"/>
                  </a:solidFill>
                  <a:latin typeface="Calibri (Cuerpo)"/>
                  <a:ea typeface="Arial"/>
                  <a:cs typeface="Arial"/>
                  <a:sym typeface="Arial"/>
                </a:rPr>
                <a:t> de la asignación de citas en la consulta de medicina interna</a:t>
              </a:r>
              <a:endParaRPr lang="es-MX" sz="2000" dirty="0">
                <a:latin typeface="Calibri (Cuerpo)"/>
              </a:endParaRPr>
            </a:p>
          </p:txBody>
        </p:sp>
        <p:sp>
          <p:nvSpPr>
            <p:cNvPr id="11" name="Google Shape;250;g1dc6a7065d3_0_13">
              <a:extLst>
                <a:ext uri="{FF2B5EF4-FFF2-40B4-BE49-F238E27FC236}">
                  <a16:creationId xmlns:a16="http://schemas.microsoft.com/office/drawing/2014/main" id="{A7A3DB75-FD2A-49BA-94CD-562416C07F04}"/>
                </a:ext>
              </a:extLst>
            </p:cNvPr>
            <p:cNvSpPr/>
            <p:nvPr/>
          </p:nvSpPr>
          <p:spPr>
            <a:xfrm rot="5400000">
              <a:off x="-131802" y="1694757"/>
              <a:ext cx="878400" cy="6150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51;g1dc6a7065d3_0_13">
              <a:extLst>
                <a:ext uri="{FF2B5EF4-FFF2-40B4-BE49-F238E27FC236}">
                  <a16:creationId xmlns:a16="http://schemas.microsoft.com/office/drawing/2014/main" id="{9325AC70-071F-4C97-BCB8-28E63D32351E}"/>
                </a:ext>
              </a:extLst>
            </p:cNvPr>
            <p:cNvSpPr txBox="1"/>
            <p:nvPr/>
          </p:nvSpPr>
          <p:spPr>
            <a:xfrm>
              <a:off x="1" y="1870505"/>
              <a:ext cx="615000" cy="263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000" b="1">
                  <a:solidFill>
                    <a:srgbClr val="000000"/>
                  </a:solidFill>
                  <a:latin typeface="Arial"/>
                  <a:ea typeface="Arial"/>
                  <a:cs typeface="Arial"/>
                  <a:sym typeface="Arial"/>
                </a:rPr>
                <a:t>E.1.2.2</a:t>
              </a:r>
              <a:endParaRPr/>
            </a:p>
          </p:txBody>
        </p:sp>
        <p:sp>
          <p:nvSpPr>
            <p:cNvPr id="13" name="Google Shape;252;g1dc6a7065d3_0_13">
              <a:extLst>
                <a:ext uri="{FF2B5EF4-FFF2-40B4-BE49-F238E27FC236}">
                  <a16:creationId xmlns:a16="http://schemas.microsoft.com/office/drawing/2014/main" id="{FE7BA4D0-5004-4141-8C0D-5E8479632F56}"/>
                </a:ext>
              </a:extLst>
            </p:cNvPr>
            <p:cNvSpPr/>
            <p:nvPr/>
          </p:nvSpPr>
          <p:spPr>
            <a:xfrm rot="5400000">
              <a:off x="4264909" y="-2087043"/>
              <a:ext cx="570900" cy="78711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3;g1dc6a7065d3_0_13">
              <a:extLst>
                <a:ext uri="{FF2B5EF4-FFF2-40B4-BE49-F238E27FC236}">
                  <a16:creationId xmlns:a16="http://schemas.microsoft.com/office/drawing/2014/main" id="{0FD39B3B-AEED-475A-B84A-A73A829E97D7}"/>
                </a:ext>
              </a:extLst>
            </p:cNvPr>
            <p:cNvSpPr txBox="1"/>
            <p:nvPr/>
          </p:nvSpPr>
          <p:spPr>
            <a:xfrm>
              <a:off x="614898" y="1590929"/>
              <a:ext cx="7843200" cy="515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2000" dirty="0">
                  <a:solidFill>
                    <a:srgbClr val="000000"/>
                  </a:solidFill>
                  <a:latin typeface="Calibri (Cuerpo)"/>
                  <a:cs typeface="Arial"/>
                  <a:sym typeface="Arial"/>
                </a:rPr>
                <a:t>Oportunidad</a:t>
              </a:r>
              <a:r>
                <a:rPr lang="es-CO" b="0" i="0" u="none" strike="noStrike" cap="none" dirty="0">
                  <a:solidFill>
                    <a:srgbClr val="000000"/>
                  </a:solidFill>
                  <a:latin typeface="Calibri (Cuerpo)"/>
                  <a:ea typeface="Arial"/>
                  <a:cs typeface="Arial"/>
                  <a:sym typeface="Arial"/>
                </a:rPr>
                <a:t> de la asignación de citas en la consulta de ginecobstetricia</a:t>
              </a:r>
              <a:endParaRPr sz="2000" dirty="0">
                <a:latin typeface="Calibri (Cuerpo)"/>
              </a:endParaRPr>
            </a:p>
          </p:txBody>
        </p:sp>
        <p:sp>
          <p:nvSpPr>
            <p:cNvPr id="15" name="Google Shape;254;g1dc6a7065d3_0_13">
              <a:extLst>
                <a:ext uri="{FF2B5EF4-FFF2-40B4-BE49-F238E27FC236}">
                  <a16:creationId xmlns:a16="http://schemas.microsoft.com/office/drawing/2014/main" id="{887EE3AF-D07D-4228-B6C3-CB1AEDECD283}"/>
                </a:ext>
              </a:extLst>
            </p:cNvPr>
            <p:cNvSpPr/>
            <p:nvPr/>
          </p:nvSpPr>
          <p:spPr>
            <a:xfrm rot="5400000">
              <a:off x="-131802" y="2474835"/>
              <a:ext cx="878400" cy="6150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5;g1dc6a7065d3_0_13">
              <a:extLst>
                <a:ext uri="{FF2B5EF4-FFF2-40B4-BE49-F238E27FC236}">
                  <a16:creationId xmlns:a16="http://schemas.microsoft.com/office/drawing/2014/main" id="{CB4815BB-7EFD-422F-9B5C-5244D6578E65}"/>
                </a:ext>
              </a:extLst>
            </p:cNvPr>
            <p:cNvSpPr txBox="1"/>
            <p:nvPr/>
          </p:nvSpPr>
          <p:spPr>
            <a:xfrm>
              <a:off x="1" y="2650583"/>
              <a:ext cx="615000" cy="263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000" b="1">
                  <a:solidFill>
                    <a:srgbClr val="000000"/>
                  </a:solidFill>
                  <a:latin typeface="Arial"/>
                  <a:ea typeface="Arial"/>
                  <a:cs typeface="Arial"/>
                  <a:sym typeface="Arial"/>
                </a:rPr>
                <a:t>E.1.2.3</a:t>
              </a:r>
              <a:endParaRPr/>
            </a:p>
          </p:txBody>
        </p:sp>
        <p:sp>
          <p:nvSpPr>
            <p:cNvPr id="17" name="Google Shape;256;g1dc6a7065d3_0_13">
              <a:extLst>
                <a:ext uri="{FF2B5EF4-FFF2-40B4-BE49-F238E27FC236}">
                  <a16:creationId xmlns:a16="http://schemas.microsoft.com/office/drawing/2014/main" id="{16A9D69D-0CB7-48BE-98A5-635F8741C10D}"/>
                </a:ext>
              </a:extLst>
            </p:cNvPr>
            <p:cNvSpPr/>
            <p:nvPr/>
          </p:nvSpPr>
          <p:spPr>
            <a:xfrm rot="5400000">
              <a:off x="4264909" y="-1306964"/>
              <a:ext cx="570900" cy="78711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7;g1dc6a7065d3_0_13">
              <a:extLst>
                <a:ext uri="{FF2B5EF4-FFF2-40B4-BE49-F238E27FC236}">
                  <a16:creationId xmlns:a16="http://schemas.microsoft.com/office/drawing/2014/main" id="{5DF29158-F552-4717-8C44-8BE81FE05A68}"/>
                </a:ext>
              </a:extLst>
            </p:cNvPr>
            <p:cNvSpPr txBox="1"/>
            <p:nvPr/>
          </p:nvSpPr>
          <p:spPr>
            <a:xfrm>
              <a:off x="614898" y="2371008"/>
              <a:ext cx="7843200" cy="515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2000" dirty="0">
                  <a:solidFill>
                    <a:srgbClr val="000000"/>
                  </a:solidFill>
                  <a:latin typeface="Calibri (Cuerpo)"/>
                  <a:cs typeface="Arial"/>
                  <a:sym typeface="Arial"/>
                </a:rPr>
                <a:t>Oportunidad</a:t>
              </a:r>
              <a:r>
                <a:rPr lang="es-CO" b="0" i="0" u="none" strike="noStrike" cap="none" dirty="0">
                  <a:solidFill>
                    <a:srgbClr val="000000"/>
                  </a:solidFill>
                  <a:latin typeface="Calibri (Cuerpo)"/>
                  <a:ea typeface="Arial"/>
                  <a:cs typeface="Arial"/>
                  <a:sym typeface="Arial"/>
                </a:rPr>
                <a:t> de la asignación de citas en la consulta de pediatría</a:t>
              </a:r>
              <a:endParaRPr sz="2000" dirty="0">
                <a:latin typeface="Calibri (Cuerpo)"/>
              </a:endParaRPr>
            </a:p>
          </p:txBody>
        </p:sp>
        <p:sp>
          <p:nvSpPr>
            <p:cNvPr id="19" name="Google Shape;258;g1dc6a7065d3_0_13">
              <a:extLst>
                <a:ext uri="{FF2B5EF4-FFF2-40B4-BE49-F238E27FC236}">
                  <a16:creationId xmlns:a16="http://schemas.microsoft.com/office/drawing/2014/main" id="{0BE9A0CE-B294-463B-A7EA-4BB7A48A498C}"/>
                </a:ext>
              </a:extLst>
            </p:cNvPr>
            <p:cNvSpPr/>
            <p:nvPr/>
          </p:nvSpPr>
          <p:spPr>
            <a:xfrm rot="5400000">
              <a:off x="-131802" y="3254913"/>
              <a:ext cx="878400" cy="6150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9;g1dc6a7065d3_0_13">
              <a:extLst>
                <a:ext uri="{FF2B5EF4-FFF2-40B4-BE49-F238E27FC236}">
                  <a16:creationId xmlns:a16="http://schemas.microsoft.com/office/drawing/2014/main" id="{0EAE46E4-B291-4A91-AB24-39B6B9202AAD}"/>
                </a:ext>
              </a:extLst>
            </p:cNvPr>
            <p:cNvSpPr txBox="1"/>
            <p:nvPr/>
          </p:nvSpPr>
          <p:spPr>
            <a:xfrm>
              <a:off x="1" y="3430661"/>
              <a:ext cx="615000" cy="263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000" b="1">
                  <a:solidFill>
                    <a:srgbClr val="000000"/>
                  </a:solidFill>
                  <a:latin typeface="Arial"/>
                  <a:ea typeface="Arial"/>
                  <a:cs typeface="Arial"/>
                  <a:sym typeface="Arial"/>
                </a:rPr>
                <a:t>E.1.2.4</a:t>
              </a:r>
              <a:endParaRPr/>
            </a:p>
          </p:txBody>
        </p:sp>
        <p:sp>
          <p:nvSpPr>
            <p:cNvPr id="21" name="Google Shape;260;g1dc6a7065d3_0_13">
              <a:extLst>
                <a:ext uri="{FF2B5EF4-FFF2-40B4-BE49-F238E27FC236}">
                  <a16:creationId xmlns:a16="http://schemas.microsoft.com/office/drawing/2014/main" id="{DFE16F82-2098-455F-A463-3C420A321C89}"/>
                </a:ext>
              </a:extLst>
            </p:cNvPr>
            <p:cNvSpPr/>
            <p:nvPr/>
          </p:nvSpPr>
          <p:spPr>
            <a:xfrm rot="5400000">
              <a:off x="4264909" y="-526887"/>
              <a:ext cx="570900" cy="78711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1;g1dc6a7065d3_0_13">
              <a:extLst>
                <a:ext uri="{FF2B5EF4-FFF2-40B4-BE49-F238E27FC236}">
                  <a16:creationId xmlns:a16="http://schemas.microsoft.com/office/drawing/2014/main" id="{E06574DB-967D-4FC1-8F34-F6A934CCD5A8}"/>
                </a:ext>
              </a:extLst>
            </p:cNvPr>
            <p:cNvSpPr txBox="1"/>
            <p:nvPr/>
          </p:nvSpPr>
          <p:spPr>
            <a:xfrm>
              <a:off x="614898" y="3151086"/>
              <a:ext cx="7843200" cy="515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MX" sz="2000" dirty="0">
                  <a:solidFill>
                    <a:srgbClr val="000000"/>
                  </a:solidFill>
                  <a:latin typeface="Calibri (Cuerpo)"/>
                  <a:cs typeface="Arial"/>
                  <a:sym typeface="Arial"/>
                </a:rPr>
                <a:t>Oportunidad</a:t>
              </a:r>
              <a:r>
                <a:rPr lang="es-MX" b="0" i="0" u="none" strike="noStrike" cap="none" dirty="0">
                  <a:solidFill>
                    <a:srgbClr val="000000"/>
                  </a:solidFill>
                  <a:latin typeface="Calibri (Cuerpo)"/>
                  <a:ea typeface="Arial"/>
                  <a:cs typeface="Arial"/>
                  <a:sym typeface="Arial"/>
                </a:rPr>
                <a:t> de la asignación de citas en la consulta de cirugía general</a:t>
              </a:r>
              <a:endParaRPr lang="es-MX" sz="2000" dirty="0">
                <a:latin typeface="Calibri (Cuerpo)"/>
              </a:endParaRPr>
            </a:p>
          </p:txBody>
        </p:sp>
        <p:sp>
          <p:nvSpPr>
            <p:cNvPr id="23" name="Google Shape;262;g1dc6a7065d3_0_13">
              <a:extLst>
                <a:ext uri="{FF2B5EF4-FFF2-40B4-BE49-F238E27FC236}">
                  <a16:creationId xmlns:a16="http://schemas.microsoft.com/office/drawing/2014/main" id="{08FD3281-F293-4866-9C2A-27651D731BEF}"/>
                </a:ext>
              </a:extLst>
            </p:cNvPr>
            <p:cNvSpPr/>
            <p:nvPr/>
          </p:nvSpPr>
          <p:spPr>
            <a:xfrm rot="5400000">
              <a:off x="-131802" y="4034992"/>
              <a:ext cx="878400" cy="6150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3;g1dc6a7065d3_0_13">
              <a:extLst>
                <a:ext uri="{FF2B5EF4-FFF2-40B4-BE49-F238E27FC236}">
                  <a16:creationId xmlns:a16="http://schemas.microsoft.com/office/drawing/2014/main" id="{3F2ED331-FD0C-456A-AB30-F5455D131E08}"/>
                </a:ext>
              </a:extLst>
            </p:cNvPr>
            <p:cNvSpPr txBox="1"/>
            <p:nvPr/>
          </p:nvSpPr>
          <p:spPr>
            <a:xfrm>
              <a:off x="1" y="4210740"/>
              <a:ext cx="615000" cy="263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000" b="1">
                  <a:solidFill>
                    <a:srgbClr val="000000"/>
                  </a:solidFill>
                  <a:latin typeface="Arial"/>
                  <a:ea typeface="Arial"/>
                  <a:cs typeface="Arial"/>
                  <a:sym typeface="Arial"/>
                </a:rPr>
                <a:t>E.1.6.0</a:t>
              </a:r>
              <a:endParaRPr sz="1000" b="1">
                <a:solidFill>
                  <a:srgbClr val="000000"/>
                </a:solidFill>
                <a:latin typeface="Arial"/>
                <a:ea typeface="Arial"/>
                <a:cs typeface="Arial"/>
                <a:sym typeface="Arial"/>
              </a:endParaRPr>
            </a:p>
          </p:txBody>
        </p:sp>
        <p:sp>
          <p:nvSpPr>
            <p:cNvPr id="25" name="Google Shape;264;g1dc6a7065d3_0_13">
              <a:extLst>
                <a:ext uri="{FF2B5EF4-FFF2-40B4-BE49-F238E27FC236}">
                  <a16:creationId xmlns:a16="http://schemas.microsoft.com/office/drawing/2014/main" id="{279DEBA4-CBA2-4C68-B86E-AD8B9C3E4FD9}"/>
                </a:ext>
              </a:extLst>
            </p:cNvPr>
            <p:cNvSpPr/>
            <p:nvPr/>
          </p:nvSpPr>
          <p:spPr>
            <a:xfrm rot="5400000">
              <a:off x="4264909" y="253190"/>
              <a:ext cx="570900" cy="78711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5;g1dc6a7065d3_0_13">
              <a:extLst>
                <a:ext uri="{FF2B5EF4-FFF2-40B4-BE49-F238E27FC236}">
                  <a16:creationId xmlns:a16="http://schemas.microsoft.com/office/drawing/2014/main" id="{EA850156-DA3F-46CA-A9B4-C0E84E5515A2}"/>
                </a:ext>
              </a:extLst>
            </p:cNvPr>
            <p:cNvSpPr txBox="1"/>
            <p:nvPr/>
          </p:nvSpPr>
          <p:spPr>
            <a:xfrm>
              <a:off x="614898" y="3931164"/>
              <a:ext cx="7843200" cy="515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b="0" i="0" u="none" strike="noStrike" cap="none" dirty="0">
                  <a:solidFill>
                    <a:srgbClr val="000000"/>
                  </a:solidFill>
                  <a:latin typeface="Calibri (Cuerpo)"/>
                  <a:ea typeface="Arial"/>
                  <a:cs typeface="Arial"/>
                  <a:sym typeface="Arial"/>
                </a:rPr>
                <a:t>Oportunidad en la asignación de citas en la consulta de odontología</a:t>
              </a:r>
              <a:br>
                <a:rPr lang="es-CO" b="0" i="0" u="none" strike="noStrike" cap="none" dirty="0">
                  <a:solidFill>
                    <a:srgbClr val="000000"/>
                  </a:solidFill>
                  <a:latin typeface="Calibri (Cuerpo)"/>
                  <a:ea typeface="Arial"/>
                  <a:cs typeface="Arial"/>
                  <a:sym typeface="Arial"/>
                </a:rPr>
              </a:br>
              <a:r>
                <a:rPr lang="es-CO" b="0" i="0" u="none" strike="noStrike" cap="none" dirty="0">
                  <a:solidFill>
                    <a:srgbClr val="000000"/>
                  </a:solidFill>
                  <a:latin typeface="Calibri (Cuerpo)"/>
                  <a:ea typeface="Arial"/>
                  <a:cs typeface="Arial"/>
                  <a:sym typeface="Arial"/>
                </a:rPr>
                <a:t>general</a:t>
              </a:r>
              <a:endParaRPr sz="2000" dirty="0">
                <a:latin typeface="Calibri (Cuerpo)"/>
              </a:endParaRPr>
            </a:p>
          </p:txBody>
        </p:sp>
      </p:grpSp>
      <p:sp>
        <p:nvSpPr>
          <p:cNvPr id="27" name="Google Shape;266;g1dc6a7065d3_0_13">
            <a:extLst>
              <a:ext uri="{FF2B5EF4-FFF2-40B4-BE49-F238E27FC236}">
                <a16:creationId xmlns:a16="http://schemas.microsoft.com/office/drawing/2014/main" id="{32D6A504-023B-4FC4-B779-02CF57156841}"/>
              </a:ext>
            </a:extLst>
          </p:cNvPr>
          <p:cNvSpPr txBox="1"/>
          <p:nvPr/>
        </p:nvSpPr>
        <p:spPr>
          <a:xfrm>
            <a:off x="3472412" y="530631"/>
            <a:ext cx="5724751" cy="523220"/>
          </a:xfrm>
          <a:prstGeom prst="rect">
            <a:avLst/>
          </a:prstGeom>
          <a:solidFill>
            <a:srgbClr val="990000"/>
          </a:solidFill>
        </p:spPr>
        <p:txBody>
          <a:bodyPr wrap="square" rtlCol="0">
            <a:spAutoFit/>
          </a:bodyPr>
          <a:lstStyle>
            <a:defPPr>
              <a:defRPr lang="es-CO"/>
            </a:defPPr>
            <a:lvl1pPr algn="ctr">
              <a:defRPr sz="3200">
                <a:solidFill>
                  <a:srgbClr val="D0D0B6"/>
                </a:solidFill>
              </a:defRPr>
            </a:lvl1pPr>
          </a:lstStyle>
          <a:p>
            <a:r>
              <a:rPr lang="es-CO" sz="2800" dirty="0">
                <a:sym typeface="Calibri"/>
              </a:rPr>
              <a:t>CLASIFICACIÓN: OPORTUNIDADES</a:t>
            </a:r>
            <a:endParaRPr sz="2800" dirty="0">
              <a:sym typeface="Calibri"/>
            </a:endParaRPr>
          </a:p>
        </p:txBody>
      </p:sp>
    </p:spTree>
    <p:extLst>
      <p:ext uri="{BB962C8B-B14F-4D97-AF65-F5344CB8AC3E}">
        <p14:creationId xmlns:p14="http://schemas.microsoft.com/office/powerpoint/2010/main" val="47132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271;g1dc6a7065d3_0_151">
            <a:extLst>
              <a:ext uri="{FF2B5EF4-FFF2-40B4-BE49-F238E27FC236}">
                <a16:creationId xmlns:a16="http://schemas.microsoft.com/office/drawing/2014/main" id="{9BF9F5D6-8538-48BB-957E-550EE8A47B3E}"/>
              </a:ext>
            </a:extLst>
          </p:cNvPr>
          <p:cNvGraphicFramePr/>
          <p:nvPr>
            <p:extLst>
              <p:ext uri="{D42A27DB-BD31-4B8C-83A1-F6EECF244321}">
                <p14:modId xmlns:p14="http://schemas.microsoft.com/office/powerpoint/2010/main" val="2196299169"/>
              </p:ext>
            </p:extLst>
          </p:nvPr>
        </p:nvGraphicFramePr>
        <p:xfrm>
          <a:off x="1968100" y="2543426"/>
          <a:ext cx="8255800" cy="2621300"/>
        </p:xfrm>
        <a:graphic>
          <a:graphicData uri="http://schemas.openxmlformats.org/drawingml/2006/table">
            <a:tbl>
              <a:tblPr firstRow="1" bandRow="1">
                <a:noFill/>
              </a:tblPr>
              <a:tblGrid>
                <a:gridCol w="4127900">
                  <a:extLst>
                    <a:ext uri="{9D8B030D-6E8A-4147-A177-3AD203B41FA5}">
                      <a16:colId xmlns:a16="http://schemas.microsoft.com/office/drawing/2014/main" val="20000"/>
                    </a:ext>
                  </a:extLst>
                </a:gridCol>
                <a:gridCol w="4127900">
                  <a:extLst>
                    <a:ext uri="{9D8B030D-6E8A-4147-A177-3AD203B41FA5}">
                      <a16:colId xmlns:a16="http://schemas.microsoft.com/office/drawing/2014/main" val="20001"/>
                    </a:ext>
                  </a:extLst>
                </a:gridCol>
              </a:tblGrid>
              <a:tr h="801025">
                <a:tc>
                  <a:txBody>
                    <a:bodyPr/>
                    <a:lstStyle/>
                    <a:p>
                      <a:pPr marL="0" marR="0" lvl="0" indent="0" algn="ctr" rtl="0">
                        <a:spcBef>
                          <a:spcPts val="0"/>
                        </a:spcBef>
                        <a:spcAft>
                          <a:spcPts val="0"/>
                        </a:spcAft>
                        <a:buNone/>
                      </a:pPr>
                      <a:br>
                        <a:rPr lang="es-CO" sz="2000" u="none" strike="noStrike" cap="none" dirty="0">
                          <a:solidFill>
                            <a:srgbClr val="000000"/>
                          </a:solidFill>
                          <a:latin typeface="Calibri (Cuerpo)"/>
                          <a:ea typeface="Arial"/>
                          <a:cs typeface="Arial"/>
                          <a:sym typeface="Arial"/>
                        </a:rPr>
                      </a:br>
                      <a:r>
                        <a:rPr lang="es-CO" sz="2000" u="none" strike="noStrike" cap="none" dirty="0">
                          <a:solidFill>
                            <a:srgbClr val="FFFFFF"/>
                          </a:solidFill>
                          <a:latin typeface="Calibri (Cuerpo)"/>
                          <a:ea typeface="Arial"/>
                          <a:cs typeface="Arial"/>
                          <a:sym typeface="Arial"/>
                        </a:rPr>
                        <a:t>NUMERADOR</a:t>
                      </a:r>
                      <a:br>
                        <a:rPr lang="es-CO" sz="2000" u="none" strike="noStrike" cap="none" dirty="0">
                          <a:solidFill>
                            <a:srgbClr val="000000"/>
                          </a:solidFill>
                          <a:latin typeface="Calibri (Cuerpo)"/>
                          <a:ea typeface="Arial"/>
                          <a:cs typeface="Arial"/>
                          <a:sym typeface="Arial"/>
                        </a:rPr>
                      </a:br>
                      <a:endParaRPr sz="2000" u="none" strike="noStrike" cap="none" dirty="0">
                        <a:solidFill>
                          <a:srgbClr val="000000"/>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endParaRPr sz="2000" b="1" u="none" strike="noStrike" cap="none" dirty="0">
                        <a:solidFill>
                          <a:srgbClr val="000000"/>
                        </a:solidFill>
                        <a:latin typeface="Calibri (Cuerpo)"/>
                        <a:ea typeface="Arial"/>
                        <a:cs typeface="Arial"/>
                        <a:sym typeface="Arial"/>
                      </a:endParaRPr>
                    </a:p>
                    <a:p>
                      <a:pPr marL="0" marR="0" lvl="0" indent="0" algn="ctr" rtl="0">
                        <a:spcBef>
                          <a:spcPts val="0"/>
                        </a:spcBef>
                        <a:spcAft>
                          <a:spcPts val="0"/>
                        </a:spcAft>
                        <a:buNone/>
                      </a:pPr>
                      <a:r>
                        <a:rPr lang="es-CO" sz="2000" u="none" strike="noStrike" cap="none" dirty="0">
                          <a:solidFill>
                            <a:srgbClr val="FFFFFF"/>
                          </a:solidFill>
                          <a:latin typeface="Calibri (Cuerpo)"/>
                          <a:ea typeface="Arial"/>
                          <a:cs typeface="Arial"/>
                          <a:sym typeface="Arial"/>
                        </a:rPr>
                        <a:t>DENOMINADOR </a:t>
                      </a:r>
                      <a:endParaRPr sz="2000" u="none" strike="noStrike" cap="none" dirty="0">
                        <a:solidFill>
                          <a:srgbClr val="FFFFFF"/>
                        </a:solidFill>
                        <a:latin typeface="Calibri (Cuerpo)"/>
                        <a:ea typeface="Arial"/>
                        <a:cs typeface="Arial"/>
                        <a:sym typeface="Arial"/>
                      </a:endParaRPr>
                    </a:p>
                  </a:txBody>
                  <a:tcPr marL="91450" marR="91450" marT="45725" marB="45725">
                    <a:solidFill>
                      <a:srgbClr val="1F5D5F"/>
                    </a:solidFill>
                  </a:tcPr>
                </a:tc>
                <a:extLst>
                  <a:ext uri="{0D108BD9-81ED-4DB2-BD59-A6C34878D82A}">
                    <a16:rowId xmlns:a16="http://schemas.microsoft.com/office/drawing/2014/main" val="10000"/>
                  </a:ext>
                </a:extLst>
              </a:tr>
              <a:tr h="1588275">
                <a:tc>
                  <a:txBody>
                    <a:bodyPr/>
                    <a:lstStyle/>
                    <a:p>
                      <a:pPr marL="0" marR="0" lvl="0" indent="0" algn="just" rtl="0">
                        <a:spcBef>
                          <a:spcPts val="0"/>
                        </a:spcBef>
                        <a:spcAft>
                          <a:spcPts val="0"/>
                        </a:spcAft>
                        <a:buNone/>
                      </a:pPr>
                      <a:r>
                        <a:rPr lang="es-CO" sz="2000" u="none" strike="noStrike" cap="none" dirty="0">
                          <a:latin typeface="Calibri (Cuerpo)"/>
                          <a:ea typeface="Arial"/>
                          <a:cs typeface="Arial"/>
                          <a:sym typeface="Arial"/>
                        </a:rPr>
                        <a:t>Sumatoria total de los días calendario transcurridos entre la fecha en la que el paciente solicita cita para ser atendido y la fecha para la cual es asignada la cita.</a:t>
                      </a:r>
                      <a:endParaRPr sz="2000" u="none" strike="noStrike" cap="none" dirty="0">
                        <a:latin typeface="Calibri (Cuerpo)"/>
                        <a:ea typeface="Arial"/>
                        <a:cs typeface="Arial"/>
                        <a:sym typeface="Arial"/>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2000" u="none" strike="noStrike" cap="none" dirty="0">
                          <a:latin typeface="Calibri (Cuerpo)"/>
                          <a:ea typeface="Arial"/>
                          <a:cs typeface="Arial"/>
                          <a:sym typeface="Arial"/>
                        </a:rPr>
                        <a:t>Número total de consultas asignadas en la institución.</a:t>
                      </a:r>
                      <a:endParaRPr sz="20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3" name="Google Shape;272;g1dc6a7065d3_0_151">
            <a:extLst>
              <a:ext uri="{FF2B5EF4-FFF2-40B4-BE49-F238E27FC236}">
                <a16:creationId xmlns:a16="http://schemas.microsoft.com/office/drawing/2014/main" id="{22D83B57-B3D7-4806-BB97-A1DC06F03A12}"/>
              </a:ext>
            </a:extLst>
          </p:cNvPr>
          <p:cNvSpPr txBox="1"/>
          <p:nvPr/>
        </p:nvSpPr>
        <p:spPr>
          <a:xfrm>
            <a:off x="4249200" y="903143"/>
            <a:ext cx="3693600" cy="1071032"/>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FORMULA DE OPORTUNIDAD</a:t>
            </a:r>
            <a:endParaRPr dirty="0"/>
          </a:p>
        </p:txBody>
      </p:sp>
    </p:spTree>
    <p:extLst>
      <p:ext uri="{BB962C8B-B14F-4D97-AF65-F5344CB8AC3E}">
        <p14:creationId xmlns:p14="http://schemas.microsoft.com/office/powerpoint/2010/main" val="3309937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77;g1dc6a7065d3_0_154">
            <a:extLst>
              <a:ext uri="{FF2B5EF4-FFF2-40B4-BE49-F238E27FC236}">
                <a16:creationId xmlns:a16="http://schemas.microsoft.com/office/drawing/2014/main" id="{6EC6D289-E9B0-4503-9A12-28E36339F6B2}"/>
              </a:ext>
            </a:extLst>
          </p:cNvPr>
          <p:cNvGrpSpPr/>
          <p:nvPr/>
        </p:nvGrpSpPr>
        <p:grpSpPr>
          <a:xfrm>
            <a:off x="439723" y="1484632"/>
            <a:ext cx="4953016" cy="4794072"/>
            <a:chOff x="-17" y="3276"/>
            <a:chExt cx="4953016" cy="4794072"/>
          </a:xfrm>
        </p:grpSpPr>
        <p:sp>
          <p:nvSpPr>
            <p:cNvPr id="3" name="Google Shape;278;g1dc6a7065d3_0_154">
              <a:extLst>
                <a:ext uri="{FF2B5EF4-FFF2-40B4-BE49-F238E27FC236}">
                  <a16:creationId xmlns:a16="http://schemas.microsoft.com/office/drawing/2014/main" id="{6B1E43ED-7859-4CFE-9F03-2124E6F14BFA}"/>
                </a:ext>
              </a:extLst>
            </p:cNvPr>
            <p:cNvSpPr/>
            <p:nvPr/>
          </p:nvSpPr>
          <p:spPr>
            <a:xfrm rot="5400000">
              <a:off x="-196217" y="199476"/>
              <a:ext cx="1308000" cy="9156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4" name="Google Shape;279;g1dc6a7065d3_0_154">
              <a:extLst>
                <a:ext uri="{FF2B5EF4-FFF2-40B4-BE49-F238E27FC236}">
                  <a16:creationId xmlns:a16="http://schemas.microsoft.com/office/drawing/2014/main" id="{6B85D5BE-4289-44E7-8D49-DE7CD117C3A1}"/>
                </a:ext>
              </a:extLst>
            </p:cNvPr>
            <p:cNvSpPr txBox="1"/>
            <p:nvPr/>
          </p:nvSpPr>
          <p:spPr>
            <a:xfrm>
              <a:off x="1" y="461068"/>
              <a:ext cx="915600" cy="392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I.1.4.0</a:t>
              </a:r>
              <a:endParaRPr sz="1600">
                <a:latin typeface="Calibri (Cuerpo)"/>
              </a:endParaRPr>
            </a:p>
          </p:txBody>
        </p:sp>
        <p:sp>
          <p:nvSpPr>
            <p:cNvPr id="5" name="Google Shape;280;g1dc6a7065d3_0_154">
              <a:extLst>
                <a:ext uri="{FF2B5EF4-FFF2-40B4-BE49-F238E27FC236}">
                  <a16:creationId xmlns:a16="http://schemas.microsoft.com/office/drawing/2014/main" id="{649F48A3-92A5-401F-B4F8-C3325D03E3DD}"/>
                </a:ext>
              </a:extLst>
            </p:cNvPr>
            <p:cNvSpPr/>
            <p:nvPr/>
          </p:nvSpPr>
          <p:spPr>
            <a:xfrm rot="5400000">
              <a:off x="2509199" y="-1590324"/>
              <a:ext cx="850200" cy="40374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6" name="Google Shape;281;g1dc6a7065d3_0_154">
              <a:extLst>
                <a:ext uri="{FF2B5EF4-FFF2-40B4-BE49-F238E27FC236}">
                  <a16:creationId xmlns:a16="http://schemas.microsoft.com/office/drawing/2014/main" id="{B2D83562-3153-4641-A87B-6D1289E880E8}"/>
                </a:ext>
              </a:extLst>
            </p:cNvPr>
            <p:cNvSpPr txBox="1"/>
            <p:nvPr/>
          </p:nvSpPr>
          <p:spPr>
            <a:xfrm>
              <a:off x="915584" y="44778"/>
              <a:ext cx="3996000" cy="767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dirty="0">
                  <a:solidFill>
                    <a:srgbClr val="000000"/>
                  </a:solidFill>
                  <a:latin typeface="Calibri (Cuerpo)"/>
                  <a:ea typeface="Arial"/>
                  <a:cs typeface="Arial"/>
                  <a:sym typeface="Arial"/>
                </a:rPr>
                <a:t>Oportunidad en la atención en la consulta de urgencias (</a:t>
              </a:r>
              <a:r>
                <a:rPr lang="es-CO" sz="1600" b="0" i="0" u="none" strike="noStrike" cap="none" dirty="0" err="1">
                  <a:solidFill>
                    <a:srgbClr val="000000"/>
                  </a:solidFill>
                  <a:latin typeface="Calibri (Cuerpo)"/>
                  <a:ea typeface="Arial"/>
                  <a:cs typeface="Arial"/>
                  <a:sym typeface="Arial"/>
                </a:rPr>
                <a:t>Triage</a:t>
              </a:r>
              <a:r>
                <a:rPr lang="es-CO" sz="1600" b="0" i="0" u="none" strike="noStrike" cap="none" dirty="0">
                  <a:solidFill>
                    <a:srgbClr val="000000"/>
                  </a:solidFill>
                  <a:latin typeface="Calibri (Cuerpo)"/>
                  <a:ea typeface="Arial"/>
                  <a:cs typeface="Arial"/>
                  <a:sym typeface="Arial"/>
                </a:rPr>
                <a:t> II)</a:t>
              </a:r>
              <a:endParaRPr sz="1600" dirty="0">
                <a:latin typeface="Calibri (Cuerpo)"/>
              </a:endParaRPr>
            </a:p>
          </p:txBody>
        </p:sp>
        <p:sp>
          <p:nvSpPr>
            <p:cNvPr id="7" name="Google Shape;282;g1dc6a7065d3_0_154">
              <a:extLst>
                <a:ext uri="{FF2B5EF4-FFF2-40B4-BE49-F238E27FC236}">
                  <a16:creationId xmlns:a16="http://schemas.microsoft.com/office/drawing/2014/main" id="{AD0ECEFE-CD33-4048-8040-210189E3A8B6}"/>
                </a:ext>
              </a:extLst>
            </p:cNvPr>
            <p:cNvSpPr/>
            <p:nvPr/>
          </p:nvSpPr>
          <p:spPr>
            <a:xfrm rot="5400000">
              <a:off x="-196217" y="1361500"/>
              <a:ext cx="1308000" cy="9156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8" name="Google Shape;283;g1dc6a7065d3_0_154">
              <a:extLst>
                <a:ext uri="{FF2B5EF4-FFF2-40B4-BE49-F238E27FC236}">
                  <a16:creationId xmlns:a16="http://schemas.microsoft.com/office/drawing/2014/main" id="{62B40F0C-9D3E-4114-944F-34245DABB797}"/>
                </a:ext>
              </a:extLst>
            </p:cNvPr>
            <p:cNvSpPr txBox="1"/>
            <p:nvPr/>
          </p:nvSpPr>
          <p:spPr>
            <a:xfrm>
              <a:off x="1" y="1623092"/>
              <a:ext cx="915600" cy="392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E.1.4.0</a:t>
              </a:r>
              <a:endParaRPr sz="1600">
                <a:latin typeface="Calibri (Cuerpo)"/>
              </a:endParaRPr>
            </a:p>
          </p:txBody>
        </p:sp>
        <p:sp>
          <p:nvSpPr>
            <p:cNvPr id="9" name="Google Shape;284;g1dc6a7065d3_0_154">
              <a:extLst>
                <a:ext uri="{FF2B5EF4-FFF2-40B4-BE49-F238E27FC236}">
                  <a16:creationId xmlns:a16="http://schemas.microsoft.com/office/drawing/2014/main" id="{EAF62F66-16D4-47F9-B49D-BC8AABF1C53D}"/>
                </a:ext>
              </a:extLst>
            </p:cNvPr>
            <p:cNvSpPr/>
            <p:nvPr/>
          </p:nvSpPr>
          <p:spPr>
            <a:xfrm rot="5400000">
              <a:off x="2509199" y="-428300"/>
              <a:ext cx="850200" cy="40374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10" name="Google Shape;285;g1dc6a7065d3_0_154">
              <a:extLst>
                <a:ext uri="{FF2B5EF4-FFF2-40B4-BE49-F238E27FC236}">
                  <a16:creationId xmlns:a16="http://schemas.microsoft.com/office/drawing/2014/main" id="{824DE76A-988D-4D8D-B056-C54C042FBE23}"/>
                </a:ext>
              </a:extLst>
            </p:cNvPr>
            <p:cNvSpPr txBox="1"/>
            <p:nvPr/>
          </p:nvSpPr>
          <p:spPr>
            <a:xfrm>
              <a:off x="915584" y="1206802"/>
              <a:ext cx="3996000" cy="767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dirty="0">
                  <a:solidFill>
                    <a:srgbClr val="000000"/>
                  </a:solidFill>
                  <a:latin typeface="Calibri (Cuerpo)"/>
                  <a:ea typeface="Arial"/>
                  <a:cs typeface="Arial"/>
                  <a:sym typeface="Arial"/>
                </a:rPr>
                <a:t>Oportunidad de entrega de medicamentos Acuerdo 052 de 2013 (Moléculas)</a:t>
              </a:r>
              <a:endParaRPr sz="1600" dirty="0">
                <a:latin typeface="Calibri (Cuerpo)"/>
              </a:endParaRPr>
            </a:p>
          </p:txBody>
        </p:sp>
        <p:sp>
          <p:nvSpPr>
            <p:cNvPr id="11" name="Google Shape;286;g1dc6a7065d3_0_154">
              <a:extLst>
                <a:ext uri="{FF2B5EF4-FFF2-40B4-BE49-F238E27FC236}">
                  <a16:creationId xmlns:a16="http://schemas.microsoft.com/office/drawing/2014/main" id="{3DDD5D03-892E-474B-B012-5970A326D805}"/>
                </a:ext>
              </a:extLst>
            </p:cNvPr>
            <p:cNvSpPr/>
            <p:nvPr/>
          </p:nvSpPr>
          <p:spPr>
            <a:xfrm rot="5400000">
              <a:off x="-196217" y="2523524"/>
              <a:ext cx="1308000" cy="9156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12" name="Google Shape;287;g1dc6a7065d3_0_154">
              <a:extLst>
                <a:ext uri="{FF2B5EF4-FFF2-40B4-BE49-F238E27FC236}">
                  <a16:creationId xmlns:a16="http://schemas.microsoft.com/office/drawing/2014/main" id="{8204C8F9-3983-4D89-BB90-6EDB96B19819}"/>
                </a:ext>
              </a:extLst>
            </p:cNvPr>
            <p:cNvSpPr txBox="1"/>
            <p:nvPr/>
          </p:nvSpPr>
          <p:spPr>
            <a:xfrm>
              <a:off x="1" y="2785116"/>
              <a:ext cx="915600" cy="3924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10</a:t>
              </a:r>
              <a:endParaRPr sz="1600">
                <a:latin typeface="Calibri (Cuerpo)"/>
              </a:endParaRPr>
            </a:p>
          </p:txBody>
        </p:sp>
        <p:sp>
          <p:nvSpPr>
            <p:cNvPr id="13" name="Google Shape;288;g1dc6a7065d3_0_154">
              <a:extLst>
                <a:ext uri="{FF2B5EF4-FFF2-40B4-BE49-F238E27FC236}">
                  <a16:creationId xmlns:a16="http://schemas.microsoft.com/office/drawing/2014/main" id="{8C36A496-E5C8-4CA3-BF87-FAE6D85C17F6}"/>
                </a:ext>
              </a:extLst>
            </p:cNvPr>
            <p:cNvSpPr/>
            <p:nvPr/>
          </p:nvSpPr>
          <p:spPr>
            <a:xfrm rot="5400000">
              <a:off x="2509199" y="733723"/>
              <a:ext cx="850200" cy="40374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14" name="Google Shape;289;g1dc6a7065d3_0_154">
              <a:extLst>
                <a:ext uri="{FF2B5EF4-FFF2-40B4-BE49-F238E27FC236}">
                  <a16:creationId xmlns:a16="http://schemas.microsoft.com/office/drawing/2014/main" id="{E3FAAB92-C3E0-4966-B9DC-A4417216FFB2}"/>
                </a:ext>
              </a:extLst>
            </p:cNvPr>
            <p:cNvSpPr txBox="1"/>
            <p:nvPr/>
          </p:nvSpPr>
          <p:spPr>
            <a:xfrm>
              <a:off x="915584" y="2368826"/>
              <a:ext cx="3996000" cy="767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dirty="0">
                  <a:solidFill>
                    <a:srgbClr val="000000"/>
                  </a:solidFill>
                  <a:latin typeface="Calibri (Cuerpo)"/>
                  <a:ea typeface="Arial"/>
                  <a:cs typeface="Arial"/>
                  <a:sym typeface="Arial"/>
                </a:rPr>
                <a:t>Oportunidad toma de muestras laboratorio básico.</a:t>
              </a:r>
              <a:endParaRPr sz="1600" b="0" i="0" u="none" strike="noStrike" cap="none" dirty="0">
                <a:solidFill>
                  <a:srgbClr val="000000"/>
                </a:solidFill>
                <a:latin typeface="Calibri (Cuerpo)"/>
                <a:ea typeface="Arial"/>
                <a:cs typeface="Arial"/>
                <a:sym typeface="Arial"/>
              </a:endParaRPr>
            </a:p>
          </p:txBody>
        </p:sp>
        <p:sp>
          <p:nvSpPr>
            <p:cNvPr id="15" name="Google Shape;290;g1dc6a7065d3_0_154">
              <a:extLst>
                <a:ext uri="{FF2B5EF4-FFF2-40B4-BE49-F238E27FC236}">
                  <a16:creationId xmlns:a16="http://schemas.microsoft.com/office/drawing/2014/main" id="{009CB4CF-3CF4-4D31-B370-B204B7C0BDF5}"/>
                </a:ext>
              </a:extLst>
            </p:cNvPr>
            <p:cNvSpPr/>
            <p:nvPr/>
          </p:nvSpPr>
          <p:spPr>
            <a:xfrm rot="5400000">
              <a:off x="-196217" y="3685548"/>
              <a:ext cx="1308000" cy="9156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16" name="Google Shape;291;g1dc6a7065d3_0_154">
              <a:extLst>
                <a:ext uri="{FF2B5EF4-FFF2-40B4-BE49-F238E27FC236}">
                  <a16:creationId xmlns:a16="http://schemas.microsoft.com/office/drawing/2014/main" id="{CC6E55FB-95C2-49FF-B301-DD3CCCA1F757}"/>
                </a:ext>
              </a:extLst>
            </p:cNvPr>
            <p:cNvSpPr txBox="1"/>
            <p:nvPr/>
          </p:nvSpPr>
          <p:spPr>
            <a:xfrm>
              <a:off x="1" y="3947140"/>
              <a:ext cx="915600" cy="392400"/>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rgbClr val="000000"/>
                </a:buClr>
                <a:buSzPts val="1050"/>
                <a:buFont typeface="Arial"/>
                <a:buNone/>
              </a:pPr>
              <a:r>
                <a:rPr lang="es-CO" sz="1600" b="1">
                  <a:solidFill>
                    <a:srgbClr val="000000"/>
                  </a:solidFill>
                  <a:latin typeface="Calibri (Cuerpo)"/>
                  <a:ea typeface="Arial"/>
                  <a:cs typeface="Arial"/>
                  <a:sym typeface="Arial"/>
                </a:rPr>
                <a:t>E.1.8.0</a:t>
              </a:r>
              <a:endParaRPr sz="1600">
                <a:solidFill>
                  <a:srgbClr val="FFFFFF"/>
                </a:solidFill>
                <a:latin typeface="Calibri (Cuerpo)"/>
                <a:ea typeface="Arial"/>
                <a:cs typeface="Arial"/>
                <a:sym typeface="Arial"/>
              </a:endParaRPr>
            </a:p>
          </p:txBody>
        </p:sp>
        <p:sp>
          <p:nvSpPr>
            <p:cNvPr id="17" name="Google Shape;292;g1dc6a7065d3_0_154">
              <a:extLst>
                <a:ext uri="{FF2B5EF4-FFF2-40B4-BE49-F238E27FC236}">
                  <a16:creationId xmlns:a16="http://schemas.microsoft.com/office/drawing/2014/main" id="{9E2BEAFF-BD0E-4905-85DD-0699FFEDF480}"/>
                </a:ext>
              </a:extLst>
            </p:cNvPr>
            <p:cNvSpPr/>
            <p:nvPr/>
          </p:nvSpPr>
          <p:spPr>
            <a:xfrm rot="5400000">
              <a:off x="2509199" y="1895747"/>
              <a:ext cx="850200" cy="40374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18" name="Google Shape;293;g1dc6a7065d3_0_154">
              <a:extLst>
                <a:ext uri="{FF2B5EF4-FFF2-40B4-BE49-F238E27FC236}">
                  <a16:creationId xmlns:a16="http://schemas.microsoft.com/office/drawing/2014/main" id="{88EF0216-A132-4206-913F-F6742D766874}"/>
                </a:ext>
              </a:extLst>
            </p:cNvPr>
            <p:cNvSpPr txBox="1"/>
            <p:nvPr/>
          </p:nvSpPr>
          <p:spPr>
            <a:xfrm>
              <a:off x="915584" y="3530850"/>
              <a:ext cx="3996000" cy="7671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dirty="0">
                  <a:solidFill>
                    <a:srgbClr val="000000"/>
                  </a:solidFill>
                  <a:latin typeface="Calibri (Cuerpo)"/>
                  <a:ea typeface="Arial"/>
                  <a:cs typeface="Arial"/>
                  <a:sym typeface="Arial"/>
                </a:rPr>
                <a:t>Oportunidad en la referencia del Establecimiento de Sanidad Militar a la Red Externa.</a:t>
              </a:r>
              <a:endParaRPr sz="1600" b="0" i="0" u="none" strike="noStrike" cap="none" dirty="0">
                <a:solidFill>
                  <a:srgbClr val="000000"/>
                </a:solidFill>
                <a:latin typeface="Calibri (Cuerpo)"/>
                <a:ea typeface="Calibri"/>
                <a:cs typeface="Calibri"/>
                <a:sym typeface="Calibri"/>
              </a:endParaRPr>
            </a:p>
          </p:txBody>
        </p:sp>
      </p:grpSp>
      <p:graphicFrame>
        <p:nvGraphicFramePr>
          <p:cNvPr id="19" name="Google Shape;294;g1dc6a7065d3_0_154">
            <a:extLst>
              <a:ext uri="{FF2B5EF4-FFF2-40B4-BE49-F238E27FC236}">
                <a16:creationId xmlns:a16="http://schemas.microsoft.com/office/drawing/2014/main" id="{2CFB57FC-5E4C-4BE8-8F30-45CCA070278A}"/>
              </a:ext>
            </a:extLst>
          </p:cNvPr>
          <p:cNvGraphicFramePr/>
          <p:nvPr>
            <p:extLst>
              <p:ext uri="{D42A27DB-BD31-4B8C-83A1-F6EECF244321}">
                <p14:modId xmlns:p14="http://schemas.microsoft.com/office/powerpoint/2010/main" val="4005550576"/>
              </p:ext>
            </p:extLst>
          </p:nvPr>
        </p:nvGraphicFramePr>
        <p:xfrm>
          <a:off x="5900956" y="1344086"/>
          <a:ext cx="5943600" cy="4249005"/>
        </p:xfrm>
        <a:graphic>
          <a:graphicData uri="http://schemas.openxmlformats.org/drawingml/2006/table">
            <a:tbl>
              <a:tblPr firstRow="1" bandRow="1">
                <a:noFill/>
              </a:tblPr>
              <a:tblGrid>
                <a:gridCol w="2941040">
                  <a:extLst>
                    <a:ext uri="{9D8B030D-6E8A-4147-A177-3AD203B41FA5}">
                      <a16:colId xmlns:a16="http://schemas.microsoft.com/office/drawing/2014/main" val="20000"/>
                    </a:ext>
                  </a:extLst>
                </a:gridCol>
                <a:gridCol w="3002560">
                  <a:extLst>
                    <a:ext uri="{9D8B030D-6E8A-4147-A177-3AD203B41FA5}">
                      <a16:colId xmlns:a16="http://schemas.microsoft.com/office/drawing/2014/main" val="20001"/>
                    </a:ext>
                  </a:extLst>
                </a:gridCol>
              </a:tblGrid>
              <a:tr h="272450">
                <a:tc>
                  <a:txBody>
                    <a:bodyPr/>
                    <a:lstStyle/>
                    <a:p>
                      <a:pPr marL="0" marR="0" lvl="0" indent="0" algn="ctr" rtl="0">
                        <a:spcBef>
                          <a:spcPts val="0"/>
                        </a:spcBef>
                        <a:spcAft>
                          <a:spcPts val="0"/>
                        </a:spcAft>
                        <a:buNone/>
                      </a:pPr>
                      <a:r>
                        <a:rPr lang="es-CO" sz="1200" u="none" strike="noStrike" cap="none" dirty="0">
                          <a:solidFill>
                            <a:srgbClr val="FFFFFF"/>
                          </a:solidFill>
                          <a:latin typeface="Calibri (Cuerpo)"/>
                          <a:ea typeface="Arial"/>
                          <a:cs typeface="Arial"/>
                          <a:sym typeface="Arial"/>
                        </a:rPr>
                        <a:t>NUMERADOR</a:t>
                      </a:r>
                      <a:endParaRPr sz="1200" u="none" strike="noStrike" cap="none" dirty="0">
                        <a:solidFill>
                          <a:srgbClr val="000000"/>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200" u="none" strike="noStrike" cap="none">
                          <a:solidFill>
                            <a:srgbClr val="FFFFFF"/>
                          </a:solidFill>
                          <a:latin typeface="Calibri (Cuerpo)"/>
                          <a:ea typeface="Arial"/>
                          <a:cs typeface="Arial"/>
                          <a:sym typeface="Arial"/>
                        </a:rPr>
                        <a:t>DENOMINADOR </a:t>
                      </a:r>
                      <a:endParaRPr sz="1200" u="none" strike="noStrike" cap="none">
                        <a:solidFill>
                          <a:srgbClr val="FFFFFF"/>
                        </a:solidFill>
                        <a:latin typeface="Calibri (Cuerpo)"/>
                        <a:ea typeface="Arial"/>
                        <a:cs typeface="Arial"/>
                        <a:sym typeface="Arial"/>
                      </a:endParaRPr>
                    </a:p>
                  </a:txBody>
                  <a:tcPr marL="91450" marR="91450" marT="45725" marB="45725">
                    <a:solidFill>
                      <a:srgbClr val="1F5D5F"/>
                    </a:solidFill>
                  </a:tcPr>
                </a:tc>
                <a:extLst>
                  <a:ext uri="{0D108BD9-81ED-4DB2-BD59-A6C34878D82A}">
                    <a16:rowId xmlns:a16="http://schemas.microsoft.com/office/drawing/2014/main" val="10000"/>
                  </a:ext>
                </a:extLst>
              </a:tr>
              <a:tr h="1043100">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Sumatoria del número de minutos transcurridos entre la solicitud de atención en la consulta de urgencias y el momento en el cual es atendido el paciente en consulta por parte del médico</a:t>
                      </a:r>
                      <a:endParaRPr sz="1800" dirty="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Total de usuarios atendidos en consulta de urgencias</a:t>
                      </a:r>
                      <a:endParaRPr sz="12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r h="1043100">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Número total de medicamentos Acuerdo 052 de 2013 ordenados por el médico que son entregados por la farmacia desde la primera vez que el afiliado o su representante presenta la fórmula</a:t>
                      </a:r>
                      <a:endParaRPr sz="1800" dirty="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Número total de medicamentos Acuerdo 052 de 2013 solicitados a la farmacia por el afiliado o su representante durante el período.</a:t>
                      </a:r>
                      <a:endParaRPr sz="12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2"/>
                  </a:ext>
                </a:extLst>
              </a:tr>
              <a:tr h="882625">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Sumatoria del numero de días trascurridos entre la solicitud del servicio de muestra de laboratorio y el momento que genera el resultado del examen</a:t>
                      </a:r>
                      <a:endParaRPr sz="1800" dirty="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Total atenciones en servicios de muestras de laboratorio</a:t>
                      </a:r>
                      <a:endParaRPr sz="12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3"/>
                  </a:ext>
                </a:extLst>
              </a:tr>
              <a:tr h="882625">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Sumatoria del numero de horas transcurridas entre la solicitud de la Referencia y el momento en el cual es autorizada por Establecimiento de Sanidad Militar a la Red Externa</a:t>
                      </a:r>
                      <a:endParaRPr sz="1800" dirty="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Total Solicitudes de Referencia</a:t>
                      </a:r>
                      <a:endParaRPr sz="1800" dirty="0">
                        <a:latin typeface="Calibri (Cuerpo)"/>
                      </a:endParaRPr>
                    </a:p>
                  </a:txBody>
                  <a:tcPr marL="91450" marR="91450" marT="45725" marB="45725">
                    <a:solidFill>
                      <a:srgbClr val="D6D8C0"/>
                    </a:solidFill>
                  </a:tcPr>
                </a:tc>
                <a:extLst>
                  <a:ext uri="{0D108BD9-81ED-4DB2-BD59-A6C34878D82A}">
                    <a16:rowId xmlns:a16="http://schemas.microsoft.com/office/drawing/2014/main" val="10004"/>
                  </a:ext>
                </a:extLst>
              </a:tr>
            </a:tbl>
          </a:graphicData>
        </a:graphic>
      </p:graphicFrame>
      <p:sp>
        <p:nvSpPr>
          <p:cNvPr id="20" name="Google Shape;295;g1dc6a7065d3_0_154">
            <a:extLst>
              <a:ext uri="{FF2B5EF4-FFF2-40B4-BE49-F238E27FC236}">
                <a16:creationId xmlns:a16="http://schemas.microsoft.com/office/drawing/2014/main" id="{2641E899-6800-4A2A-BEE5-00E6D1F74963}"/>
              </a:ext>
            </a:extLst>
          </p:cNvPr>
          <p:cNvSpPr txBox="1"/>
          <p:nvPr/>
        </p:nvSpPr>
        <p:spPr>
          <a:xfrm>
            <a:off x="3152552" y="467541"/>
            <a:ext cx="6434383" cy="523220"/>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CLASIFICACIÓN: OPORTUNIDADES</a:t>
            </a:r>
            <a:endParaRPr dirty="0"/>
          </a:p>
        </p:txBody>
      </p:sp>
    </p:spTree>
    <p:extLst>
      <p:ext uri="{BB962C8B-B14F-4D97-AF65-F5344CB8AC3E}">
        <p14:creationId xmlns:p14="http://schemas.microsoft.com/office/powerpoint/2010/main" val="946123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005553387"/>
              </p:ext>
            </p:extLst>
          </p:nvPr>
        </p:nvGraphicFramePr>
        <p:xfrm>
          <a:off x="848497" y="719666"/>
          <a:ext cx="10083114" cy="5714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74556E20-1790-4702-83C1-2CE7ED2957DC}"/>
              </a:ext>
            </a:extLst>
          </p:cNvPr>
          <p:cNvSpPr txBox="1"/>
          <p:nvPr/>
        </p:nvSpPr>
        <p:spPr>
          <a:xfrm>
            <a:off x="2163618" y="258001"/>
            <a:ext cx="7298945" cy="461665"/>
          </a:xfrm>
          <a:prstGeom prst="rect">
            <a:avLst/>
          </a:prstGeom>
          <a:noFill/>
        </p:spPr>
        <p:txBody>
          <a:bodyPr wrap="square" rtlCol="0">
            <a:spAutoFit/>
          </a:bodyPr>
          <a:lstStyle/>
          <a:p>
            <a:r>
              <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2. ORGANIZACIÓN BIOESTADÍSTICA</a:t>
            </a:r>
          </a:p>
        </p:txBody>
      </p:sp>
    </p:spTree>
    <p:extLst>
      <p:ext uri="{BB962C8B-B14F-4D97-AF65-F5344CB8AC3E}">
        <p14:creationId xmlns:p14="http://schemas.microsoft.com/office/powerpoint/2010/main" val="2297804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295;g1dc6a7065d3_0_154">
            <a:extLst>
              <a:ext uri="{FF2B5EF4-FFF2-40B4-BE49-F238E27FC236}">
                <a16:creationId xmlns:a16="http://schemas.microsoft.com/office/drawing/2014/main" id="{2641E899-6800-4A2A-BEE5-00E6D1F74963}"/>
              </a:ext>
            </a:extLst>
          </p:cNvPr>
          <p:cNvSpPr txBox="1"/>
          <p:nvPr/>
        </p:nvSpPr>
        <p:spPr>
          <a:xfrm>
            <a:off x="3428999" y="455125"/>
            <a:ext cx="6434383" cy="677078"/>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CLASIFICACIÓN: OPORTUNIDADES</a:t>
            </a:r>
            <a:endParaRPr dirty="0"/>
          </a:p>
        </p:txBody>
      </p:sp>
      <p:grpSp>
        <p:nvGrpSpPr>
          <p:cNvPr id="43" name="Google Shape;300;g1dc6a7065d3_0_157">
            <a:extLst>
              <a:ext uri="{FF2B5EF4-FFF2-40B4-BE49-F238E27FC236}">
                <a16:creationId xmlns:a16="http://schemas.microsoft.com/office/drawing/2014/main" id="{3336955C-E009-4756-858C-F41D92432B4D}"/>
              </a:ext>
            </a:extLst>
          </p:cNvPr>
          <p:cNvGrpSpPr/>
          <p:nvPr/>
        </p:nvGrpSpPr>
        <p:grpSpPr>
          <a:xfrm>
            <a:off x="457202" y="1754593"/>
            <a:ext cx="5144937" cy="4431356"/>
            <a:chOff x="2" y="1993"/>
            <a:chExt cx="5144937" cy="4431356"/>
          </a:xfrm>
        </p:grpSpPr>
        <p:sp>
          <p:nvSpPr>
            <p:cNvPr id="44" name="Google Shape;301;g1dc6a7065d3_0_157">
              <a:extLst>
                <a:ext uri="{FF2B5EF4-FFF2-40B4-BE49-F238E27FC236}">
                  <a16:creationId xmlns:a16="http://schemas.microsoft.com/office/drawing/2014/main" id="{BF1AD410-73CC-47B0-B43F-D8AB1D55D6E1}"/>
                </a:ext>
              </a:extLst>
            </p:cNvPr>
            <p:cNvSpPr/>
            <p:nvPr/>
          </p:nvSpPr>
          <p:spPr>
            <a:xfrm rot="5400000">
              <a:off x="-147096" y="149143"/>
              <a:ext cx="981000" cy="686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45" name="Google Shape;302;g1dc6a7065d3_0_157">
              <a:extLst>
                <a:ext uri="{FF2B5EF4-FFF2-40B4-BE49-F238E27FC236}">
                  <a16:creationId xmlns:a16="http://schemas.microsoft.com/office/drawing/2014/main" id="{A4089FD9-CCF1-4AF3-9480-79DC27CD5FF7}"/>
                </a:ext>
              </a:extLst>
            </p:cNvPr>
            <p:cNvSpPr txBox="1"/>
            <p:nvPr/>
          </p:nvSpPr>
          <p:spPr>
            <a:xfrm>
              <a:off x="2" y="345370"/>
              <a:ext cx="686700" cy="294300"/>
            </a:xfrm>
            <a:prstGeom prst="rect">
              <a:avLst/>
            </a:prstGeom>
            <a:noFill/>
            <a:ln>
              <a:noFill/>
            </a:ln>
          </p:spPr>
          <p:txBody>
            <a:bodyPr spcFirstLastPara="1" wrap="square" lIns="6975" tIns="6975" rIns="6975" bIns="6975"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s-CO" sz="1600" b="1">
                  <a:solidFill>
                    <a:srgbClr val="000000"/>
                  </a:solidFill>
                  <a:latin typeface="Calibri (Cuerpo)"/>
                  <a:ea typeface="Arial"/>
                  <a:cs typeface="Arial"/>
                  <a:sym typeface="Arial"/>
                </a:rPr>
                <a:t>E.1.7.0</a:t>
              </a:r>
              <a:endParaRPr sz="1600">
                <a:latin typeface="Calibri (Cuerpo)"/>
              </a:endParaRPr>
            </a:p>
          </p:txBody>
        </p:sp>
        <p:sp>
          <p:nvSpPr>
            <p:cNvPr id="46" name="Google Shape;303;g1dc6a7065d3_0_157">
              <a:extLst>
                <a:ext uri="{FF2B5EF4-FFF2-40B4-BE49-F238E27FC236}">
                  <a16:creationId xmlns:a16="http://schemas.microsoft.com/office/drawing/2014/main" id="{0E07F082-FA91-440C-8830-B2F5F71519BA}"/>
                </a:ext>
              </a:extLst>
            </p:cNvPr>
            <p:cNvSpPr/>
            <p:nvPr/>
          </p:nvSpPr>
          <p:spPr>
            <a:xfrm rot="5400000">
              <a:off x="2596889" y="-1908255"/>
              <a:ext cx="637800" cy="44583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47" name="Google Shape;304;g1dc6a7065d3_0_157">
              <a:extLst>
                <a:ext uri="{FF2B5EF4-FFF2-40B4-BE49-F238E27FC236}">
                  <a16:creationId xmlns:a16="http://schemas.microsoft.com/office/drawing/2014/main" id="{F7EDD92E-1ECF-4FDE-843C-6822BAA6BAD0}"/>
                </a:ext>
              </a:extLst>
            </p:cNvPr>
            <p:cNvSpPr txBox="1"/>
            <p:nvPr/>
          </p:nvSpPr>
          <p:spPr>
            <a:xfrm>
              <a:off x="686754" y="33124"/>
              <a:ext cx="4427100" cy="57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dirty="0">
                  <a:solidFill>
                    <a:srgbClr val="000000"/>
                  </a:solidFill>
                  <a:latin typeface="Calibri (Cuerpo)"/>
                  <a:ea typeface="Arial"/>
                  <a:cs typeface="Arial"/>
                  <a:sym typeface="Arial"/>
                </a:rPr>
                <a:t>Oportunidad en la atención en servicios de imagenología</a:t>
              </a:r>
              <a:endParaRPr sz="1600" dirty="0">
                <a:latin typeface="Calibri (Cuerpo)"/>
              </a:endParaRPr>
            </a:p>
          </p:txBody>
        </p:sp>
        <p:sp>
          <p:nvSpPr>
            <p:cNvPr id="48" name="Google Shape;305;g1dc6a7065d3_0_157">
              <a:extLst>
                <a:ext uri="{FF2B5EF4-FFF2-40B4-BE49-F238E27FC236}">
                  <a16:creationId xmlns:a16="http://schemas.microsoft.com/office/drawing/2014/main" id="{FB2AC70F-867E-40D6-BEF9-2E2BD4E01827}"/>
                </a:ext>
              </a:extLst>
            </p:cNvPr>
            <p:cNvSpPr/>
            <p:nvPr/>
          </p:nvSpPr>
          <p:spPr>
            <a:xfrm rot="5400000">
              <a:off x="-147096" y="1011732"/>
              <a:ext cx="981000" cy="686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49" name="Google Shape;306;g1dc6a7065d3_0_157">
              <a:extLst>
                <a:ext uri="{FF2B5EF4-FFF2-40B4-BE49-F238E27FC236}">
                  <a16:creationId xmlns:a16="http://schemas.microsoft.com/office/drawing/2014/main" id="{C93BCB82-217A-4436-9175-F7E38D2046BC}"/>
                </a:ext>
              </a:extLst>
            </p:cNvPr>
            <p:cNvSpPr txBox="1"/>
            <p:nvPr/>
          </p:nvSpPr>
          <p:spPr>
            <a:xfrm>
              <a:off x="2" y="1207959"/>
              <a:ext cx="686700" cy="294300"/>
            </a:xfrm>
            <a:prstGeom prst="rect">
              <a:avLst/>
            </a:prstGeom>
            <a:noFill/>
            <a:ln>
              <a:noFill/>
            </a:ln>
          </p:spPr>
          <p:txBody>
            <a:bodyPr spcFirstLastPara="1" wrap="square" lIns="5075" tIns="5075" rIns="5075" bIns="5075" anchor="ctr" anchorCtr="0">
              <a:noAutofit/>
            </a:bodyPr>
            <a:lstStyle/>
            <a:p>
              <a:pPr marL="0" marR="0" lvl="0" indent="0" algn="ctr" rtl="0">
                <a:lnSpc>
                  <a:spcPct val="90000"/>
                </a:lnSpc>
                <a:spcBef>
                  <a:spcPts val="0"/>
                </a:spcBef>
                <a:spcAft>
                  <a:spcPts val="0"/>
                </a:spcAft>
                <a:buClr>
                  <a:srgbClr val="000000"/>
                </a:buClr>
                <a:buSzPts val="800"/>
                <a:buFont typeface="Arial"/>
                <a:buNone/>
              </a:pPr>
              <a:r>
                <a:rPr lang="es-CO" sz="1600" b="1">
                  <a:solidFill>
                    <a:srgbClr val="000000"/>
                  </a:solidFill>
                  <a:latin typeface="Calibri (Cuerpo)"/>
                  <a:ea typeface="Arial"/>
                  <a:cs typeface="Arial"/>
                  <a:sym typeface="Arial"/>
                </a:rPr>
                <a:t>8</a:t>
              </a:r>
              <a:endParaRPr sz="1600">
                <a:latin typeface="Calibri (Cuerpo)"/>
              </a:endParaRPr>
            </a:p>
          </p:txBody>
        </p:sp>
        <p:sp>
          <p:nvSpPr>
            <p:cNvPr id="50" name="Google Shape;307;g1dc6a7065d3_0_157">
              <a:extLst>
                <a:ext uri="{FF2B5EF4-FFF2-40B4-BE49-F238E27FC236}">
                  <a16:creationId xmlns:a16="http://schemas.microsoft.com/office/drawing/2014/main" id="{BB646146-B889-43FD-912A-1E416A971C1A}"/>
                </a:ext>
              </a:extLst>
            </p:cNvPr>
            <p:cNvSpPr/>
            <p:nvPr/>
          </p:nvSpPr>
          <p:spPr>
            <a:xfrm rot="5400000">
              <a:off x="2596889" y="-1045666"/>
              <a:ext cx="637800" cy="44583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51" name="Google Shape;308;g1dc6a7065d3_0_157">
              <a:extLst>
                <a:ext uri="{FF2B5EF4-FFF2-40B4-BE49-F238E27FC236}">
                  <a16:creationId xmlns:a16="http://schemas.microsoft.com/office/drawing/2014/main" id="{48DD6A31-90F7-4FA8-A3FF-5768241161D2}"/>
                </a:ext>
              </a:extLst>
            </p:cNvPr>
            <p:cNvSpPr txBox="1"/>
            <p:nvPr/>
          </p:nvSpPr>
          <p:spPr>
            <a:xfrm>
              <a:off x="686754" y="895713"/>
              <a:ext cx="4427100" cy="57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dirty="0">
                  <a:solidFill>
                    <a:srgbClr val="000000"/>
                  </a:solidFill>
                  <a:latin typeface="Calibri (Cuerpo)"/>
                  <a:ea typeface="Arial"/>
                  <a:cs typeface="Arial"/>
                  <a:sym typeface="Arial"/>
                </a:rPr>
                <a:t>Oportunidad de servicios de imagenología y diagnostico general radiografía simple.</a:t>
              </a:r>
              <a:endParaRPr sz="1600" b="0" i="0" u="none" strike="noStrike" cap="none" dirty="0">
                <a:solidFill>
                  <a:srgbClr val="000000"/>
                </a:solidFill>
                <a:latin typeface="Calibri (Cuerpo)"/>
                <a:ea typeface="Arial"/>
                <a:cs typeface="Arial"/>
                <a:sym typeface="Arial"/>
              </a:endParaRPr>
            </a:p>
          </p:txBody>
        </p:sp>
        <p:sp>
          <p:nvSpPr>
            <p:cNvPr id="52" name="Google Shape;309;g1dc6a7065d3_0_157">
              <a:extLst>
                <a:ext uri="{FF2B5EF4-FFF2-40B4-BE49-F238E27FC236}">
                  <a16:creationId xmlns:a16="http://schemas.microsoft.com/office/drawing/2014/main" id="{EBA04E37-F7C8-4D36-9222-13C4CA1E9CB6}"/>
                </a:ext>
              </a:extLst>
            </p:cNvPr>
            <p:cNvSpPr/>
            <p:nvPr/>
          </p:nvSpPr>
          <p:spPr>
            <a:xfrm rot="5400000">
              <a:off x="-147096" y="1874321"/>
              <a:ext cx="981000" cy="686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53" name="Google Shape;310;g1dc6a7065d3_0_157">
              <a:extLst>
                <a:ext uri="{FF2B5EF4-FFF2-40B4-BE49-F238E27FC236}">
                  <a16:creationId xmlns:a16="http://schemas.microsoft.com/office/drawing/2014/main" id="{B4E263DD-0106-4A4B-B722-C55B4253C215}"/>
                </a:ext>
              </a:extLst>
            </p:cNvPr>
            <p:cNvSpPr txBox="1"/>
            <p:nvPr/>
          </p:nvSpPr>
          <p:spPr>
            <a:xfrm>
              <a:off x="2" y="2070548"/>
              <a:ext cx="686700" cy="294300"/>
            </a:xfrm>
            <a:prstGeom prst="rect">
              <a:avLst/>
            </a:prstGeom>
            <a:noFill/>
            <a:ln>
              <a:noFill/>
            </a:ln>
          </p:spPr>
          <p:txBody>
            <a:bodyPr spcFirstLastPara="1" wrap="square" lIns="5075" tIns="5075" rIns="5075" bIns="5075" anchor="ctr" anchorCtr="0">
              <a:noAutofit/>
            </a:bodyPr>
            <a:lstStyle/>
            <a:p>
              <a:pPr marL="0" marR="0" lvl="0" indent="0" algn="ctr" rtl="0">
                <a:lnSpc>
                  <a:spcPct val="90000"/>
                </a:lnSpc>
                <a:spcBef>
                  <a:spcPts val="0"/>
                </a:spcBef>
                <a:spcAft>
                  <a:spcPts val="0"/>
                </a:spcAft>
                <a:buClr>
                  <a:srgbClr val="000000"/>
                </a:buClr>
                <a:buSzPts val="800"/>
                <a:buFont typeface="Arial"/>
                <a:buNone/>
              </a:pPr>
              <a:r>
                <a:rPr lang="es-CO" sz="1600" b="1">
                  <a:solidFill>
                    <a:srgbClr val="000000"/>
                  </a:solidFill>
                  <a:latin typeface="Calibri (Cuerpo)"/>
                  <a:ea typeface="Arial"/>
                  <a:cs typeface="Arial"/>
                  <a:sym typeface="Arial"/>
                </a:rPr>
                <a:t>9</a:t>
              </a:r>
              <a:endParaRPr sz="1600">
                <a:latin typeface="Calibri (Cuerpo)"/>
              </a:endParaRPr>
            </a:p>
          </p:txBody>
        </p:sp>
        <p:sp>
          <p:nvSpPr>
            <p:cNvPr id="54" name="Google Shape;311;g1dc6a7065d3_0_157">
              <a:extLst>
                <a:ext uri="{FF2B5EF4-FFF2-40B4-BE49-F238E27FC236}">
                  <a16:creationId xmlns:a16="http://schemas.microsoft.com/office/drawing/2014/main" id="{D8538AC3-FCE6-4E2B-B60C-41C808D52EFE}"/>
                </a:ext>
              </a:extLst>
            </p:cNvPr>
            <p:cNvSpPr/>
            <p:nvPr/>
          </p:nvSpPr>
          <p:spPr>
            <a:xfrm rot="5400000">
              <a:off x="2596889" y="-183078"/>
              <a:ext cx="637800" cy="44583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55" name="Google Shape;312;g1dc6a7065d3_0_157">
              <a:extLst>
                <a:ext uri="{FF2B5EF4-FFF2-40B4-BE49-F238E27FC236}">
                  <a16:creationId xmlns:a16="http://schemas.microsoft.com/office/drawing/2014/main" id="{EA3E2334-DAC9-4673-80B7-4DF667A29D75}"/>
                </a:ext>
              </a:extLst>
            </p:cNvPr>
            <p:cNvSpPr txBox="1"/>
            <p:nvPr/>
          </p:nvSpPr>
          <p:spPr>
            <a:xfrm>
              <a:off x="686754" y="1758302"/>
              <a:ext cx="4427100" cy="57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a:solidFill>
                    <a:srgbClr val="000000"/>
                  </a:solidFill>
                  <a:latin typeface="Calibri (Cuerpo)"/>
                  <a:ea typeface="Arial"/>
                  <a:cs typeface="Arial"/>
                  <a:sym typeface="Arial"/>
                </a:rPr>
                <a:t>Oportunidad de servicios de imagenología y diagnostico Especializado TAC.</a:t>
              </a:r>
              <a:endParaRPr sz="1600" b="0" i="0" u="none" strike="noStrike" cap="none">
                <a:solidFill>
                  <a:srgbClr val="000000"/>
                </a:solidFill>
                <a:latin typeface="Calibri (Cuerpo)"/>
                <a:ea typeface="Arial"/>
                <a:cs typeface="Arial"/>
                <a:sym typeface="Arial"/>
              </a:endParaRPr>
            </a:p>
          </p:txBody>
        </p:sp>
        <p:sp>
          <p:nvSpPr>
            <p:cNvPr id="56" name="Google Shape;313;g1dc6a7065d3_0_157">
              <a:extLst>
                <a:ext uri="{FF2B5EF4-FFF2-40B4-BE49-F238E27FC236}">
                  <a16:creationId xmlns:a16="http://schemas.microsoft.com/office/drawing/2014/main" id="{CFFFB300-DA20-46D9-837B-902223CCC552}"/>
                </a:ext>
              </a:extLst>
            </p:cNvPr>
            <p:cNvSpPr/>
            <p:nvPr/>
          </p:nvSpPr>
          <p:spPr>
            <a:xfrm rot="5400000">
              <a:off x="-147096" y="2736910"/>
              <a:ext cx="981000" cy="686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57" name="Google Shape;314;g1dc6a7065d3_0_157">
              <a:extLst>
                <a:ext uri="{FF2B5EF4-FFF2-40B4-BE49-F238E27FC236}">
                  <a16:creationId xmlns:a16="http://schemas.microsoft.com/office/drawing/2014/main" id="{3942422A-D81B-45A3-8F99-A7583B64555B}"/>
                </a:ext>
              </a:extLst>
            </p:cNvPr>
            <p:cNvSpPr txBox="1"/>
            <p:nvPr/>
          </p:nvSpPr>
          <p:spPr>
            <a:xfrm>
              <a:off x="2" y="2933137"/>
              <a:ext cx="686700" cy="294300"/>
            </a:xfrm>
            <a:prstGeom prst="rect">
              <a:avLst/>
            </a:prstGeom>
            <a:noFill/>
            <a:ln>
              <a:noFill/>
            </a:ln>
          </p:spPr>
          <p:txBody>
            <a:bodyPr spcFirstLastPara="1" wrap="square" lIns="5075" tIns="5075" rIns="5075" bIns="5075" anchor="ctr" anchorCtr="0">
              <a:noAutofit/>
            </a:bodyPr>
            <a:lstStyle/>
            <a:p>
              <a:pPr marL="0" marR="0" lvl="0" indent="0" algn="ctr" rtl="0">
                <a:lnSpc>
                  <a:spcPct val="90000"/>
                </a:lnSpc>
                <a:spcBef>
                  <a:spcPts val="0"/>
                </a:spcBef>
                <a:spcAft>
                  <a:spcPts val="0"/>
                </a:spcAft>
                <a:buClr>
                  <a:srgbClr val="000000"/>
                </a:buClr>
                <a:buSzPts val="800"/>
                <a:buFont typeface="Arial"/>
                <a:buNone/>
              </a:pPr>
              <a:r>
                <a:rPr lang="es-CO" sz="1600" b="1">
                  <a:solidFill>
                    <a:srgbClr val="000000"/>
                  </a:solidFill>
                  <a:latin typeface="Calibri (Cuerpo)"/>
                  <a:ea typeface="Arial"/>
                  <a:cs typeface="Arial"/>
                  <a:sym typeface="Arial"/>
                </a:rPr>
                <a:t>E.1.5.0</a:t>
              </a:r>
              <a:endParaRPr sz="1600">
                <a:latin typeface="Calibri (Cuerpo)"/>
              </a:endParaRPr>
            </a:p>
          </p:txBody>
        </p:sp>
        <p:sp>
          <p:nvSpPr>
            <p:cNvPr id="58" name="Google Shape;315;g1dc6a7065d3_0_157">
              <a:extLst>
                <a:ext uri="{FF2B5EF4-FFF2-40B4-BE49-F238E27FC236}">
                  <a16:creationId xmlns:a16="http://schemas.microsoft.com/office/drawing/2014/main" id="{32FC1756-0785-4F91-A81D-6B1956EB9B19}"/>
                </a:ext>
              </a:extLst>
            </p:cNvPr>
            <p:cNvSpPr/>
            <p:nvPr/>
          </p:nvSpPr>
          <p:spPr>
            <a:xfrm rot="5400000">
              <a:off x="2596889" y="679511"/>
              <a:ext cx="637800" cy="44583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59" name="Google Shape;316;g1dc6a7065d3_0_157">
              <a:extLst>
                <a:ext uri="{FF2B5EF4-FFF2-40B4-BE49-F238E27FC236}">
                  <a16:creationId xmlns:a16="http://schemas.microsoft.com/office/drawing/2014/main" id="{20CC6E2E-FB4D-439F-9AE4-DFF955D6829E}"/>
                </a:ext>
              </a:extLst>
            </p:cNvPr>
            <p:cNvSpPr txBox="1"/>
            <p:nvPr/>
          </p:nvSpPr>
          <p:spPr>
            <a:xfrm>
              <a:off x="686754" y="2620890"/>
              <a:ext cx="4427100" cy="57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a:solidFill>
                    <a:srgbClr val="000000"/>
                  </a:solidFill>
                  <a:latin typeface="Calibri (Cuerpo)"/>
                  <a:ea typeface="Arial"/>
                  <a:cs typeface="Arial"/>
                  <a:sym typeface="Arial"/>
                </a:rPr>
                <a:t>Oportunidad en la realización de cirugía programada</a:t>
              </a:r>
              <a:endParaRPr sz="1600">
                <a:latin typeface="Calibri (Cuerpo)"/>
              </a:endParaRPr>
            </a:p>
          </p:txBody>
        </p:sp>
        <p:sp>
          <p:nvSpPr>
            <p:cNvPr id="60" name="Google Shape;317;g1dc6a7065d3_0_157">
              <a:extLst>
                <a:ext uri="{FF2B5EF4-FFF2-40B4-BE49-F238E27FC236}">
                  <a16:creationId xmlns:a16="http://schemas.microsoft.com/office/drawing/2014/main" id="{8F19879B-6071-4BEA-B6BA-D01738957DEF}"/>
                </a:ext>
              </a:extLst>
            </p:cNvPr>
            <p:cNvSpPr/>
            <p:nvPr/>
          </p:nvSpPr>
          <p:spPr>
            <a:xfrm rot="5400000">
              <a:off x="-147096" y="3599499"/>
              <a:ext cx="981000" cy="686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61" name="Google Shape;318;g1dc6a7065d3_0_157">
              <a:extLst>
                <a:ext uri="{FF2B5EF4-FFF2-40B4-BE49-F238E27FC236}">
                  <a16:creationId xmlns:a16="http://schemas.microsoft.com/office/drawing/2014/main" id="{A412CD91-E4D8-4900-9006-6A1CF46B7170}"/>
                </a:ext>
              </a:extLst>
            </p:cNvPr>
            <p:cNvSpPr txBox="1"/>
            <p:nvPr/>
          </p:nvSpPr>
          <p:spPr>
            <a:xfrm>
              <a:off x="2" y="3795726"/>
              <a:ext cx="686700" cy="294300"/>
            </a:xfrm>
            <a:prstGeom prst="rect">
              <a:avLst/>
            </a:prstGeom>
            <a:noFill/>
            <a:ln>
              <a:noFill/>
            </a:ln>
          </p:spPr>
          <p:txBody>
            <a:bodyPr spcFirstLastPara="1" wrap="square" lIns="5075" tIns="5075" rIns="5075" bIns="5075" anchor="ctr" anchorCtr="0">
              <a:noAutofit/>
            </a:bodyPr>
            <a:lstStyle/>
            <a:p>
              <a:pPr marL="0" marR="0" lvl="0" indent="0" algn="ctr" rtl="0">
                <a:lnSpc>
                  <a:spcPct val="90000"/>
                </a:lnSpc>
                <a:spcBef>
                  <a:spcPts val="0"/>
                </a:spcBef>
                <a:spcAft>
                  <a:spcPts val="0"/>
                </a:spcAft>
                <a:buClr>
                  <a:srgbClr val="000000"/>
                </a:buClr>
                <a:buSzPts val="800"/>
                <a:buFont typeface="Arial"/>
                <a:buNone/>
              </a:pPr>
              <a:r>
                <a:rPr lang="es-CO" sz="1600" b="1">
                  <a:solidFill>
                    <a:srgbClr val="000000"/>
                  </a:solidFill>
                  <a:latin typeface="Calibri (Cuerpo)"/>
                  <a:ea typeface="Arial"/>
                  <a:cs typeface="Arial"/>
                  <a:sym typeface="Arial"/>
                </a:rPr>
                <a:t>E.2.2.0</a:t>
              </a:r>
              <a:endParaRPr sz="1600">
                <a:latin typeface="Calibri (Cuerpo)"/>
              </a:endParaRPr>
            </a:p>
          </p:txBody>
        </p:sp>
        <p:sp>
          <p:nvSpPr>
            <p:cNvPr id="62" name="Google Shape;319;g1dc6a7065d3_0_157">
              <a:extLst>
                <a:ext uri="{FF2B5EF4-FFF2-40B4-BE49-F238E27FC236}">
                  <a16:creationId xmlns:a16="http://schemas.microsoft.com/office/drawing/2014/main" id="{5976E943-0364-4C7F-B91E-5F0A39E27BB2}"/>
                </a:ext>
              </a:extLst>
            </p:cNvPr>
            <p:cNvSpPr/>
            <p:nvPr/>
          </p:nvSpPr>
          <p:spPr>
            <a:xfrm rot="5400000">
              <a:off x="2596889" y="1542100"/>
              <a:ext cx="637800" cy="44583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63" name="Google Shape;320;g1dc6a7065d3_0_157">
              <a:extLst>
                <a:ext uri="{FF2B5EF4-FFF2-40B4-BE49-F238E27FC236}">
                  <a16:creationId xmlns:a16="http://schemas.microsoft.com/office/drawing/2014/main" id="{DEFFADE8-C76D-409B-BFBA-1AE4D4B8453A}"/>
                </a:ext>
              </a:extLst>
            </p:cNvPr>
            <p:cNvSpPr txBox="1"/>
            <p:nvPr/>
          </p:nvSpPr>
          <p:spPr>
            <a:xfrm>
              <a:off x="686754" y="3483479"/>
              <a:ext cx="4427100" cy="57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dirty="0">
                  <a:solidFill>
                    <a:srgbClr val="000000"/>
                  </a:solidFill>
                  <a:latin typeface="Calibri (Cuerpo)"/>
                  <a:ea typeface="Arial"/>
                  <a:cs typeface="Arial"/>
                  <a:sym typeface="Arial"/>
                </a:rPr>
                <a:t>Oportunidad en la detección de cáncer de cuello uterino.</a:t>
              </a:r>
              <a:endParaRPr sz="1600" b="0" i="0" u="none" strike="noStrike" cap="none" dirty="0">
                <a:solidFill>
                  <a:srgbClr val="000000"/>
                </a:solidFill>
                <a:latin typeface="Calibri (Cuerpo)"/>
                <a:ea typeface="Arial"/>
                <a:cs typeface="Arial"/>
                <a:sym typeface="Arial"/>
              </a:endParaRPr>
            </a:p>
          </p:txBody>
        </p:sp>
      </p:grpSp>
      <p:graphicFrame>
        <p:nvGraphicFramePr>
          <p:cNvPr id="64" name="Google Shape;321;g1dc6a7065d3_0_157">
            <a:extLst>
              <a:ext uri="{FF2B5EF4-FFF2-40B4-BE49-F238E27FC236}">
                <a16:creationId xmlns:a16="http://schemas.microsoft.com/office/drawing/2014/main" id="{444FE208-7F1D-4357-BFF3-AB992C040E8B}"/>
              </a:ext>
            </a:extLst>
          </p:cNvPr>
          <p:cNvGraphicFramePr/>
          <p:nvPr>
            <p:extLst>
              <p:ext uri="{D42A27DB-BD31-4B8C-83A1-F6EECF244321}">
                <p14:modId xmlns:p14="http://schemas.microsoft.com/office/powerpoint/2010/main" val="975160266"/>
              </p:ext>
            </p:extLst>
          </p:nvPr>
        </p:nvGraphicFramePr>
        <p:xfrm>
          <a:off x="5867400" y="1524000"/>
          <a:ext cx="5943600" cy="4448805"/>
        </p:xfrm>
        <a:graphic>
          <a:graphicData uri="http://schemas.openxmlformats.org/drawingml/2006/table">
            <a:tbl>
              <a:tblPr firstRow="1" bandRow="1">
                <a:noFill/>
              </a:tblPr>
              <a:tblGrid>
                <a:gridCol w="2971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272450">
                <a:tc>
                  <a:txBody>
                    <a:bodyPr/>
                    <a:lstStyle/>
                    <a:p>
                      <a:pPr marL="0" marR="0" lvl="0" indent="0" algn="ctr" rtl="0">
                        <a:spcBef>
                          <a:spcPts val="0"/>
                        </a:spcBef>
                        <a:spcAft>
                          <a:spcPts val="0"/>
                        </a:spcAft>
                        <a:buNone/>
                      </a:pPr>
                      <a:r>
                        <a:rPr lang="es-CO" sz="1200" u="none" strike="noStrike" cap="none" dirty="0">
                          <a:solidFill>
                            <a:srgbClr val="FFFFFF"/>
                          </a:solidFill>
                          <a:latin typeface="Calibri (Cuerpo)"/>
                          <a:ea typeface="Arial"/>
                          <a:cs typeface="Arial"/>
                          <a:sym typeface="Arial"/>
                        </a:rPr>
                        <a:t>NUMERADOR</a:t>
                      </a:r>
                      <a:endParaRPr sz="1200" u="none" strike="noStrike" cap="none" dirty="0">
                        <a:solidFill>
                          <a:srgbClr val="000000"/>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200" u="none" strike="noStrike" cap="none">
                          <a:solidFill>
                            <a:srgbClr val="FFFFFF"/>
                          </a:solidFill>
                          <a:latin typeface="Calibri (Cuerpo)"/>
                          <a:ea typeface="Arial"/>
                          <a:cs typeface="Arial"/>
                          <a:sym typeface="Arial"/>
                        </a:rPr>
                        <a:t>DENOMINADOR </a:t>
                      </a:r>
                      <a:endParaRPr sz="1200" u="none" strike="noStrike" cap="none">
                        <a:solidFill>
                          <a:srgbClr val="FFFFFF"/>
                        </a:solidFill>
                        <a:latin typeface="Calibri (Cuerpo)"/>
                        <a:ea typeface="Arial"/>
                        <a:cs typeface="Arial"/>
                        <a:sym typeface="Arial"/>
                      </a:endParaRPr>
                    </a:p>
                  </a:txBody>
                  <a:tcPr marL="91450" marR="91450" marT="45725" marB="45725">
                    <a:solidFill>
                      <a:srgbClr val="1F5D5F"/>
                    </a:solidFill>
                  </a:tcPr>
                </a:tc>
                <a:extLst>
                  <a:ext uri="{0D108BD9-81ED-4DB2-BD59-A6C34878D82A}">
                    <a16:rowId xmlns:a16="http://schemas.microsoft.com/office/drawing/2014/main" val="10000"/>
                  </a:ext>
                </a:extLst>
              </a:tr>
              <a:tr h="868675">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Sumatoria en el número de días transcurridos entre la solicitud del servicio de imagenología y el momento en el cual es prestado el servicio</a:t>
                      </a:r>
                      <a:endParaRPr sz="1200" dirty="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Total de atenciones en servicios de imagenología</a:t>
                      </a:r>
                      <a:endParaRPr sz="12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r h="1043100">
                <a:tc>
                  <a:txBody>
                    <a:bodyPr/>
                    <a:lstStyle/>
                    <a:p>
                      <a:pPr marL="0" marR="0" lvl="0" indent="0" algn="just" rtl="0">
                        <a:lnSpc>
                          <a:spcPct val="100000"/>
                        </a:lnSpc>
                        <a:spcBef>
                          <a:spcPts val="0"/>
                        </a:spcBef>
                        <a:spcAft>
                          <a:spcPts val="0"/>
                        </a:spcAft>
                        <a:buSzPts val="1200"/>
                        <a:buFont typeface="Arial"/>
                        <a:buNone/>
                      </a:pPr>
                      <a:r>
                        <a:rPr lang="es-CO" sz="1200" u="none" strike="noStrike" cap="none" dirty="0">
                          <a:latin typeface="Calibri (Cuerpo)"/>
                          <a:ea typeface="Arial"/>
                          <a:cs typeface="Arial"/>
                          <a:sym typeface="Arial"/>
                        </a:rPr>
                        <a:t>Sumatoria del numero de días trascurridos entre la solicitud del servicio primera vez o prioritaria de imagenología - Radiografía simple y el momento en el cual es prestado el servicio</a:t>
                      </a:r>
                      <a:endParaRPr sz="1200" dirty="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Total de atenciones en servicios de </a:t>
                      </a:r>
                      <a:r>
                        <a:rPr lang="es-CO" sz="1200" u="none" strike="noStrike" cap="none" dirty="0" err="1">
                          <a:latin typeface="Calibri (Cuerpo)"/>
                          <a:ea typeface="Arial"/>
                          <a:cs typeface="Arial"/>
                          <a:sym typeface="Arial"/>
                        </a:rPr>
                        <a:t>imagenologia</a:t>
                      </a:r>
                      <a:r>
                        <a:rPr lang="es-CO" sz="1200" u="none" strike="noStrike" cap="none" dirty="0">
                          <a:latin typeface="Calibri (Cuerpo)"/>
                          <a:ea typeface="Arial"/>
                          <a:cs typeface="Arial"/>
                          <a:sym typeface="Arial"/>
                        </a:rPr>
                        <a:t> -</a:t>
                      </a:r>
                      <a:r>
                        <a:rPr lang="es-CO" sz="1200" u="none" strike="noStrike" cap="none" dirty="0" err="1">
                          <a:latin typeface="Calibri (Cuerpo)"/>
                          <a:ea typeface="Arial"/>
                          <a:cs typeface="Arial"/>
                          <a:sym typeface="Arial"/>
                        </a:rPr>
                        <a:t>radiografia</a:t>
                      </a:r>
                      <a:r>
                        <a:rPr lang="es-CO" sz="1200" u="none" strike="noStrike" cap="none" dirty="0">
                          <a:latin typeface="Calibri (Cuerpo)"/>
                          <a:ea typeface="Arial"/>
                          <a:cs typeface="Arial"/>
                          <a:sym typeface="Arial"/>
                        </a:rPr>
                        <a:t>  simple</a:t>
                      </a:r>
                      <a:endParaRPr sz="1200" dirty="0">
                        <a:latin typeface="Calibri (Cuerpo)"/>
                      </a:endParaRPr>
                    </a:p>
                    <a:p>
                      <a:pPr marL="0" marR="0" lvl="0" indent="0" algn="just" rtl="0">
                        <a:spcBef>
                          <a:spcPts val="0"/>
                        </a:spcBef>
                        <a:spcAft>
                          <a:spcPts val="0"/>
                        </a:spcAft>
                        <a:buNone/>
                      </a:pPr>
                      <a:endParaRPr sz="12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2"/>
                  </a:ext>
                </a:extLst>
              </a:tr>
              <a:tr h="882625">
                <a:tc>
                  <a:txBody>
                    <a:bodyPr/>
                    <a:lstStyle/>
                    <a:p>
                      <a:pPr marL="0" marR="0" lvl="0" indent="0" algn="just" rtl="0">
                        <a:lnSpc>
                          <a:spcPct val="100000"/>
                        </a:lnSpc>
                        <a:spcBef>
                          <a:spcPts val="0"/>
                        </a:spcBef>
                        <a:spcAft>
                          <a:spcPts val="0"/>
                        </a:spcAft>
                        <a:buSzPts val="1200"/>
                        <a:buFont typeface="Arial"/>
                        <a:buNone/>
                      </a:pPr>
                      <a:r>
                        <a:rPr lang="es-CO" sz="1200" u="none" strike="noStrike" cap="none" dirty="0">
                          <a:latin typeface="Calibri (Cuerpo)"/>
                          <a:ea typeface="Arial"/>
                          <a:cs typeface="Arial"/>
                          <a:sym typeface="Arial"/>
                        </a:rPr>
                        <a:t>Sumatoria del numero de días trascurridos entre la solicitud del servicio primera vez o prioritaria de imagenología - TAC y el momento en el cual es prestado el servicio</a:t>
                      </a:r>
                      <a:endParaRPr sz="1200" dirty="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Total de atenciones en servicios de imagenología -TAC</a:t>
                      </a:r>
                      <a:endParaRPr sz="12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3"/>
                  </a:ext>
                </a:extLst>
              </a:tr>
              <a:tr h="882625">
                <a:tc>
                  <a:txBody>
                    <a:bodyPr/>
                    <a:lstStyle/>
                    <a:p>
                      <a:pPr marL="0" marR="0" lvl="0" indent="0" algn="just" rtl="0">
                        <a:spcBef>
                          <a:spcPts val="0"/>
                        </a:spcBef>
                        <a:spcAft>
                          <a:spcPts val="0"/>
                        </a:spcAft>
                        <a:buNone/>
                      </a:pPr>
                      <a:r>
                        <a:rPr lang="es-CO" sz="1200" u="none" strike="noStrike" cap="none">
                          <a:latin typeface="Calibri (Cuerpo)"/>
                          <a:ea typeface="Arial"/>
                          <a:cs typeface="Arial"/>
                          <a:sym typeface="Arial"/>
                        </a:rPr>
                        <a:t>Sumatoria total de los días calendario transcurridos entre la fecha de solicitud de la Cirugía Programada y el momento en el cual es realizada la Cirugía</a:t>
                      </a:r>
                      <a:endParaRPr sz="120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Número de cirugías programadas realizadas en el periodo</a:t>
                      </a:r>
                      <a:endParaRPr sz="12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4"/>
                  </a:ext>
                </a:extLst>
              </a:tr>
              <a:tr h="497450">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Número total de pacientes con CA de cuello uterino detectados in situ.</a:t>
                      </a:r>
                      <a:endParaRPr sz="1200" dirty="0">
                        <a:latin typeface="Calibri (Cuerpo)"/>
                      </a:endParaRPr>
                    </a:p>
                  </a:txBody>
                  <a:tcPr marL="91450" marR="91450" marT="45725" marB="45725">
                    <a:solidFill>
                      <a:srgbClr val="D6D8C0"/>
                    </a:solidFill>
                  </a:tcPr>
                </a:tc>
                <a:tc>
                  <a:txBody>
                    <a:bodyPr/>
                    <a:lstStyle/>
                    <a:p>
                      <a:pPr marL="0" marR="0" lvl="0" indent="0" algn="just" rtl="0">
                        <a:spcBef>
                          <a:spcPts val="0"/>
                        </a:spcBef>
                        <a:spcAft>
                          <a:spcPts val="0"/>
                        </a:spcAft>
                        <a:buNone/>
                      </a:pPr>
                      <a:r>
                        <a:rPr lang="es-CO" sz="1200" u="none" strike="noStrike" cap="none" dirty="0">
                          <a:latin typeface="Calibri (Cuerpo)"/>
                          <a:ea typeface="Arial"/>
                          <a:cs typeface="Arial"/>
                          <a:sym typeface="Arial"/>
                        </a:rPr>
                        <a:t>Número Total de pacientes detectados con cáncer de cuello uterino</a:t>
                      </a:r>
                      <a:endParaRPr sz="1200" u="none" strike="noStrike" cap="none"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86591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oogle Shape;327;g1dc6a7065d3_0_160">
            <a:extLst>
              <a:ext uri="{FF2B5EF4-FFF2-40B4-BE49-F238E27FC236}">
                <a16:creationId xmlns:a16="http://schemas.microsoft.com/office/drawing/2014/main" id="{71002D8A-5FBC-4E0B-9260-1C069B377A15}"/>
              </a:ext>
            </a:extLst>
          </p:cNvPr>
          <p:cNvGrpSpPr/>
          <p:nvPr/>
        </p:nvGrpSpPr>
        <p:grpSpPr>
          <a:xfrm>
            <a:off x="1741836" y="1284876"/>
            <a:ext cx="8708224" cy="4753201"/>
            <a:chOff x="-104" y="2356"/>
            <a:chExt cx="8708224" cy="4753201"/>
          </a:xfrm>
        </p:grpSpPr>
        <p:sp>
          <p:nvSpPr>
            <p:cNvPr id="26" name="Google Shape;328;g1dc6a7065d3_0_160">
              <a:extLst>
                <a:ext uri="{FF2B5EF4-FFF2-40B4-BE49-F238E27FC236}">
                  <a16:creationId xmlns:a16="http://schemas.microsoft.com/office/drawing/2014/main" id="{000503CE-9D97-482F-8507-1EEC1A4C6FDA}"/>
                </a:ext>
              </a:extLst>
            </p:cNvPr>
            <p:cNvSpPr/>
            <p:nvPr/>
          </p:nvSpPr>
          <p:spPr>
            <a:xfrm rot="5400000">
              <a:off x="-112754" y="115006"/>
              <a:ext cx="751500" cy="526200"/>
            </a:xfrm>
            <a:prstGeom prst="chevron">
              <a:avLst>
                <a:gd name="adj" fmla="val 50000"/>
              </a:avLst>
            </a:prstGeom>
            <a:solidFill>
              <a:srgbClr val="6A8C72"/>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27" name="Google Shape;329;g1dc6a7065d3_0_160">
              <a:extLst>
                <a:ext uri="{FF2B5EF4-FFF2-40B4-BE49-F238E27FC236}">
                  <a16:creationId xmlns:a16="http://schemas.microsoft.com/office/drawing/2014/main" id="{4AA3B750-8501-4008-A651-E1C7F739A198}"/>
                </a:ext>
              </a:extLst>
            </p:cNvPr>
            <p:cNvSpPr txBox="1"/>
            <p:nvPr/>
          </p:nvSpPr>
          <p:spPr>
            <a:xfrm>
              <a:off x="2" y="265404"/>
              <a:ext cx="526200" cy="225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1</a:t>
              </a:r>
              <a:endParaRPr sz="1600">
                <a:latin typeface="Calibri (Cuerpo)"/>
              </a:endParaRPr>
            </a:p>
          </p:txBody>
        </p:sp>
        <p:sp>
          <p:nvSpPr>
            <p:cNvPr id="28" name="Google Shape;330;g1dc6a7065d3_0_160">
              <a:extLst>
                <a:ext uri="{FF2B5EF4-FFF2-40B4-BE49-F238E27FC236}">
                  <a16:creationId xmlns:a16="http://schemas.microsoft.com/office/drawing/2014/main" id="{C1868B96-D09B-4CF0-9328-4738B3190827}"/>
                </a:ext>
              </a:extLst>
            </p:cNvPr>
            <p:cNvSpPr/>
            <p:nvPr/>
          </p:nvSpPr>
          <p:spPr>
            <a:xfrm rot="5400000">
              <a:off x="4372970" y="-3844392"/>
              <a:ext cx="488400" cy="8181900"/>
            </a:xfrm>
            <a:prstGeom prst="round2SameRect">
              <a:avLst>
                <a:gd name="adj1" fmla="val 16667"/>
                <a:gd name="adj2" fmla="val 0"/>
              </a:avLst>
            </a:prstGeom>
            <a:solidFill>
              <a:srgbClr val="FFFFFF">
                <a:alpha val="89800"/>
              </a:srgbClr>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29" name="Google Shape;331;g1dc6a7065d3_0_160">
              <a:extLst>
                <a:ext uri="{FF2B5EF4-FFF2-40B4-BE49-F238E27FC236}">
                  <a16:creationId xmlns:a16="http://schemas.microsoft.com/office/drawing/2014/main" id="{AEDAF121-8C66-4122-B168-7B5617F9DE46}"/>
                </a:ext>
              </a:extLst>
            </p:cNvPr>
            <p:cNvSpPr txBox="1"/>
            <p:nvPr/>
          </p:nvSpPr>
          <p:spPr>
            <a:xfrm>
              <a:off x="526096" y="26204"/>
              <a:ext cx="8158200" cy="4407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a:solidFill>
                    <a:srgbClr val="000000"/>
                  </a:solidFill>
                  <a:latin typeface="Calibri (Cuerpo)"/>
                  <a:ea typeface="Arial"/>
                  <a:cs typeface="Arial"/>
                  <a:sym typeface="Arial"/>
                </a:rPr>
                <a:t>Tiempo de Espera en consulta medicina General</a:t>
              </a:r>
              <a:endParaRPr sz="1600" b="0" i="0" u="none" strike="noStrike" cap="none">
                <a:solidFill>
                  <a:srgbClr val="000000"/>
                </a:solidFill>
                <a:latin typeface="Calibri (Cuerpo)"/>
                <a:ea typeface="Arial"/>
                <a:cs typeface="Arial"/>
                <a:sym typeface="Arial"/>
              </a:endParaRPr>
            </a:p>
          </p:txBody>
        </p:sp>
        <p:sp>
          <p:nvSpPr>
            <p:cNvPr id="30" name="Google Shape;332;g1dc6a7065d3_0_160">
              <a:extLst>
                <a:ext uri="{FF2B5EF4-FFF2-40B4-BE49-F238E27FC236}">
                  <a16:creationId xmlns:a16="http://schemas.microsoft.com/office/drawing/2014/main" id="{65956810-3705-49D4-8069-84157B867F04}"/>
                </a:ext>
              </a:extLst>
            </p:cNvPr>
            <p:cNvSpPr/>
            <p:nvPr/>
          </p:nvSpPr>
          <p:spPr>
            <a:xfrm rot="5400000">
              <a:off x="-112754" y="781956"/>
              <a:ext cx="751500" cy="526200"/>
            </a:xfrm>
            <a:prstGeom prst="chevron">
              <a:avLst>
                <a:gd name="adj" fmla="val 50000"/>
              </a:avLst>
            </a:prstGeom>
            <a:solidFill>
              <a:srgbClr val="6A8C72"/>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31" name="Google Shape;333;g1dc6a7065d3_0_160">
              <a:extLst>
                <a:ext uri="{FF2B5EF4-FFF2-40B4-BE49-F238E27FC236}">
                  <a16:creationId xmlns:a16="http://schemas.microsoft.com/office/drawing/2014/main" id="{2C49A58E-542D-46F8-B1D5-DC9B887265E3}"/>
                </a:ext>
              </a:extLst>
            </p:cNvPr>
            <p:cNvSpPr txBox="1"/>
            <p:nvPr/>
          </p:nvSpPr>
          <p:spPr>
            <a:xfrm>
              <a:off x="2" y="932354"/>
              <a:ext cx="526200" cy="225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2</a:t>
              </a:r>
              <a:endParaRPr sz="1600">
                <a:latin typeface="Calibri (Cuerpo)"/>
              </a:endParaRPr>
            </a:p>
          </p:txBody>
        </p:sp>
        <p:sp>
          <p:nvSpPr>
            <p:cNvPr id="32" name="Google Shape;334;g1dc6a7065d3_0_160">
              <a:extLst>
                <a:ext uri="{FF2B5EF4-FFF2-40B4-BE49-F238E27FC236}">
                  <a16:creationId xmlns:a16="http://schemas.microsoft.com/office/drawing/2014/main" id="{5F305706-F60A-4D82-8C2A-CA8103AF852B}"/>
                </a:ext>
              </a:extLst>
            </p:cNvPr>
            <p:cNvSpPr/>
            <p:nvPr/>
          </p:nvSpPr>
          <p:spPr>
            <a:xfrm rot="5400000">
              <a:off x="4372970" y="-3177442"/>
              <a:ext cx="488400" cy="8181900"/>
            </a:xfrm>
            <a:prstGeom prst="round2SameRect">
              <a:avLst>
                <a:gd name="adj1" fmla="val 16667"/>
                <a:gd name="adj2" fmla="val 0"/>
              </a:avLst>
            </a:prstGeom>
            <a:solidFill>
              <a:srgbClr val="FFFFFF">
                <a:alpha val="89800"/>
              </a:srgbClr>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33" name="Google Shape;335;g1dc6a7065d3_0_160">
              <a:extLst>
                <a:ext uri="{FF2B5EF4-FFF2-40B4-BE49-F238E27FC236}">
                  <a16:creationId xmlns:a16="http://schemas.microsoft.com/office/drawing/2014/main" id="{490F3F3B-60C7-444D-AD4B-3122300D28DB}"/>
                </a:ext>
              </a:extLst>
            </p:cNvPr>
            <p:cNvSpPr txBox="1"/>
            <p:nvPr/>
          </p:nvSpPr>
          <p:spPr>
            <a:xfrm>
              <a:off x="526096" y="693154"/>
              <a:ext cx="8158200" cy="4407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a:solidFill>
                    <a:srgbClr val="000000"/>
                  </a:solidFill>
                  <a:latin typeface="Calibri (Cuerpo)"/>
                  <a:ea typeface="Arial"/>
                  <a:cs typeface="Arial"/>
                  <a:sym typeface="Arial"/>
                </a:rPr>
                <a:t>Tiempo de Espera en consulta medicina Especializada - Medicina Interna</a:t>
              </a:r>
              <a:endParaRPr sz="1600" b="0" i="0" u="none" strike="noStrike" cap="none">
                <a:solidFill>
                  <a:srgbClr val="000000"/>
                </a:solidFill>
                <a:latin typeface="Calibri (Cuerpo)"/>
                <a:ea typeface="Arial"/>
                <a:cs typeface="Arial"/>
                <a:sym typeface="Arial"/>
              </a:endParaRPr>
            </a:p>
          </p:txBody>
        </p:sp>
        <p:sp>
          <p:nvSpPr>
            <p:cNvPr id="34" name="Google Shape;336;g1dc6a7065d3_0_160">
              <a:extLst>
                <a:ext uri="{FF2B5EF4-FFF2-40B4-BE49-F238E27FC236}">
                  <a16:creationId xmlns:a16="http://schemas.microsoft.com/office/drawing/2014/main" id="{EB11DE73-3EE3-4EB6-B923-1D44C1382DE2}"/>
                </a:ext>
              </a:extLst>
            </p:cNvPr>
            <p:cNvSpPr/>
            <p:nvPr/>
          </p:nvSpPr>
          <p:spPr>
            <a:xfrm rot="5400000">
              <a:off x="-112754" y="1448906"/>
              <a:ext cx="751500" cy="526200"/>
            </a:xfrm>
            <a:prstGeom prst="chevron">
              <a:avLst>
                <a:gd name="adj" fmla="val 50000"/>
              </a:avLst>
            </a:prstGeom>
            <a:solidFill>
              <a:srgbClr val="6A8C72"/>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35" name="Google Shape;337;g1dc6a7065d3_0_160">
              <a:extLst>
                <a:ext uri="{FF2B5EF4-FFF2-40B4-BE49-F238E27FC236}">
                  <a16:creationId xmlns:a16="http://schemas.microsoft.com/office/drawing/2014/main" id="{E5C33803-AE0F-4ED4-8BA6-8018091DA5EE}"/>
                </a:ext>
              </a:extLst>
            </p:cNvPr>
            <p:cNvSpPr txBox="1"/>
            <p:nvPr/>
          </p:nvSpPr>
          <p:spPr>
            <a:xfrm>
              <a:off x="2" y="1599304"/>
              <a:ext cx="526200" cy="225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3</a:t>
              </a:r>
              <a:endParaRPr sz="1600">
                <a:latin typeface="Calibri (Cuerpo)"/>
              </a:endParaRPr>
            </a:p>
          </p:txBody>
        </p:sp>
        <p:sp>
          <p:nvSpPr>
            <p:cNvPr id="36" name="Google Shape;338;g1dc6a7065d3_0_160">
              <a:extLst>
                <a:ext uri="{FF2B5EF4-FFF2-40B4-BE49-F238E27FC236}">
                  <a16:creationId xmlns:a16="http://schemas.microsoft.com/office/drawing/2014/main" id="{0BFA14FB-9D39-4CFF-BE0F-0EBF623855F6}"/>
                </a:ext>
              </a:extLst>
            </p:cNvPr>
            <p:cNvSpPr/>
            <p:nvPr/>
          </p:nvSpPr>
          <p:spPr>
            <a:xfrm rot="5400000">
              <a:off x="4372970" y="-2510492"/>
              <a:ext cx="488400" cy="8181900"/>
            </a:xfrm>
            <a:prstGeom prst="round2SameRect">
              <a:avLst>
                <a:gd name="adj1" fmla="val 16667"/>
                <a:gd name="adj2" fmla="val 0"/>
              </a:avLst>
            </a:prstGeom>
            <a:solidFill>
              <a:srgbClr val="FFFFFF">
                <a:alpha val="89800"/>
              </a:srgbClr>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37" name="Google Shape;339;g1dc6a7065d3_0_160">
              <a:extLst>
                <a:ext uri="{FF2B5EF4-FFF2-40B4-BE49-F238E27FC236}">
                  <a16:creationId xmlns:a16="http://schemas.microsoft.com/office/drawing/2014/main" id="{ABE7FC95-215D-4AD5-9C19-B6D12CF7E81D}"/>
                </a:ext>
              </a:extLst>
            </p:cNvPr>
            <p:cNvSpPr txBox="1"/>
            <p:nvPr/>
          </p:nvSpPr>
          <p:spPr>
            <a:xfrm>
              <a:off x="526096" y="1360104"/>
              <a:ext cx="8158200" cy="4407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dirty="0">
                  <a:solidFill>
                    <a:srgbClr val="000000"/>
                  </a:solidFill>
                  <a:latin typeface="Calibri (Cuerpo)"/>
                  <a:ea typeface="Arial"/>
                  <a:cs typeface="Arial"/>
                  <a:sym typeface="Arial"/>
                </a:rPr>
                <a:t>Tiempo de espera en consulta medicina Especializada - Ginecología</a:t>
              </a:r>
              <a:endParaRPr sz="1600" b="0" i="0" u="none" strike="noStrike" cap="none" dirty="0">
                <a:solidFill>
                  <a:srgbClr val="000000"/>
                </a:solidFill>
                <a:latin typeface="Calibri (Cuerpo)"/>
                <a:ea typeface="Arial"/>
                <a:cs typeface="Arial"/>
                <a:sym typeface="Arial"/>
              </a:endParaRPr>
            </a:p>
          </p:txBody>
        </p:sp>
        <p:sp>
          <p:nvSpPr>
            <p:cNvPr id="38" name="Google Shape;340;g1dc6a7065d3_0_160">
              <a:extLst>
                <a:ext uri="{FF2B5EF4-FFF2-40B4-BE49-F238E27FC236}">
                  <a16:creationId xmlns:a16="http://schemas.microsoft.com/office/drawing/2014/main" id="{64563C52-0B9F-44AB-A0FA-24B62DF24C2F}"/>
                </a:ext>
              </a:extLst>
            </p:cNvPr>
            <p:cNvSpPr/>
            <p:nvPr/>
          </p:nvSpPr>
          <p:spPr>
            <a:xfrm rot="5400000">
              <a:off x="-112754" y="2115857"/>
              <a:ext cx="751500" cy="526200"/>
            </a:xfrm>
            <a:prstGeom prst="chevron">
              <a:avLst>
                <a:gd name="adj" fmla="val 50000"/>
              </a:avLst>
            </a:prstGeom>
            <a:solidFill>
              <a:srgbClr val="6A8C72"/>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39" name="Google Shape;341;g1dc6a7065d3_0_160">
              <a:extLst>
                <a:ext uri="{FF2B5EF4-FFF2-40B4-BE49-F238E27FC236}">
                  <a16:creationId xmlns:a16="http://schemas.microsoft.com/office/drawing/2014/main" id="{AEAEC399-774B-4BAA-B625-D155578295D2}"/>
                </a:ext>
              </a:extLst>
            </p:cNvPr>
            <p:cNvSpPr txBox="1"/>
            <p:nvPr/>
          </p:nvSpPr>
          <p:spPr>
            <a:xfrm>
              <a:off x="2" y="2266255"/>
              <a:ext cx="526200" cy="225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6</a:t>
              </a:r>
              <a:endParaRPr sz="1600">
                <a:latin typeface="Calibri (Cuerpo)"/>
              </a:endParaRPr>
            </a:p>
          </p:txBody>
        </p:sp>
        <p:sp>
          <p:nvSpPr>
            <p:cNvPr id="40" name="Google Shape;342;g1dc6a7065d3_0_160">
              <a:extLst>
                <a:ext uri="{FF2B5EF4-FFF2-40B4-BE49-F238E27FC236}">
                  <a16:creationId xmlns:a16="http://schemas.microsoft.com/office/drawing/2014/main" id="{049D04FB-3CA2-4EC8-A848-FBB270352B5B}"/>
                </a:ext>
              </a:extLst>
            </p:cNvPr>
            <p:cNvSpPr/>
            <p:nvPr/>
          </p:nvSpPr>
          <p:spPr>
            <a:xfrm rot="5400000">
              <a:off x="4372970" y="-1843542"/>
              <a:ext cx="488400" cy="8181900"/>
            </a:xfrm>
            <a:prstGeom prst="round2SameRect">
              <a:avLst>
                <a:gd name="adj1" fmla="val 16667"/>
                <a:gd name="adj2" fmla="val 0"/>
              </a:avLst>
            </a:prstGeom>
            <a:solidFill>
              <a:srgbClr val="FFFFFF">
                <a:alpha val="89800"/>
              </a:srgbClr>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41" name="Google Shape;343;g1dc6a7065d3_0_160">
              <a:extLst>
                <a:ext uri="{FF2B5EF4-FFF2-40B4-BE49-F238E27FC236}">
                  <a16:creationId xmlns:a16="http://schemas.microsoft.com/office/drawing/2014/main" id="{9E05605B-1251-416F-8381-2D770B99D596}"/>
                </a:ext>
              </a:extLst>
            </p:cNvPr>
            <p:cNvSpPr txBox="1"/>
            <p:nvPr/>
          </p:nvSpPr>
          <p:spPr>
            <a:xfrm>
              <a:off x="526096" y="2027054"/>
              <a:ext cx="8158200" cy="4407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a:solidFill>
                    <a:srgbClr val="000000"/>
                  </a:solidFill>
                  <a:latin typeface="Calibri (Cuerpo)"/>
                  <a:ea typeface="Arial"/>
                  <a:cs typeface="Arial"/>
                  <a:sym typeface="Arial"/>
                </a:rPr>
                <a:t>Tiempo de espera en consulta medicina Especializada - Obstetricia</a:t>
              </a:r>
              <a:endParaRPr sz="1600" b="0" i="0" u="none" strike="noStrike" cap="none">
                <a:solidFill>
                  <a:srgbClr val="000000"/>
                </a:solidFill>
                <a:latin typeface="Calibri (Cuerpo)"/>
                <a:ea typeface="Arial"/>
                <a:cs typeface="Arial"/>
                <a:sym typeface="Arial"/>
              </a:endParaRPr>
            </a:p>
          </p:txBody>
        </p:sp>
        <p:sp>
          <p:nvSpPr>
            <p:cNvPr id="42" name="Google Shape;344;g1dc6a7065d3_0_160">
              <a:extLst>
                <a:ext uri="{FF2B5EF4-FFF2-40B4-BE49-F238E27FC236}">
                  <a16:creationId xmlns:a16="http://schemas.microsoft.com/office/drawing/2014/main" id="{72AE8B66-3DFD-4E7A-8C2F-324748A64738}"/>
                </a:ext>
              </a:extLst>
            </p:cNvPr>
            <p:cNvSpPr/>
            <p:nvPr/>
          </p:nvSpPr>
          <p:spPr>
            <a:xfrm rot="5400000">
              <a:off x="-112754" y="2782807"/>
              <a:ext cx="751500" cy="526200"/>
            </a:xfrm>
            <a:prstGeom prst="chevron">
              <a:avLst>
                <a:gd name="adj" fmla="val 50000"/>
              </a:avLst>
            </a:prstGeom>
            <a:solidFill>
              <a:srgbClr val="6A8C72"/>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65" name="Google Shape;345;g1dc6a7065d3_0_160">
              <a:extLst>
                <a:ext uri="{FF2B5EF4-FFF2-40B4-BE49-F238E27FC236}">
                  <a16:creationId xmlns:a16="http://schemas.microsoft.com/office/drawing/2014/main" id="{BFAD186A-DD13-433B-B543-D584B29509AE}"/>
                </a:ext>
              </a:extLst>
            </p:cNvPr>
            <p:cNvSpPr txBox="1"/>
            <p:nvPr/>
          </p:nvSpPr>
          <p:spPr>
            <a:xfrm>
              <a:off x="2" y="2933205"/>
              <a:ext cx="526200" cy="225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4</a:t>
              </a:r>
              <a:endParaRPr sz="1600">
                <a:latin typeface="Calibri (Cuerpo)"/>
              </a:endParaRPr>
            </a:p>
          </p:txBody>
        </p:sp>
        <p:sp>
          <p:nvSpPr>
            <p:cNvPr id="66" name="Google Shape;346;g1dc6a7065d3_0_160">
              <a:extLst>
                <a:ext uri="{FF2B5EF4-FFF2-40B4-BE49-F238E27FC236}">
                  <a16:creationId xmlns:a16="http://schemas.microsoft.com/office/drawing/2014/main" id="{3D6BD2A6-9B8F-4BAE-A4CD-6CE6F67C6D59}"/>
                </a:ext>
              </a:extLst>
            </p:cNvPr>
            <p:cNvSpPr/>
            <p:nvPr/>
          </p:nvSpPr>
          <p:spPr>
            <a:xfrm rot="5400000">
              <a:off x="4372970" y="-1176591"/>
              <a:ext cx="488400" cy="8181900"/>
            </a:xfrm>
            <a:prstGeom prst="round2SameRect">
              <a:avLst>
                <a:gd name="adj1" fmla="val 16667"/>
                <a:gd name="adj2" fmla="val 0"/>
              </a:avLst>
            </a:prstGeom>
            <a:solidFill>
              <a:srgbClr val="FFFFFF">
                <a:alpha val="89800"/>
              </a:srgbClr>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67" name="Google Shape;347;g1dc6a7065d3_0_160">
              <a:extLst>
                <a:ext uri="{FF2B5EF4-FFF2-40B4-BE49-F238E27FC236}">
                  <a16:creationId xmlns:a16="http://schemas.microsoft.com/office/drawing/2014/main" id="{A151C5FD-EB9F-47A3-9493-5D45780B6DC2}"/>
                </a:ext>
              </a:extLst>
            </p:cNvPr>
            <p:cNvSpPr txBox="1"/>
            <p:nvPr/>
          </p:nvSpPr>
          <p:spPr>
            <a:xfrm>
              <a:off x="526096" y="2694005"/>
              <a:ext cx="8158200" cy="4407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a:solidFill>
                    <a:srgbClr val="000000"/>
                  </a:solidFill>
                  <a:latin typeface="Calibri (Cuerpo)"/>
                  <a:ea typeface="Arial"/>
                  <a:cs typeface="Arial"/>
                  <a:sym typeface="Arial"/>
                </a:rPr>
                <a:t>Tiempo de espera en consulta medicina Especializada - Peritaría</a:t>
              </a:r>
              <a:endParaRPr sz="1600" b="0" i="0" u="none" strike="noStrike" cap="none">
                <a:solidFill>
                  <a:srgbClr val="000000"/>
                </a:solidFill>
                <a:latin typeface="Calibri (Cuerpo)"/>
                <a:ea typeface="Arial"/>
                <a:cs typeface="Arial"/>
                <a:sym typeface="Arial"/>
              </a:endParaRPr>
            </a:p>
          </p:txBody>
        </p:sp>
        <p:sp>
          <p:nvSpPr>
            <p:cNvPr id="68" name="Google Shape;348;g1dc6a7065d3_0_160">
              <a:extLst>
                <a:ext uri="{FF2B5EF4-FFF2-40B4-BE49-F238E27FC236}">
                  <a16:creationId xmlns:a16="http://schemas.microsoft.com/office/drawing/2014/main" id="{53F4684C-22E8-433D-9497-14C558A599B9}"/>
                </a:ext>
              </a:extLst>
            </p:cNvPr>
            <p:cNvSpPr/>
            <p:nvPr/>
          </p:nvSpPr>
          <p:spPr>
            <a:xfrm rot="5400000">
              <a:off x="-112754" y="3449757"/>
              <a:ext cx="751500" cy="526200"/>
            </a:xfrm>
            <a:prstGeom prst="chevron">
              <a:avLst>
                <a:gd name="adj" fmla="val 50000"/>
              </a:avLst>
            </a:prstGeom>
            <a:solidFill>
              <a:srgbClr val="6A8C72"/>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69" name="Google Shape;349;g1dc6a7065d3_0_160">
              <a:extLst>
                <a:ext uri="{FF2B5EF4-FFF2-40B4-BE49-F238E27FC236}">
                  <a16:creationId xmlns:a16="http://schemas.microsoft.com/office/drawing/2014/main" id="{B8D5F582-9119-4386-8EE3-44ED5B84D80C}"/>
                </a:ext>
              </a:extLst>
            </p:cNvPr>
            <p:cNvSpPr txBox="1"/>
            <p:nvPr/>
          </p:nvSpPr>
          <p:spPr>
            <a:xfrm>
              <a:off x="2" y="3600155"/>
              <a:ext cx="526200" cy="225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5</a:t>
              </a:r>
              <a:endParaRPr sz="1600">
                <a:latin typeface="Calibri (Cuerpo)"/>
              </a:endParaRPr>
            </a:p>
          </p:txBody>
        </p:sp>
        <p:sp>
          <p:nvSpPr>
            <p:cNvPr id="70" name="Google Shape;350;g1dc6a7065d3_0_160">
              <a:extLst>
                <a:ext uri="{FF2B5EF4-FFF2-40B4-BE49-F238E27FC236}">
                  <a16:creationId xmlns:a16="http://schemas.microsoft.com/office/drawing/2014/main" id="{D0AEBFA8-4D64-4BF7-AFD1-E4899208A1CE}"/>
                </a:ext>
              </a:extLst>
            </p:cNvPr>
            <p:cNvSpPr/>
            <p:nvPr/>
          </p:nvSpPr>
          <p:spPr>
            <a:xfrm rot="5400000">
              <a:off x="4372970" y="-509642"/>
              <a:ext cx="488400" cy="8181900"/>
            </a:xfrm>
            <a:prstGeom prst="round2SameRect">
              <a:avLst>
                <a:gd name="adj1" fmla="val 16667"/>
                <a:gd name="adj2" fmla="val 0"/>
              </a:avLst>
            </a:prstGeom>
            <a:solidFill>
              <a:srgbClr val="FFFFFF">
                <a:alpha val="89800"/>
              </a:srgbClr>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71" name="Google Shape;351;g1dc6a7065d3_0_160">
              <a:extLst>
                <a:ext uri="{FF2B5EF4-FFF2-40B4-BE49-F238E27FC236}">
                  <a16:creationId xmlns:a16="http://schemas.microsoft.com/office/drawing/2014/main" id="{84DA41E6-4062-4D8B-BE88-04E9F53F65C0}"/>
                </a:ext>
              </a:extLst>
            </p:cNvPr>
            <p:cNvSpPr txBox="1"/>
            <p:nvPr/>
          </p:nvSpPr>
          <p:spPr>
            <a:xfrm>
              <a:off x="526096" y="3360955"/>
              <a:ext cx="8158200" cy="4407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a:solidFill>
                    <a:srgbClr val="000000"/>
                  </a:solidFill>
                  <a:latin typeface="Calibri (Cuerpo)"/>
                  <a:ea typeface="Arial"/>
                  <a:cs typeface="Arial"/>
                  <a:sym typeface="Arial"/>
                </a:rPr>
                <a:t>Tiempo de espera en consulta medicina Especializada - Cirugía General</a:t>
              </a:r>
              <a:endParaRPr sz="1600" b="0" i="0" u="none" strike="noStrike" cap="none">
                <a:solidFill>
                  <a:srgbClr val="000000"/>
                </a:solidFill>
                <a:latin typeface="Calibri (Cuerpo)"/>
                <a:ea typeface="Arial"/>
                <a:cs typeface="Arial"/>
                <a:sym typeface="Arial"/>
              </a:endParaRPr>
            </a:p>
          </p:txBody>
        </p:sp>
        <p:sp>
          <p:nvSpPr>
            <p:cNvPr id="72" name="Google Shape;352;g1dc6a7065d3_0_160">
              <a:extLst>
                <a:ext uri="{FF2B5EF4-FFF2-40B4-BE49-F238E27FC236}">
                  <a16:creationId xmlns:a16="http://schemas.microsoft.com/office/drawing/2014/main" id="{C3273C9D-93AA-4F90-956F-B8EA8001D246}"/>
                </a:ext>
              </a:extLst>
            </p:cNvPr>
            <p:cNvSpPr/>
            <p:nvPr/>
          </p:nvSpPr>
          <p:spPr>
            <a:xfrm rot="5400000">
              <a:off x="-112754" y="4116707"/>
              <a:ext cx="751500" cy="526200"/>
            </a:xfrm>
            <a:prstGeom prst="chevron">
              <a:avLst>
                <a:gd name="adj" fmla="val 50000"/>
              </a:avLst>
            </a:prstGeom>
            <a:solidFill>
              <a:srgbClr val="6A8C72"/>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73" name="Google Shape;353;g1dc6a7065d3_0_160">
              <a:extLst>
                <a:ext uri="{FF2B5EF4-FFF2-40B4-BE49-F238E27FC236}">
                  <a16:creationId xmlns:a16="http://schemas.microsoft.com/office/drawing/2014/main" id="{A6409520-B6B2-4BF7-B8D0-9CDE94E02295}"/>
                </a:ext>
              </a:extLst>
            </p:cNvPr>
            <p:cNvSpPr txBox="1"/>
            <p:nvPr/>
          </p:nvSpPr>
          <p:spPr>
            <a:xfrm>
              <a:off x="2" y="4267105"/>
              <a:ext cx="526200" cy="225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600" b="1">
                  <a:solidFill>
                    <a:srgbClr val="000000"/>
                  </a:solidFill>
                  <a:latin typeface="Calibri (Cuerpo)"/>
                  <a:ea typeface="Arial"/>
                  <a:cs typeface="Arial"/>
                  <a:sym typeface="Arial"/>
                </a:rPr>
                <a:t>7</a:t>
              </a:r>
              <a:endParaRPr sz="1600">
                <a:latin typeface="Calibri (Cuerpo)"/>
              </a:endParaRPr>
            </a:p>
          </p:txBody>
        </p:sp>
        <p:sp>
          <p:nvSpPr>
            <p:cNvPr id="74" name="Google Shape;354;g1dc6a7065d3_0_160">
              <a:extLst>
                <a:ext uri="{FF2B5EF4-FFF2-40B4-BE49-F238E27FC236}">
                  <a16:creationId xmlns:a16="http://schemas.microsoft.com/office/drawing/2014/main" id="{D0C58245-3E08-454F-B9D3-4D158E2D7164}"/>
                </a:ext>
              </a:extLst>
            </p:cNvPr>
            <p:cNvSpPr/>
            <p:nvPr/>
          </p:nvSpPr>
          <p:spPr>
            <a:xfrm rot="5400000">
              <a:off x="4372970" y="157307"/>
              <a:ext cx="488400" cy="8181900"/>
            </a:xfrm>
            <a:prstGeom prst="round2SameRect">
              <a:avLst>
                <a:gd name="adj1" fmla="val 16667"/>
                <a:gd name="adj2" fmla="val 0"/>
              </a:avLst>
            </a:prstGeom>
            <a:solidFill>
              <a:srgbClr val="FFFFFF">
                <a:alpha val="89800"/>
              </a:srgbClr>
            </a:solidFill>
            <a:ln w="25400" cap="flat" cmpd="sng">
              <a:solidFill>
                <a:srgbClr val="6A8C7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Calibri (Cuerpo)"/>
              </a:endParaRPr>
            </a:p>
          </p:txBody>
        </p:sp>
        <p:sp>
          <p:nvSpPr>
            <p:cNvPr id="75" name="Google Shape;355;g1dc6a7065d3_0_160">
              <a:extLst>
                <a:ext uri="{FF2B5EF4-FFF2-40B4-BE49-F238E27FC236}">
                  <a16:creationId xmlns:a16="http://schemas.microsoft.com/office/drawing/2014/main" id="{FD3C8D93-B603-446D-ABE8-FB316590FD99}"/>
                </a:ext>
              </a:extLst>
            </p:cNvPr>
            <p:cNvSpPr txBox="1"/>
            <p:nvPr/>
          </p:nvSpPr>
          <p:spPr>
            <a:xfrm>
              <a:off x="526096" y="4027905"/>
              <a:ext cx="8158200" cy="4407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600" b="0" i="0" u="none" strike="noStrike" cap="none">
                  <a:solidFill>
                    <a:srgbClr val="000000"/>
                  </a:solidFill>
                  <a:latin typeface="Calibri (Cuerpo)"/>
                  <a:ea typeface="Arial"/>
                  <a:cs typeface="Arial"/>
                  <a:sym typeface="Arial"/>
                </a:rPr>
                <a:t>Tiempo de Espera en consulta de Odontología General</a:t>
              </a:r>
              <a:endParaRPr sz="1600" b="0" i="0" u="none" strike="noStrike" cap="none">
                <a:solidFill>
                  <a:srgbClr val="000000"/>
                </a:solidFill>
                <a:latin typeface="Calibri (Cuerpo)"/>
                <a:ea typeface="Arial"/>
                <a:cs typeface="Arial"/>
                <a:sym typeface="Arial"/>
              </a:endParaRPr>
            </a:p>
          </p:txBody>
        </p:sp>
      </p:grpSp>
      <p:sp>
        <p:nvSpPr>
          <p:cNvPr id="76" name="Google Shape;356;g1dc6a7065d3_0_160">
            <a:extLst>
              <a:ext uri="{FF2B5EF4-FFF2-40B4-BE49-F238E27FC236}">
                <a16:creationId xmlns:a16="http://schemas.microsoft.com/office/drawing/2014/main" id="{CA4DA985-3811-447D-8AEB-18B954BE6BEE}"/>
              </a:ext>
            </a:extLst>
          </p:cNvPr>
          <p:cNvSpPr txBox="1"/>
          <p:nvPr/>
        </p:nvSpPr>
        <p:spPr>
          <a:xfrm>
            <a:off x="2784300" y="510175"/>
            <a:ext cx="6623400" cy="627834"/>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CLASIFICACIÓN: TIEMPO DE ESPERA</a:t>
            </a:r>
            <a:endParaRPr dirty="0"/>
          </a:p>
        </p:txBody>
      </p:sp>
    </p:spTree>
    <p:extLst>
      <p:ext uri="{BB962C8B-B14F-4D97-AF65-F5344CB8AC3E}">
        <p14:creationId xmlns:p14="http://schemas.microsoft.com/office/powerpoint/2010/main" val="2914366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Google Shape;361;g1dc6a7065d3_0_163">
            <a:extLst>
              <a:ext uri="{FF2B5EF4-FFF2-40B4-BE49-F238E27FC236}">
                <a16:creationId xmlns:a16="http://schemas.microsoft.com/office/drawing/2014/main" id="{71C50FF7-DE8F-44D9-B2F9-E1829B53A8A8}"/>
              </a:ext>
            </a:extLst>
          </p:cNvPr>
          <p:cNvGraphicFramePr/>
          <p:nvPr>
            <p:extLst>
              <p:ext uri="{D42A27DB-BD31-4B8C-83A1-F6EECF244321}">
                <p14:modId xmlns:p14="http://schemas.microsoft.com/office/powerpoint/2010/main" val="3209124727"/>
              </p:ext>
            </p:extLst>
          </p:nvPr>
        </p:nvGraphicFramePr>
        <p:xfrm>
          <a:off x="1849438" y="2409792"/>
          <a:ext cx="8485175" cy="2190825"/>
        </p:xfrm>
        <a:graphic>
          <a:graphicData uri="http://schemas.openxmlformats.org/drawingml/2006/table">
            <a:tbl>
              <a:tblPr firstRow="1" bandRow="1">
                <a:noFill/>
              </a:tblPr>
              <a:tblGrid>
                <a:gridCol w="4693975">
                  <a:extLst>
                    <a:ext uri="{9D8B030D-6E8A-4147-A177-3AD203B41FA5}">
                      <a16:colId xmlns:a16="http://schemas.microsoft.com/office/drawing/2014/main" val="20000"/>
                    </a:ext>
                  </a:extLst>
                </a:gridCol>
                <a:gridCol w="3791200">
                  <a:extLst>
                    <a:ext uri="{9D8B030D-6E8A-4147-A177-3AD203B41FA5}">
                      <a16:colId xmlns:a16="http://schemas.microsoft.com/office/drawing/2014/main" val="20001"/>
                    </a:ext>
                  </a:extLst>
                </a:gridCol>
              </a:tblGrid>
              <a:tr h="575375">
                <a:tc>
                  <a:txBody>
                    <a:bodyPr/>
                    <a:lstStyle/>
                    <a:p>
                      <a:pPr marL="0" marR="0" lvl="0" indent="0" algn="ctr" rtl="0">
                        <a:spcBef>
                          <a:spcPts val="0"/>
                        </a:spcBef>
                        <a:spcAft>
                          <a:spcPts val="0"/>
                        </a:spcAft>
                        <a:buNone/>
                      </a:pPr>
                      <a:r>
                        <a:rPr lang="es-CO" sz="2000" b="1" u="none" strike="noStrike" cap="none" dirty="0">
                          <a:solidFill>
                            <a:srgbClr val="FFFFFF"/>
                          </a:solidFill>
                          <a:latin typeface="Calibri (Cuerpo)"/>
                          <a:ea typeface="Arial"/>
                          <a:cs typeface="Arial"/>
                          <a:sym typeface="Arial"/>
                        </a:rPr>
                        <a:t>NUMERADOR </a:t>
                      </a:r>
                      <a:endParaRPr sz="2000" b="1" u="none" strike="noStrike" cap="none" dirty="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b="1" u="none" strike="noStrike" cap="none">
                          <a:solidFill>
                            <a:srgbClr val="FFFFFF"/>
                          </a:solidFill>
                          <a:latin typeface="Calibri (Cuerpo)"/>
                          <a:ea typeface="Arial"/>
                          <a:cs typeface="Arial"/>
                          <a:sym typeface="Arial"/>
                        </a:rPr>
                        <a:t>DENOMINADOR</a:t>
                      </a:r>
                      <a:endParaRPr sz="2000" b="1" u="none" strike="noStrike" cap="none">
                        <a:solidFill>
                          <a:srgbClr val="FFFFFF"/>
                        </a:solidFill>
                        <a:latin typeface="Calibri (Cuerpo)"/>
                        <a:ea typeface="Arial"/>
                        <a:cs typeface="Arial"/>
                        <a:sym typeface="Arial"/>
                      </a:endParaRPr>
                    </a:p>
                  </a:txBody>
                  <a:tcPr marL="91450" marR="91450" marT="45725" marB="45725">
                    <a:solidFill>
                      <a:srgbClr val="1F5D5F"/>
                    </a:solidFill>
                  </a:tcPr>
                </a:tc>
                <a:extLst>
                  <a:ext uri="{0D108BD9-81ED-4DB2-BD59-A6C34878D82A}">
                    <a16:rowId xmlns:a16="http://schemas.microsoft.com/office/drawing/2014/main" val="10000"/>
                  </a:ext>
                </a:extLst>
              </a:tr>
              <a:tr h="575375">
                <a:tc>
                  <a:txBody>
                    <a:bodyPr/>
                    <a:lstStyle/>
                    <a:p>
                      <a:pPr marL="0" marR="0" lvl="0" indent="0" algn="l" rtl="0">
                        <a:spcBef>
                          <a:spcPts val="0"/>
                        </a:spcBef>
                        <a:spcAft>
                          <a:spcPts val="0"/>
                        </a:spcAft>
                        <a:buNone/>
                      </a:pPr>
                      <a:r>
                        <a:rPr lang="es-CO" sz="2000" b="0" u="none" strike="noStrike" cap="none" dirty="0">
                          <a:latin typeface="Calibri (Cuerpo)"/>
                          <a:ea typeface="Arial"/>
                          <a:cs typeface="Arial"/>
                          <a:sym typeface="Arial"/>
                        </a:rPr>
                        <a:t>Sumatoria total de los días calendario trascurridos entre la fecha en el cual el paciente solicita la cita por primera vez o prioritaria para ser atendido en consulta y la fecha el cual es asignada la cita.</a:t>
                      </a:r>
                      <a:endParaRPr sz="2000" b="0" dirty="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b="0" dirty="0">
                          <a:latin typeface="Calibri (Cuerpo)"/>
                          <a:ea typeface="Arial"/>
                          <a:cs typeface="Arial"/>
                          <a:sym typeface="Arial"/>
                        </a:rPr>
                        <a:t>Numero total de consultas para las citas por primera vez asignadas en la entidad</a:t>
                      </a:r>
                      <a:endParaRPr sz="2000" b="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44" name="Google Shape;362;g1dc6a7065d3_0_163">
            <a:extLst>
              <a:ext uri="{FF2B5EF4-FFF2-40B4-BE49-F238E27FC236}">
                <a16:creationId xmlns:a16="http://schemas.microsoft.com/office/drawing/2014/main" id="{C6D97728-8FD9-4517-9294-107E485733AA}"/>
              </a:ext>
            </a:extLst>
          </p:cNvPr>
          <p:cNvSpPr txBox="1"/>
          <p:nvPr/>
        </p:nvSpPr>
        <p:spPr>
          <a:xfrm>
            <a:off x="2756850" y="1005575"/>
            <a:ext cx="6678300" cy="677078"/>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FORMULA TIEMPO DE ESPERA</a:t>
            </a:r>
            <a:endParaRPr dirty="0"/>
          </a:p>
        </p:txBody>
      </p:sp>
    </p:spTree>
    <p:extLst>
      <p:ext uri="{BB962C8B-B14F-4D97-AF65-F5344CB8AC3E}">
        <p14:creationId xmlns:p14="http://schemas.microsoft.com/office/powerpoint/2010/main" val="522730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67;g1dc6a7065d3_0_292">
            <a:extLst>
              <a:ext uri="{FF2B5EF4-FFF2-40B4-BE49-F238E27FC236}">
                <a16:creationId xmlns:a16="http://schemas.microsoft.com/office/drawing/2014/main" id="{1F1A62D4-AF7A-4E96-9E30-75F64DDA1B42}"/>
              </a:ext>
            </a:extLst>
          </p:cNvPr>
          <p:cNvGrpSpPr/>
          <p:nvPr/>
        </p:nvGrpSpPr>
        <p:grpSpPr>
          <a:xfrm>
            <a:off x="1989035" y="1427496"/>
            <a:ext cx="8213833" cy="4690138"/>
            <a:chOff x="-95" y="1368"/>
            <a:chExt cx="8213833" cy="4690138"/>
          </a:xfrm>
        </p:grpSpPr>
        <p:sp>
          <p:nvSpPr>
            <p:cNvPr id="3" name="Google Shape;368;g1dc6a7065d3_0_292">
              <a:extLst>
                <a:ext uri="{FF2B5EF4-FFF2-40B4-BE49-F238E27FC236}">
                  <a16:creationId xmlns:a16="http://schemas.microsoft.com/office/drawing/2014/main" id="{B8ABA735-2ACA-4ADB-B8AB-ED288FCD7412}"/>
                </a:ext>
              </a:extLst>
            </p:cNvPr>
            <p:cNvSpPr/>
            <p:nvPr/>
          </p:nvSpPr>
          <p:spPr>
            <a:xfrm rot="5400000">
              <a:off x="-154895" y="156168"/>
              <a:ext cx="1032300" cy="722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4" name="Google Shape;369;g1dc6a7065d3_0_292">
              <a:extLst>
                <a:ext uri="{FF2B5EF4-FFF2-40B4-BE49-F238E27FC236}">
                  <a16:creationId xmlns:a16="http://schemas.microsoft.com/office/drawing/2014/main" id="{EB263BF8-6893-4839-B165-7F914616EA70}"/>
                </a:ext>
              </a:extLst>
            </p:cNvPr>
            <p:cNvSpPr txBox="1"/>
            <p:nvPr/>
          </p:nvSpPr>
          <p:spPr>
            <a:xfrm>
              <a:off x="1" y="362671"/>
              <a:ext cx="722700" cy="309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b="1">
                  <a:solidFill>
                    <a:srgbClr val="000000"/>
                  </a:solidFill>
                  <a:latin typeface="Calibri (Cuerpo)"/>
                  <a:ea typeface="Arial"/>
                  <a:cs typeface="Arial"/>
                  <a:sym typeface="Arial"/>
                </a:rPr>
                <a:t>I.1.3.0</a:t>
              </a:r>
              <a:endParaRPr>
                <a:latin typeface="Calibri (Cuerpo)"/>
              </a:endParaRPr>
            </a:p>
          </p:txBody>
        </p:sp>
        <p:sp>
          <p:nvSpPr>
            <p:cNvPr id="5" name="Google Shape;370;g1dc6a7065d3_0_292">
              <a:extLst>
                <a:ext uri="{FF2B5EF4-FFF2-40B4-BE49-F238E27FC236}">
                  <a16:creationId xmlns:a16="http://schemas.microsoft.com/office/drawing/2014/main" id="{E2767907-76AE-499C-9A45-469086E57FCD}"/>
                </a:ext>
              </a:extLst>
            </p:cNvPr>
            <p:cNvSpPr/>
            <p:nvPr/>
          </p:nvSpPr>
          <p:spPr>
            <a:xfrm rot="5400000">
              <a:off x="4132688" y="-3408582"/>
              <a:ext cx="671100" cy="74910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6" name="Google Shape;371;g1dc6a7065d3_0_292">
              <a:extLst>
                <a:ext uri="{FF2B5EF4-FFF2-40B4-BE49-F238E27FC236}">
                  <a16:creationId xmlns:a16="http://schemas.microsoft.com/office/drawing/2014/main" id="{5A04DCFC-F4C7-4CC3-81C6-61F9316BE747}"/>
                </a:ext>
              </a:extLst>
            </p:cNvPr>
            <p:cNvSpPr txBox="1"/>
            <p:nvPr/>
          </p:nvSpPr>
          <p:spPr>
            <a:xfrm>
              <a:off x="722605" y="34123"/>
              <a:ext cx="7458300" cy="60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b="0" i="0" u="none" strike="noStrike" cap="none" dirty="0">
                  <a:solidFill>
                    <a:srgbClr val="000000"/>
                  </a:solidFill>
                  <a:latin typeface="Calibri (Cuerpo)"/>
                  <a:ea typeface="Arial"/>
                  <a:cs typeface="Arial"/>
                  <a:sym typeface="Arial"/>
                </a:rPr>
                <a:t>Proporción de cancelación de cirugía programada</a:t>
              </a:r>
              <a:endParaRPr b="0" i="0" u="none" strike="noStrike" cap="none" dirty="0">
                <a:solidFill>
                  <a:srgbClr val="000000"/>
                </a:solidFill>
                <a:latin typeface="Calibri (Cuerpo)"/>
                <a:ea typeface="Arial"/>
                <a:cs typeface="Arial"/>
                <a:sym typeface="Arial"/>
              </a:endParaRPr>
            </a:p>
          </p:txBody>
        </p:sp>
        <p:sp>
          <p:nvSpPr>
            <p:cNvPr id="7" name="Google Shape;372;g1dc6a7065d3_0_292">
              <a:extLst>
                <a:ext uri="{FF2B5EF4-FFF2-40B4-BE49-F238E27FC236}">
                  <a16:creationId xmlns:a16="http://schemas.microsoft.com/office/drawing/2014/main" id="{27AA1A32-6D87-4000-B877-0668D08576EC}"/>
                </a:ext>
              </a:extLst>
            </p:cNvPr>
            <p:cNvSpPr/>
            <p:nvPr/>
          </p:nvSpPr>
          <p:spPr>
            <a:xfrm rot="5400000">
              <a:off x="-154895" y="1070627"/>
              <a:ext cx="1032300" cy="722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8" name="Google Shape;373;g1dc6a7065d3_0_292">
              <a:extLst>
                <a:ext uri="{FF2B5EF4-FFF2-40B4-BE49-F238E27FC236}">
                  <a16:creationId xmlns:a16="http://schemas.microsoft.com/office/drawing/2014/main" id="{3AD2C338-FCD3-46AA-846B-F0D5DA3683FD}"/>
                </a:ext>
              </a:extLst>
            </p:cNvPr>
            <p:cNvSpPr txBox="1"/>
            <p:nvPr/>
          </p:nvSpPr>
          <p:spPr>
            <a:xfrm>
              <a:off x="1" y="1277130"/>
              <a:ext cx="722700" cy="309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b="1">
                  <a:solidFill>
                    <a:srgbClr val="000000"/>
                  </a:solidFill>
                  <a:latin typeface="Calibri (Cuerpo)"/>
                  <a:ea typeface="Arial"/>
                  <a:cs typeface="Arial"/>
                  <a:sym typeface="Arial"/>
                </a:rPr>
                <a:t>E.2.1.0</a:t>
              </a:r>
              <a:endParaRPr>
                <a:latin typeface="Calibri (Cuerpo)"/>
              </a:endParaRPr>
            </a:p>
          </p:txBody>
        </p:sp>
        <p:sp>
          <p:nvSpPr>
            <p:cNvPr id="9" name="Google Shape;374;g1dc6a7065d3_0_292">
              <a:extLst>
                <a:ext uri="{FF2B5EF4-FFF2-40B4-BE49-F238E27FC236}">
                  <a16:creationId xmlns:a16="http://schemas.microsoft.com/office/drawing/2014/main" id="{2ED8E1A8-4D19-4C0E-95A6-7D006FF21008}"/>
                </a:ext>
              </a:extLst>
            </p:cNvPr>
            <p:cNvSpPr/>
            <p:nvPr/>
          </p:nvSpPr>
          <p:spPr>
            <a:xfrm rot="5400000">
              <a:off x="4132688" y="-2494121"/>
              <a:ext cx="671100" cy="74910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10" name="Google Shape;375;g1dc6a7065d3_0_292">
              <a:extLst>
                <a:ext uri="{FF2B5EF4-FFF2-40B4-BE49-F238E27FC236}">
                  <a16:creationId xmlns:a16="http://schemas.microsoft.com/office/drawing/2014/main" id="{3FC89DC1-9283-4F62-81FE-B23DE9B1CC6C}"/>
                </a:ext>
              </a:extLst>
            </p:cNvPr>
            <p:cNvSpPr txBox="1"/>
            <p:nvPr/>
          </p:nvSpPr>
          <p:spPr>
            <a:xfrm>
              <a:off x="722605" y="948583"/>
              <a:ext cx="7458300" cy="60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b="0" i="0" u="none" strike="noStrike" cap="none" dirty="0">
                  <a:solidFill>
                    <a:srgbClr val="000000"/>
                  </a:solidFill>
                  <a:latin typeface="Calibri (Cuerpo)"/>
                  <a:ea typeface="Arial"/>
                  <a:cs typeface="Arial"/>
                  <a:sym typeface="Arial"/>
                </a:rPr>
                <a:t>Proporción de esquemas de vacunación adecuados en niños menores de un año</a:t>
              </a:r>
              <a:endParaRPr dirty="0">
                <a:latin typeface="Calibri (Cuerpo)"/>
              </a:endParaRPr>
            </a:p>
          </p:txBody>
        </p:sp>
        <p:sp>
          <p:nvSpPr>
            <p:cNvPr id="11" name="Google Shape;376;g1dc6a7065d3_0_292">
              <a:extLst>
                <a:ext uri="{FF2B5EF4-FFF2-40B4-BE49-F238E27FC236}">
                  <a16:creationId xmlns:a16="http://schemas.microsoft.com/office/drawing/2014/main" id="{653C5807-E4A4-490F-B831-0E395240ADB4}"/>
                </a:ext>
              </a:extLst>
            </p:cNvPr>
            <p:cNvSpPr/>
            <p:nvPr/>
          </p:nvSpPr>
          <p:spPr>
            <a:xfrm rot="5400000">
              <a:off x="-154895" y="1985087"/>
              <a:ext cx="1032300" cy="722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12" name="Google Shape;377;g1dc6a7065d3_0_292">
              <a:extLst>
                <a:ext uri="{FF2B5EF4-FFF2-40B4-BE49-F238E27FC236}">
                  <a16:creationId xmlns:a16="http://schemas.microsoft.com/office/drawing/2014/main" id="{268AA7A4-A0AF-44E1-87B3-9065158E5B54}"/>
                </a:ext>
              </a:extLst>
            </p:cNvPr>
            <p:cNvSpPr txBox="1"/>
            <p:nvPr/>
          </p:nvSpPr>
          <p:spPr>
            <a:xfrm>
              <a:off x="1" y="2191590"/>
              <a:ext cx="722700" cy="309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b="1">
                  <a:solidFill>
                    <a:srgbClr val="000000"/>
                  </a:solidFill>
                  <a:latin typeface="Calibri (Cuerpo)"/>
                  <a:ea typeface="Arial"/>
                  <a:cs typeface="Arial"/>
                  <a:sym typeface="Arial"/>
                </a:rPr>
                <a:t>E.4.2.0</a:t>
              </a:r>
              <a:endParaRPr>
                <a:latin typeface="Calibri (Cuerpo)"/>
              </a:endParaRPr>
            </a:p>
          </p:txBody>
        </p:sp>
        <p:sp>
          <p:nvSpPr>
            <p:cNvPr id="13" name="Google Shape;378;g1dc6a7065d3_0_292">
              <a:extLst>
                <a:ext uri="{FF2B5EF4-FFF2-40B4-BE49-F238E27FC236}">
                  <a16:creationId xmlns:a16="http://schemas.microsoft.com/office/drawing/2014/main" id="{4CEB56FC-676C-45DC-BBF5-8773370B7366}"/>
                </a:ext>
              </a:extLst>
            </p:cNvPr>
            <p:cNvSpPr/>
            <p:nvPr/>
          </p:nvSpPr>
          <p:spPr>
            <a:xfrm rot="5400000">
              <a:off x="4132688" y="-1579662"/>
              <a:ext cx="671100" cy="74910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14" name="Google Shape;379;g1dc6a7065d3_0_292">
              <a:extLst>
                <a:ext uri="{FF2B5EF4-FFF2-40B4-BE49-F238E27FC236}">
                  <a16:creationId xmlns:a16="http://schemas.microsoft.com/office/drawing/2014/main" id="{8A18CCE9-D432-44F8-83FE-ED953ABAEF65}"/>
                </a:ext>
              </a:extLst>
            </p:cNvPr>
            <p:cNvSpPr txBox="1"/>
            <p:nvPr/>
          </p:nvSpPr>
          <p:spPr>
            <a:xfrm>
              <a:off x="722605" y="1863042"/>
              <a:ext cx="7458300" cy="60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b="0" i="0" u="none" strike="noStrike" cap="none">
                  <a:solidFill>
                    <a:srgbClr val="000000"/>
                  </a:solidFill>
                  <a:latin typeface="Calibri (Cuerpo)"/>
                  <a:ea typeface="Arial"/>
                  <a:cs typeface="Arial"/>
                  <a:sym typeface="Arial"/>
                </a:rPr>
                <a:t>Proporción de quejas resueltas antes de 15 días</a:t>
              </a:r>
              <a:endParaRPr b="0" i="0" u="none" strike="noStrike" cap="none">
                <a:solidFill>
                  <a:srgbClr val="000000"/>
                </a:solidFill>
                <a:latin typeface="Calibri (Cuerpo)"/>
                <a:ea typeface="Arial"/>
                <a:cs typeface="Arial"/>
                <a:sym typeface="Arial"/>
              </a:endParaRPr>
            </a:p>
          </p:txBody>
        </p:sp>
        <p:sp>
          <p:nvSpPr>
            <p:cNvPr id="15" name="Google Shape;380;g1dc6a7065d3_0_292">
              <a:extLst>
                <a:ext uri="{FF2B5EF4-FFF2-40B4-BE49-F238E27FC236}">
                  <a16:creationId xmlns:a16="http://schemas.microsoft.com/office/drawing/2014/main" id="{24CB42CC-9198-4D29-8591-4F8CC3F6E330}"/>
                </a:ext>
              </a:extLst>
            </p:cNvPr>
            <p:cNvSpPr/>
            <p:nvPr/>
          </p:nvSpPr>
          <p:spPr>
            <a:xfrm rot="5400000">
              <a:off x="-154895" y="2899546"/>
              <a:ext cx="1032300" cy="722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16" name="Google Shape;381;g1dc6a7065d3_0_292">
              <a:extLst>
                <a:ext uri="{FF2B5EF4-FFF2-40B4-BE49-F238E27FC236}">
                  <a16:creationId xmlns:a16="http://schemas.microsoft.com/office/drawing/2014/main" id="{2E48BD5C-070D-4DCA-9EEA-70BB044EBE6F}"/>
                </a:ext>
              </a:extLst>
            </p:cNvPr>
            <p:cNvSpPr txBox="1"/>
            <p:nvPr/>
          </p:nvSpPr>
          <p:spPr>
            <a:xfrm>
              <a:off x="1" y="3106049"/>
              <a:ext cx="722700" cy="309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b="1">
                  <a:solidFill>
                    <a:srgbClr val="000000"/>
                  </a:solidFill>
                  <a:latin typeface="Calibri (Cuerpo)"/>
                  <a:ea typeface="Arial"/>
                  <a:cs typeface="Arial"/>
                  <a:sym typeface="Arial"/>
                </a:rPr>
                <a:t>I.2.2.0</a:t>
              </a:r>
              <a:endParaRPr>
                <a:latin typeface="Calibri (Cuerpo)"/>
              </a:endParaRPr>
            </a:p>
          </p:txBody>
        </p:sp>
        <p:sp>
          <p:nvSpPr>
            <p:cNvPr id="17" name="Google Shape;382;g1dc6a7065d3_0_292">
              <a:extLst>
                <a:ext uri="{FF2B5EF4-FFF2-40B4-BE49-F238E27FC236}">
                  <a16:creationId xmlns:a16="http://schemas.microsoft.com/office/drawing/2014/main" id="{EDE31D7C-0E07-4951-85D3-3837EDD01B86}"/>
                </a:ext>
              </a:extLst>
            </p:cNvPr>
            <p:cNvSpPr/>
            <p:nvPr/>
          </p:nvSpPr>
          <p:spPr>
            <a:xfrm rot="5400000">
              <a:off x="4132688" y="-665203"/>
              <a:ext cx="671100" cy="74910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18" name="Google Shape;383;g1dc6a7065d3_0_292">
              <a:extLst>
                <a:ext uri="{FF2B5EF4-FFF2-40B4-BE49-F238E27FC236}">
                  <a16:creationId xmlns:a16="http://schemas.microsoft.com/office/drawing/2014/main" id="{F4674554-B686-4C10-AF28-8777ED2E5A12}"/>
                </a:ext>
              </a:extLst>
            </p:cNvPr>
            <p:cNvSpPr txBox="1"/>
            <p:nvPr/>
          </p:nvSpPr>
          <p:spPr>
            <a:xfrm>
              <a:off x="722605" y="2777502"/>
              <a:ext cx="7458300" cy="60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b="0" i="0" u="none" strike="noStrike" cap="none">
                  <a:solidFill>
                    <a:srgbClr val="000000"/>
                  </a:solidFill>
                  <a:latin typeface="Calibri (Cuerpo)"/>
                  <a:ea typeface="Arial"/>
                  <a:cs typeface="Arial"/>
                  <a:sym typeface="Arial"/>
                </a:rPr>
                <a:t>Proporción de pacientes con Hipertensión arterial controlada</a:t>
              </a:r>
              <a:endParaRPr b="0" i="0" u="none" strike="noStrike" cap="none">
                <a:solidFill>
                  <a:srgbClr val="000000"/>
                </a:solidFill>
                <a:latin typeface="Calibri (Cuerpo)"/>
                <a:ea typeface="Arial"/>
                <a:cs typeface="Arial"/>
                <a:sym typeface="Arial"/>
              </a:endParaRPr>
            </a:p>
          </p:txBody>
        </p:sp>
        <p:sp>
          <p:nvSpPr>
            <p:cNvPr id="19" name="Google Shape;384;g1dc6a7065d3_0_292">
              <a:extLst>
                <a:ext uri="{FF2B5EF4-FFF2-40B4-BE49-F238E27FC236}">
                  <a16:creationId xmlns:a16="http://schemas.microsoft.com/office/drawing/2014/main" id="{77A2D2D1-5D6C-4301-B14F-FBB2E09A8F24}"/>
                </a:ext>
              </a:extLst>
            </p:cNvPr>
            <p:cNvSpPr/>
            <p:nvPr/>
          </p:nvSpPr>
          <p:spPr>
            <a:xfrm rot="5400000">
              <a:off x="-154895" y="3814006"/>
              <a:ext cx="1032300" cy="7227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20" name="Google Shape;385;g1dc6a7065d3_0_292">
              <a:extLst>
                <a:ext uri="{FF2B5EF4-FFF2-40B4-BE49-F238E27FC236}">
                  <a16:creationId xmlns:a16="http://schemas.microsoft.com/office/drawing/2014/main" id="{D32345BA-9405-4D3D-B313-A7CC872FBAFF}"/>
                </a:ext>
              </a:extLst>
            </p:cNvPr>
            <p:cNvSpPr txBox="1"/>
            <p:nvPr/>
          </p:nvSpPr>
          <p:spPr>
            <a:xfrm>
              <a:off x="1" y="4020509"/>
              <a:ext cx="722700" cy="309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b="1">
                  <a:solidFill>
                    <a:srgbClr val="000000"/>
                  </a:solidFill>
                  <a:latin typeface="Calibri (Cuerpo)"/>
                  <a:ea typeface="Arial"/>
                  <a:cs typeface="Arial"/>
                  <a:sym typeface="Arial"/>
                </a:rPr>
                <a:t>I.3.3.0</a:t>
              </a:r>
              <a:endParaRPr>
                <a:latin typeface="Calibri (Cuerpo)"/>
              </a:endParaRPr>
            </a:p>
          </p:txBody>
        </p:sp>
        <p:sp>
          <p:nvSpPr>
            <p:cNvPr id="21" name="Google Shape;386;g1dc6a7065d3_0_292">
              <a:extLst>
                <a:ext uri="{FF2B5EF4-FFF2-40B4-BE49-F238E27FC236}">
                  <a16:creationId xmlns:a16="http://schemas.microsoft.com/office/drawing/2014/main" id="{93D9C924-8856-429A-8E86-D7224B7D56B0}"/>
                </a:ext>
              </a:extLst>
            </p:cNvPr>
            <p:cNvSpPr/>
            <p:nvPr/>
          </p:nvSpPr>
          <p:spPr>
            <a:xfrm rot="5400000">
              <a:off x="4132688" y="249256"/>
              <a:ext cx="671100" cy="74910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Cuerpo)"/>
              </a:endParaRPr>
            </a:p>
          </p:txBody>
        </p:sp>
        <p:sp>
          <p:nvSpPr>
            <p:cNvPr id="22" name="Google Shape;387;g1dc6a7065d3_0_292">
              <a:extLst>
                <a:ext uri="{FF2B5EF4-FFF2-40B4-BE49-F238E27FC236}">
                  <a16:creationId xmlns:a16="http://schemas.microsoft.com/office/drawing/2014/main" id="{3DCDDDDE-D0C3-4D30-B128-FF3ED634AEB5}"/>
                </a:ext>
              </a:extLst>
            </p:cNvPr>
            <p:cNvSpPr txBox="1"/>
            <p:nvPr/>
          </p:nvSpPr>
          <p:spPr>
            <a:xfrm>
              <a:off x="722605" y="3691961"/>
              <a:ext cx="7458300" cy="6054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b="0" i="0" u="none" strike="noStrike" cap="none">
                  <a:solidFill>
                    <a:srgbClr val="000000"/>
                  </a:solidFill>
                  <a:latin typeface="Calibri (Cuerpo)"/>
                  <a:ea typeface="Arial"/>
                  <a:cs typeface="Arial"/>
                  <a:sym typeface="Arial"/>
                </a:rPr>
                <a:t>Proporción de vigilancia de eventos adversos</a:t>
              </a:r>
              <a:endParaRPr>
                <a:latin typeface="Calibri (Cuerpo)"/>
              </a:endParaRPr>
            </a:p>
          </p:txBody>
        </p:sp>
      </p:grpSp>
      <p:sp>
        <p:nvSpPr>
          <p:cNvPr id="23" name="Google Shape;388;g1dc6a7065d3_0_292">
            <a:extLst>
              <a:ext uri="{FF2B5EF4-FFF2-40B4-BE49-F238E27FC236}">
                <a16:creationId xmlns:a16="http://schemas.microsoft.com/office/drawing/2014/main" id="{0B5B2479-FEA5-441A-8C6B-7C7FEEB287C0}"/>
              </a:ext>
            </a:extLst>
          </p:cNvPr>
          <p:cNvSpPr txBox="1"/>
          <p:nvPr/>
        </p:nvSpPr>
        <p:spPr>
          <a:xfrm>
            <a:off x="2933780" y="504510"/>
            <a:ext cx="6854418" cy="523220"/>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CLASIFICACIÓN: PROPORCIONES</a:t>
            </a:r>
            <a:endParaRPr dirty="0"/>
          </a:p>
        </p:txBody>
      </p:sp>
    </p:spTree>
    <p:extLst>
      <p:ext uri="{BB962C8B-B14F-4D97-AF65-F5344CB8AC3E}">
        <p14:creationId xmlns:p14="http://schemas.microsoft.com/office/powerpoint/2010/main" val="7735041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393;g1dc6a7065d3_0_295">
            <a:extLst>
              <a:ext uri="{FF2B5EF4-FFF2-40B4-BE49-F238E27FC236}">
                <a16:creationId xmlns:a16="http://schemas.microsoft.com/office/drawing/2014/main" id="{E7796B21-F427-4926-85A7-A9ACF3042866}"/>
              </a:ext>
            </a:extLst>
          </p:cNvPr>
          <p:cNvGraphicFramePr/>
          <p:nvPr>
            <p:extLst>
              <p:ext uri="{D42A27DB-BD31-4B8C-83A1-F6EECF244321}">
                <p14:modId xmlns:p14="http://schemas.microsoft.com/office/powerpoint/2010/main" val="1304772894"/>
              </p:ext>
            </p:extLst>
          </p:nvPr>
        </p:nvGraphicFramePr>
        <p:xfrm>
          <a:off x="2028030" y="1637364"/>
          <a:ext cx="8127975" cy="1402100"/>
        </p:xfrm>
        <a:graphic>
          <a:graphicData uri="http://schemas.openxmlformats.org/drawingml/2006/table">
            <a:tbl>
              <a:tblPr firstRow="1" bandRow="1">
                <a:noFill/>
              </a:tblPr>
              <a:tblGrid>
                <a:gridCol w="1503725">
                  <a:extLst>
                    <a:ext uri="{9D8B030D-6E8A-4147-A177-3AD203B41FA5}">
                      <a16:colId xmlns:a16="http://schemas.microsoft.com/office/drawing/2014/main" val="20000"/>
                    </a:ext>
                  </a:extLst>
                </a:gridCol>
                <a:gridCol w="3914925">
                  <a:extLst>
                    <a:ext uri="{9D8B030D-6E8A-4147-A177-3AD203B41FA5}">
                      <a16:colId xmlns:a16="http://schemas.microsoft.com/office/drawing/2014/main" val="20001"/>
                    </a:ext>
                  </a:extLst>
                </a:gridCol>
                <a:gridCol w="2709325">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INDICADOR </a:t>
                      </a:r>
                      <a:endParaRPr sz="20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dirty="0">
                          <a:solidFill>
                            <a:srgbClr val="FFFFFF"/>
                          </a:solidFill>
                          <a:latin typeface="Calibri (Cuerpo)"/>
                          <a:ea typeface="Arial"/>
                          <a:cs typeface="Arial"/>
                          <a:sym typeface="Arial"/>
                        </a:rPr>
                        <a:t>NUMERADOR</a:t>
                      </a:r>
                      <a:endParaRPr sz="2000" dirty="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DENOMINADOR</a:t>
                      </a:r>
                      <a:endParaRPr sz="20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s-CO" sz="2000" dirty="0">
                          <a:solidFill>
                            <a:srgbClr val="000000"/>
                          </a:solidFill>
                          <a:latin typeface="Calibri (Cuerpo)"/>
                          <a:ea typeface="Arial"/>
                          <a:cs typeface="Arial"/>
                          <a:sym typeface="Arial"/>
                        </a:rPr>
                        <a:t>I.1.3.0</a:t>
                      </a:r>
                      <a:endParaRPr sz="2000" dirty="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solidFill>
                            <a:srgbClr val="000000"/>
                          </a:solidFill>
                          <a:latin typeface="Calibri (Cuerpo)"/>
                          <a:ea typeface="Arial"/>
                          <a:cs typeface="Arial"/>
                          <a:sym typeface="Arial"/>
                        </a:rPr>
                        <a:t>Número total de </a:t>
                      </a:r>
                      <a:r>
                        <a:rPr lang="es-CO" sz="2000" b="1" dirty="0">
                          <a:solidFill>
                            <a:srgbClr val="000000"/>
                          </a:solidFill>
                          <a:latin typeface="Calibri (Cuerpo)"/>
                          <a:ea typeface="Arial"/>
                          <a:cs typeface="Arial"/>
                          <a:sym typeface="Arial"/>
                        </a:rPr>
                        <a:t>cirugías</a:t>
                      </a:r>
                      <a:r>
                        <a:rPr lang="es-CO" sz="2000" dirty="0">
                          <a:solidFill>
                            <a:srgbClr val="000000"/>
                          </a:solidFill>
                          <a:latin typeface="Calibri (Cuerpo)"/>
                          <a:ea typeface="Arial"/>
                          <a:cs typeface="Arial"/>
                          <a:sym typeface="Arial"/>
                        </a:rPr>
                        <a:t> canceladas en el periodo</a:t>
                      </a:r>
                      <a:endParaRPr sz="2000" dirty="0">
                        <a:solidFill>
                          <a:srgbClr val="000000"/>
                        </a:solidFill>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solidFill>
                            <a:srgbClr val="000000"/>
                          </a:solidFill>
                          <a:latin typeface="Calibri (Cuerpo)"/>
                          <a:ea typeface="Arial"/>
                          <a:cs typeface="Arial"/>
                          <a:sym typeface="Arial"/>
                        </a:rPr>
                        <a:t>Número de Cirugías Programadas en el periodo</a:t>
                      </a:r>
                      <a:endParaRPr sz="2000" dirty="0">
                        <a:solidFill>
                          <a:srgbClr val="000000"/>
                        </a:solidFill>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graphicFrame>
        <p:nvGraphicFramePr>
          <p:cNvPr id="3" name="Google Shape;394;g1dc6a7065d3_0_295">
            <a:extLst>
              <a:ext uri="{FF2B5EF4-FFF2-40B4-BE49-F238E27FC236}">
                <a16:creationId xmlns:a16="http://schemas.microsoft.com/office/drawing/2014/main" id="{C1E5C546-3F45-4B0A-AD05-D621BC9023F6}"/>
              </a:ext>
            </a:extLst>
          </p:cNvPr>
          <p:cNvGraphicFramePr/>
          <p:nvPr>
            <p:extLst>
              <p:ext uri="{D42A27DB-BD31-4B8C-83A1-F6EECF244321}">
                <p14:modId xmlns:p14="http://schemas.microsoft.com/office/powerpoint/2010/main" val="1950874033"/>
              </p:ext>
            </p:extLst>
          </p:nvPr>
        </p:nvGraphicFramePr>
        <p:xfrm>
          <a:off x="2028030" y="3581243"/>
          <a:ext cx="8127975" cy="2011700"/>
        </p:xfrm>
        <a:graphic>
          <a:graphicData uri="http://schemas.openxmlformats.org/drawingml/2006/table">
            <a:tbl>
              <a:tblPr firstRow="1" bandRow="1">
                <a:noFill/>
              </a:tblPr>
              <a:tblGrid>
                <a:gridCol w="1503725">
                  <a:extLst>
                    <a:ext uri="{9D8B030D-6E8A-4147-A177-3AD203B41FA5}">
                      <a16:colId xmlns:a16="http://schemas.microsoft.com/office/drawing/2014/main" val="20000"/>
                    </a:ext>
                  </a:extLst>
                </a:gridCol>
                <a:gridCol w="3914925">
                  <a:extLst>
                    <a:ext uri="{9D8B030D-6E8A-4147-A177-3AD203B41FA5}">
                      <a16:colId xmlns:a16="http://schemas.microsoft.com/office/drawing/2014/main" val="20001"/>
                    </a:ext>
                  </a:extLst>
                </a:gridCol>
                <a:gridCol w="2709325">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INDICADOR </a:t>
                      </a:r>
                      <a:endParaRPr sz="20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NUMERADOR</a:t>
                      </a:r>
                      <a:endParaRPr sz="20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DENOMINADOR</a:t>
                      </a:r>
                      <a:endParaRPr sz="20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s-CO" sz="2000">
                          <a:latin typeface="Calibri (Cuerpo)"/>
                          <a:ea typeface="Arial"/>
                          <a:cs typeface="Arial"/>
                          <a:sym typeface="Arial"/>
                        </a:rPr>
                        <a:t>E.2.1.0</a:t>
                      </a:r>
                      <a:endParaRPr sz="20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latin typeface="Calibri (Cuerpo)"/>
                          <a:ea typeface="Arial"/>
                          <a:cs typeface="Arial"/>
                          <a:sym typeface="Arial"/>
                        </a:rPr>
                        <a:t>Número de </a:t>
                      </a:r>
                      <a:r>
                        <a:rPr lang="es-CO" sz="2000" b="1" dirty="0">
                          <a:latin typeface="Calibri (Cuerpo)"/>
                          <a:ea typeface="Arial"/>
                          <a:cs typeface="Arial"/>
                          <a:sym typeface="Arial"/>
                        </a:rPr>
                        <a:t>niños menores de un año con esquema de vacunación </a:t>
                      </a:r>
                      <a:r>
                        <a:rPr lang="es-CO" sz="2000" dirty="0">
                          <a:latin typeface="Calibri (Cuerpo)"/>
                          <a:ea typeface="Arial"/>
                          <a:cs typeface="Arial"/>
                          <a:sym typeface="Arial"/>
                        </a:rPr>
                        <a:t>adecuado según las normas del Programa Ampliado de Inmunizaciones</a:t>
                      </a:r>
                      <a:endParaRPr sz="2000" dirty="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latin typeface="Calibri (Cuerpo)"/>
                          <a:ea typeface="Arial"/>
                          <a:cs typeface="Arial"/>
                          <a:sym typeface="Arial"/>
                        </a:rPr>
                        <a:t>Número total de niños menores de un año afiliados </a:t>
                      </a:r>
                      <a:endParaRPr sz="200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4" name="Google Shape;395;g1dc6a7065d3_0_295">
            <a:extLst>
              <a:ext uri="{FF2B5EF4-FFF2-40B4-BE49-F238E27FC236}">
                <a16:creationId xmlns:a16="http://schemas.microsoft.com/office/drawing/2014/main" id="{C9292DDB-A71B-4436-A6EF-7F8E31C6A806}"/>
              </a:ext>
            </a:extLst>
          </p:cNvPr>
          <p:cNvSpPr txBox="1"/>
          <p:nvPr/>
        </p:nvSpPr>
        <p:spPr>
          <a:xfrm>
            <a:off x="3529203" y="581645"/>
            <a:ext cx="5495100" cy="523220"/>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FORMULA PROPORCIONES</a:t>
            </a:r>
            <a:endParaRPr dirty="0"/>
          </a:p>
        </p:txBody>
      </p:sp>
    </p:spTree>
    <p:extLst>
      <p:ext uri="{BB962C8B-B14F-4D97-AF65-F5344CB8AC3E}">
        <p14:creationId xmlns:p14="http://schemas.microsoft.com/office/powerpoint/2010/main" val="6784459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400;g1dc6a7065d3_0_324">
            <a:extLst>
              <a:ext uri="{FF2B5EF4-FFF2-40B4-BE49-F238E27FC236}">
                <a16:creationId xmlns:a16="http://schemas.microsoft.com/office/drawing/2014/main" id="{31ABDDF6-606D-4D5E-AB38-64EBA1986130}"/>
              </a:ext>
            </a:extLst>
          </p:cNvPr>
          <p:cNvGraphicFramePr/>
          <p:nvPr>
            <p:extLst>
              <p:ext uri="{D42A27DB-BD31-4B8C-83A1-F6EECF244321}">
                <p14:modId xmlns:p14="http://schemas.microsoft.com/office/powerpoint/2010/main" val="945998800"/>
              </p:ext>
            </p:extLst>
          </p:nvPr>
        </p:nvGraphicFramePr>
        <p:xfrm>
          <a:off x="1856983" y="1524000"/>
          <a:ext cx="9092375" cy="1166175"/>
        </p:xfrm>
        <a:graphic>
          <a:graphicData uri="http://schemas.openxmlformats.org/drawingml/2006/table">
            <a:tbl>
              <a:tblPr firstRow="1" bandRow="1">
                <a:noFill/>
              </a:tblPr>
              <a:tblGrid>
                <a:gridCol w="1371925">
                  <a:extLst>
                    <a:ext uri="{9D8B030D-6E8A-4147-A177-3AD203B41FA5}">
                      <a16:colId xmlns:a16="http://schemas.microsoft.com/office/drawing/2014/main" val="20000"/>
                    </a:ext>
                  </a:extLst>
                </a:gridCol>
                <a:gridCol w="4689650">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400875">
                <a:tc>
                  <a:txBody>
                    <a:bodyPr/>
                    <a:lstStyle/>
                    <a:p>
                      <a:pPr marL="0" marR="0" lvl="0" indent="0" algn="ctr" rtl="0">
                        <a:spcBef>
                          <a:spcPts val="0"/>
                        </a:spcBef>
                        <a:spcAft>
                          <a:spcPts val="0"/>
                        </a:spcAft>
                        <a:buNone/>
                      </a:pPr>
                      <a:r>
                        <a:rPr lang="es-CO" sz="1600" dirty="0">
                          <a:solidFill>
                            <a:srgbClr val="FFFFFF"/>
                          </a:solidFill>
                          <a:latin typeface="Arial"/>
                          <a:ea typeface="Arial"/>
                          <a:cs typeface="Arial"/>
                          <a:sym typeface="Arial"/>
                        </a:rPr>
                        <a:t>INDICADOR </a:t>
                      </a:r>
                      <a:endParaRPr sz="1600" dirty="0">
                        <a:solidFill>
                          <a:srgbClr val="FFFFFF"/>
                        </a:solidFill>
                        <a:latin typeface="Arial"/>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600">
                          <a:solidFill>
                            <a:srgbClr val="FFFFFF"/>
                          </a:solidFill>
                          <a:latin typeface="Arial"/>
                          <a:ea typeface="Arial"/>
                          <a:cs typeface="Arial"/>
                          <a:sym typeface="Arial"/>
                        </a:rPr>
                        <a:t>NUMERADOR</a:t>
                      </a:r>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600">
                          <a:solidFill>
                            <a:srgbClr val="FFFFFF"/>
                          </a:solidFill>
                          <a:latin typeface="Arial"/>
                          <a:ea typeface="Arial"/>
                          <a:cs typeface="Arial"/>
                          <a:sym typeface="Arial"/>
                        </a:rPr>
                        <a:t>DENOMINADOR</a:t>
                      </a:r>
                      <a:endParaRPr/>
                    </a:p>
                  </a:txBody>
                  <a:tcPr marL="91450" marR="91450" marT="45725" marB="45725">
                    <a:solidFill>
                      <a:srgbClr val="1F5D5F"/>
                    </a:solidFill>
                  </a:tcPr>
                </a:tc>
                <a:extLst>
                  <a:ext uri="{0D108BD9-81ED-4DB2-BD59-A6C34878D82A}">
                    <a16:rowId xmlns:a16="http://schemas.microsoft.com/office/drawing/2014/main" val="10000"/>
                  </a:ext>
                </a:extLst>
              </a:tr>
              <a:tr h="765300">
                <a:tc>
                  <a:txBody>
                    <a:bodyPr/>
                    <a:lstStyle/>
                    <a:p>
                      <a:pPr marL="0" marR="0" lvl="0" indent="0" algn="l" rtl="0">
                        <a:spcBef>
                          <a:spcPts val="0"/>
                        </a:spcBef>
                        <a:spcAft>
                          <a:spcPts val="0"/>
                        </a:spcAft>
                        <a:buNone/>
                      </a:pPr>
                      <a:r>
                        <a:rPr lang="es-CO" sz="2000">
                          <a:solidFill>
                            <a:srgbClr val="000000"/>
                          </a:solidFill>
                          <a:latin typeface="Calibri (Cuerpo)"/>
                          <a:ea typeface="Arial"/>
                          <a:cs typeface="Arial"/>
                          <a:sym typeface="Arial"/>
                        </a:rPr>
                        <a:t>E.4.2.0</a:t>
                      </a:r>
                      <a:endParaRPr sz="20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solidFill>
                            <a:srgbClr val="000000"/>
                          </a:solidFill>
                          <a:latin typeface="Calibri (Cuerpo)"/>
                          <a:ea typeface="Arial"/>
                          <a:cs typeface="Arial"/>
                          <a:sym typeface="Arial"/>
                        </a:rPr>
                        <a:t>Número de quejas en las cuales se adoptan los correctivos requeridos antes de 15 días</a:t>
                      </a:r>
                      <a:endParaRPr sz="2000" dirty="0">
                        <a:solidFill>
                          <a:srgbClr val="000000"/>
                        </a:solidFill>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solidFill>
                            <a:srgbClr val="000000"/>
                          </a:solidFill>
                          <a:latin typeface="Calibri (Cuerpo)"/>
                          <a:ea typeface="Arial"/>
                          <a:cs typeface="Arial"/>
                          <a:sym typeface="Arial"/>
                        </a:rPr>
                        <a:t>Número de QUEJAS </a:t>
                      </a:r>
                      <a:endParaRPr sz="2000" dirty="0">
                        <a:solidFill>
                          <a:srgbClr val="000000"/>
                        </a:solidFill>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graphicFrame>
        <p:nvGraphicFramePr>
          <p:cNvPr id="3" name="Google Shape;401;g1dc6a7065d3_0_324">
            <a:extLst>
              <a:ext uri="{FF2B5EF4-FFF2-40B4-BE49-F238E27FC236}">
                <a16:creationId xmlns:a16="http://schemas.microsoft.com/office/drawing/2014/main" id="{23BC7CE5-8188-4A9F-8802-A3525647F5FF}"/>
              </a:ext>
            </a:extLst>
          </p:cNvPr>
          <p:cNvGraphicFramePr/>
          <p:nvPr>
            <p:extLst>
              <p:ext uri="{D42A27DB-BD31-4B8C-83A1-F6EECF244321}">
                <p14:modId xmlns:p14="http://schemas.microsoft.com/office/powerpoint/2010/main" val="1025596582"/>
              </p:ext>
            </p:extLst>
          </p:nvPr>
        </p:nvGraphicFramePr>
        <p:xfrm>
          <a:off x="1849438" y="3077635"/>
          <a:ext cx="9092375" cy="1706900"/>
        </p:xfrm>
        <a:graphic>
          <a:graphicData uri="http://schemas.openxmlformats.org/drawingml/2006/table">
            <a:tbl>
              <a:tblPr firstRow="1" bandRow="1">
                <a:noFill/>
              </a:tblPr>
              <a:tblGrid>
                <a:gridCol w="1405500">
                  <a:extLst>
                    <a:ext uri="{9D8B030D-6E8A-4147-A177-3AD203B41FA5}">
                      <a16:colId xmlns:a16="http://schemas.microsoft.com/office/drawing/2014/main" val="20000"/>
                    </a:ext>
                  </a:extLst>
                </a:gridCol>
                <a:gridCol w="4656075">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321775">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INDICADOR </a:t>
                      </a:r>
                      <a:endParaRPr sz="20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NUMERADOR</a:t>
                      </a:r>
                      <a:endParaRPr sz="20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DENOMINADOR</a:t>
                      </a:r>
                      <a:endParaRPr sz="20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1226050">
                <a:tc>
                  <a:txBody>
                    <a:bodyPr/>
                    <a:lstStyle/>
                    <a:p>
                      <a:pPr marL="0" marR="0" lvl="0" indent="0" algn="l" rtl="0">
                        <a:spcBef>
                          <a:spcPts val="0"/>
                        </a:spcBef>
                        <a:spcAft>
                          <a:spcPts val="0"/>
                        </a:spcAft>
                        <a:buNone/>
                      </a:pPr>
                      <a:r>
                        <a:rPr lang="es-CO" sz="2000" dirty="0">
                          <a:latin typeface="Calibri (Cuerpo)"/>
                          <a:ea typeface="Arial"/>
                          <a:cs typeface="Arial"/>
                          <a:sym typeface="Arial"/>
                        </a:rPr>
                        <a:t>I.2.2.0</a:t>
                      </a:r>
                      <a:endParaRPr sz="2000" dirty="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a:latin typeface="Calibri (Cuerpo)"/>
                          <a:ea typeface="Arial"/>
                          <a:cs typeface="Arial"/>
                          <a:sym typeface="Arial"/>
                        </a:rPr>
                        <a:t>Número total de pacientes que seis meses despues de diagnosticada su</a:t>
                      </a:r>
                      <a:endParaRPr sz="2000">
                        <a:latin typeface="Calibri (Cuerpo)"/>
                      </a:endParaRPr>
                    </a:p>
                    <a:p>
                      <a:pPr marL="0" marR="0" lvl="0" indent="0" algn="l" rtl="0">
                        <a:spcBef>
                          <a:spcPts val="0"/>
                        </a:spcBef>
                        <a:spcAft>
                          <a:spcPts val="0"/>
                        </a:spcAft>
                        <a:buNone/>
                      </a:pPr>
                      <a:r>
                        <a:rPr lang="es-CO" sz="2000" b="1">
                          <a:latin typeface="Calibri (Cuerpo)"/>
                          <a:ea typeface="Arial"/>
                          <a:cs typeface="Arial"/>
                          <a:sym typeface="Arial"/>
                        </a:rPr>
                        <a:t>hipertensión arterial </a:t>
                      </a:r>
                      <a:r>
                        <a:rPr lang="es-CO" sz="2000">
                          <a:latin typeface="Calibri (Cuerpo)"/>
                          <a:ea typeface="Arial"/>
                          <a:cs typeface="Arial"/>
                          <a:sym typeface="Arial"/>
                        </a:rPr>
                        <a:t>presentan niveles de tensión arterial </a:t>
                      </a:r>
                      <a:endParaRPr sz="200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latin typeface="Calibri (Cuerpo)"/>
                          <a:ea typeface="Arial"/>
                          <a:cs typeface="Arial"/>
                          <a:sym typeface="Arial"/>
                        </a:rPr>
                        <a:t>Número total de pacientes hipertensos diagnosticados EN EL MES</a:t>
                      </a:r>
                      <a:endParaRPr sz="200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graphicFrame>
        <p:nvGraphicFramePr>
          <p:cNvPr id="4" name="Google Shape;402;g1dc6a7065d3_0_324">
            <a:extLst>
              <a:ext uri="{FF2B5EF4-FFF2-40B4-BE49-F238E27FC236}">
                <a16:creationId xmlns:a16="http://schemas.microsoft.com/office/drawing/2014/main" id="{95284E71-B0AE-47F6-A766-E2A123A65263}"/>
              </a:ext>
            </a:extLst>
          </p:cNvPr>
          <p:cNvGraphicFramePr/>
          <p:nvPr>
            <p:extLst>
              <p:ext uri="{D42A27DB-BD31-4B8C-83A1-F6EECF244321}">
                <p14:modId xmlns:p14="http://schemas.microsoft.com/office/powerpoint/2010/main" val="1819419237"/>
              </p:ext>
            </p:extLst>
          </p:nvPr>
        </p:nvGraphicFramePr>
        <p:xfrm>
          <a:off x="1849438" y="5165062"/>
          <a:ext cx="9092375" cy="1267950"/>
        </p:xfrm>
        <a:graphic>
          <a:graphicData uri="http://schemas.openxmlformats.org/drawingml/2006/table">
            <a:tbl>
              <a:tblPr firstRow="1" bandRow="1">
                <a:noFill/>
              </a:tblPr>
              <a:tblGrid>
                <a:gridCol w="1447425">
                  <a:extLst>
                    <a:ext uri="{9D8B030D-6E8A-4147-A177-3AD203B41FA5}">
                      <a16:colId xmlns:a16="http://schemas.microsoft.com/office/drawing/2014/main" val="20000"/>
                    </a:ext>
                  </a:extLst>
                </a:gridCol>
                <a:gridCol w="4614150">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372125">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INDICADOR </a:t>
                      </a:r>
                      <a:endParaRPr sz="20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NUMERADOR</a:t>
                      </a:r>
                      <a:endParaRPr sz="20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DENOMINADOR</a:t>
                      </a:r>
                      <a:endParaRPr sz="20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871700">
                <a:tc>
                  <a:txBody>
                    <a:bodyPr/>
                    <a:lstStyle/>
                    <a:p>
                      <a:pPr marL="0" marR="0" lvl="0" indent="0" algn="l" rtl="0">
                        <a:spcBef>
                          <a:spcPts val="0"/>
                        </a:spcBef>
                        <a:spcAft>
                          <a:spcPts val="0"/>
                        </a:spcAft>
                        <a:buNone/>
                      </a:pPr>
                      <a:r>
                        <a:rPr lang="es-CO" sz="2000">
                          <a:latin typeface="Calibri (Cuerpo)"/>
                          <a:ea typeface="Arial"/>
                          <a:cs typeface="Arial"/>
                          <a:sym typeface="Arial"/>
                        </a:rPr>
                        <a:t>I.3.3.0</a:t>
                      </a:r>
                      <a:endParaRPr sz="20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a:latin typeface="Calibri (Cuerpo)"/>
                          <a:ea typeface="Arial"/>
                          <a:cs typeface="Arial"/>
                          <a:sym typeface="Arial"/>
                        </a:rPr>
                        <a:t>Número Total de eventos adversos detectados y gestionados</a:t>
                      </a:r>
                      <a:endParaRPr sz="200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latin typeface="Calibri (Cuerpo)"/>
                          <a:ea typeface="Arial"/>
                          <a:cs typeface="Arial"/>
                          <a:sym typeface="Arial"/>
                        </a:rPr>
                        <a:t>Número total de eventos adversos detectados</a:t>
                      </a:r>
                      <a:endParaRPr sz="200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5" name="Google Shape;403;g1dc6a7065d3_0_324">
            <a:extLst>
              <a:ext uri="{FF2B5EF4-FFF2-40B4-BE49-F238E27FC236}">
                <a16:creationId xmlns:a16="http://schemas.microsoft.com/office/drawing/2014/main" id="{5CA653F4-743C-49E0-9537-60B8D2090CEF}"/>
              </a:ext>
            </a:extLst>
          </p:cNvPr>
          <p:cNvSpPr txBox="1"/>
          <p:nvPr/>
        </p:nvSpPr>
        <p:spPr>
          <a:xfrm>
            <a:off x="3238350" y="520950"/>
            <a:ext cx="5715300" cy="677078"/>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FORMULA PROPORCIONES</a:t>
            </a:r>
            <a:endParaRPr dirty="0"/>
          </a:p>
        </p:txBody>
      </p:sp>
    </p:spTree>
    <p:extLst>
      <p:ext uri="{BB962C8B-B14F-4D97-AF65-F5344CB8AC3E}">
        <p14:creationId xmlns:p14="http://schemas.microsoft.com/office/powerpoint/2010/main" val="3317777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408;g1dc6a7065d3_0_327">
            <a:extLst>
              <a:ext uri="{FF2B5EF4-FFF2-40B4-BE49-F238E27FC236}">
                <a16:creationId xmlns:a16="http://schemas.microsoft.com/office/drawing/2014/main" id="{3442D554-F5E2-4AFC-B5F6-C273DFC39D0B}"/>
              </a:ext>
            </a:extLst>
          </p:cNvPr>
          <p:cNvGrpSpPr/>
          <p:nvPr/>
        </p:nvGrpSpPr>
        <p:grpSpPr>
          <a:xfrm>
            <a:off x="1627311" y="1452451"/>
            <a:ext cx="8937378" cy="4779794"/>
            <a:chOff x="2" y="4651"/>
            <a:chExt cx="8937378" cy="4779794"/>
          </a:xfrm>
        </p:grpSpPr>
        <p:sp>
          <p:nvSpPr>
            <p:cNvPr id="3" name="Google Shape;409;g1dc6a7065d3_0_327">
              <a:extLst>
                <a:ext uri="{FF2B5EF4-FFF2-40B4-BE49-F238E27FC236}">
                  <a16:creationId xmlns:a16="http://schemas.microsoft.com/office/drawing/2014/main" id="{9D787071-EB16-4606-8768-D92A824E3A80}"/>
                </a:ext>
              </a:extLst>
            </p:cNvPr>
            <p:cNvSpPr/>
            <p:nvPr/>
          </p:nvSpPr>
          <p:spPr>
            <a:xfrm rot="5400000">
              <a:off x="-99354" y="104101"/>
              <a:ext cx="662400" cy="463500"/>
            </a:xfrm>
            <a:prstGeom prst="chevron">
              <a:avLst>
                <a:gd name="adj" fmla="val 50000"/>
              </a:avLst>
            </a:prstGeom>
            <a:solidFill>
              <a:srgbClr val="1F5D5F"/>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4" name="Google Shape;410;g1dc6a7065d3_0_327">
              <a:extLst>
                <a:ext uri="{FF2B5EF4-FFF2-40B4-BE49-F238E27FC236}">
                  <a16:creationId xmlns:a16="http://schemas.microsoft.com/office/drawing/2014/main" id="{E44B6E52-2361-4703-A00E-91DC98A4EA39}"/>
                </a:ext>
              </a:extLst>
            </p:cNvPr>
            <p:cNvSpPr txBox="1"/>
            <p:nvPr/>
          </p:nvSpPr>
          <p:spPr>
            <a:xfrm>
              <a:off x="2" y="236449"/>
              <a:ext cx="463500" cy="198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200" b="1" dirty="0">
                  <a:solidFill>
                    <a:srgbClr val="000000"/>
                  </a:solidFill>
                  <a:latin typeface="Calibri (Cuerpo)"/>
                  <a:ea typeface="Arial"/>
                  <a:cs typeface="Arial"/>
                  <a:sym typeface="Arial"/>
                </a:rPr>
                <a:t>E.3.1.1</a:t>
              </a:r>
              <a:endParaRPr sz="1200" dirty="0">
                <a:latin typeface="Calibri (Cuerpo)"/>
              </a:endParaRPr>
            </a:p>
          </p:txBody>
        </p:sp>
        <p:sp>
          <p:nvSpPr>
            <p:cNvPr id="5" name="Google Shape;411;g1dc6a7065d3_0_327">
              <a:extLst>
                <a:ext uri="{FF2B5EF4-FFF2-40B4-BE49-F238E27FC236}">
                  <a16:creationId xmlns:a16="http://schemas.microsoft.com/office/drawing/2014/main" id="{51214FFC-DA3F-49CB-B763-A69E7170DDD8}"/>
                </a:ext>
              </a:extLst>
            </p:cNvPr>
            <p:cNvSpPr/>
            <p:nvPr/>
          </p:nvSpPr>
          <p:spPr>
            <a:xfrm rot="5400000">
              <a:off x="4485230" y="-4016998"/>
              <a:ext cx="430500" cy="8473800"/>
            </a:xfrm>
            <a:prstGeom prst="round2SameRect">
              <a:avLst>
                <a:gd name="adj1" fmla="val 16667"/>
                <a:gd name="adj2" fmla="val 0"/>
              </a:avLst>
            </a:prstGeom>
            <a:solidFill>
              <a:srgbClr val="FFFFFF">
                <a:alpha val="89800"/>
              </a:srgbClr>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6" name="Google Shape;412;g1dc6a7065d3_0_327">
              <a:extLst>
                <a:ext uri="{FF2B5EF4-FFF2-40B4-BE49-F238E27FC236}">
                  <a16:creationId xmlns:a16="http://schemas.microsoft.com/office/drawing/2014/main" id="{8F267691-01E5-4871-AA68-E218914D80EF}"/>
                </a:ext>
              </a:extLst>
            </p:cNvPr>
            <p:cNvSpPr txBox="1"/>
            <p:nvPr/>
          </p:nvSpPr>
          <p:spPr>
            <a:xfrm>
              <a:off x="463595" y="25666"/>
              <a:ext cx="8452800" cy="3885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200" b="0" i="0" u="none" strike="noStrike" cap="none" dirty="0">
                  <a:solidFill>
                    <a:srgbClr val="000000"/>
                  </a:solidFill>
                  <a:latin typeface="Calibri (Cuerpo)"/>
                  <a:ea typeface="Arial"/>
                  <a:cs typeface="Arial"/>
                  <a:sym typeface="Arial"/>
                </a:rPr>
                <a:t>Tasa de mortalidad por neumonía en mayores de 65 años</a:t>
              </a:r>
              <a:endParaRPr sz="1200" b="0" i="0" u="none" strike="noStrike" cap="none" dirty="0">
                <a:solidFill>
                  <a:srgbClr val="000000"/>
                </a:solidFill>
                <a:latin typeface="Calibri (Cuerpo)"/>
                <a:ea typeface="Arial"/>
                <a:cs typeface="Arial"/>
                <a:sym typeface="Arial"/>
              </a:endParaRPr>
            </a:p>
          </p:txBody>
        </p:sp>
        <p:sp>
          <p:nvSpPr>
            <p:cNvPr id="7" name="Google Shape;413;g1dc6a7065d3_0_327">
              <a:extLst>
                <a:ext uri="{FF2B5EF4-FFF2-40B4-BE49-F238E27FC236}">
                  <a16:creationId xmlns:a16="http://schemas.microsoft.com/office/drawing/2014/main" id="{C10AF1CF-C070-49BF-B240-925B4B8EAA8D}"/>
                </a:ext>
              </a:extLst>
            </p:cNvPr>
            <p:cNvSpPr/>
            <p:nvPr/>
          </p:nvSpPr>
          <p:spPr>
            <a:xfrm rot="5400000">
              <a:off x="-99354" y="692300"/>
              <a:ext cx="662400" cy="463500"/>
            </a:xfrm>
            <a:prstGeom prst="chevron">
              <a:avLst>
                <a:gd name="adj" fmla="val 50000"/>
              </a:avLst>
            </a:prstGeom>
            <a:solidFill>
              <a:srgbClr val="1F5D5F"/>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8" name="Google Shape;414;g1dc6a7065d3_0_327">
              <a:extLst>
                <a:ext uri="{FF2B5EF4-FFF2-40B4-BE49-F238E27FC236}">
                  <a16:creationId xmlns:a16="http://schemas.microsoft.com/office/drawing/2014/main" id="{2785A071-E3D0-444A-82F4-7E615ACEEF51}"/>
                </a:ext>
              </a:extLst>
            </p:cNvPr>
            <p:cNvSpPr txBox="1"/>
            <p:nvPr/>
          </p:nvSpPr>
          <p:spPr>
            <a:xfrm>
              <a:off x="2" y="824648"/>
              <a:ext cx="463500" cy="198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200" b="1">
                  <a:solidFill>
                    <a:srgbClr val="000000"/>
                  </a:solidFill>
                  <a:latin typeface="Calibri (Cuerpo)"/>
                  <a:ea typeface="Arial"/>
                  <a:cs typeface="Arial"/>
                  <a:sym typeface="Arial"/>
                </a:rPr>
                <a:t>E.3.1.2</a:t>
              </a:r>
              <a:endParaRPr sz="1200">
                <a:latin typeface="Calibri (Cuerpo)"/>
              </a:endParaRPr>
            </a:p>
          </p:txBody>
        </p:sp>
        <p:sp>
          <p:nvSpPr>
            <p:cNvPr id="9" name="Google Shape;415;g1dc6a7065d3_0_327">
              <a:extLst>
                <a:ext uri="{FF2B5EF4-FFF2-40B4-BE49-F238E27FC236}">
                  <a16:creationId xmlns:a16="http://schemas.microsoft.com/office/drawing/2014/main" id="{CDB00B0C-7E14-48A0-BC41-C2368B5C180A}"/>
                </a:ext>
              </a:extLst>
            </p:cNvPr>
            <p:cNvSpPr/>
            <p:nvPr/>
          </p:nvSpPr>
          <p:spPr>
            <a:xfrm rot="5400000">
              <a:off x="4485230" y="-3428799"/>
              <a:ext cx="430500" cy="8473800"/>
            </a:xfrm>
            <a:prstGeom prst="round2SameRect">
              <a:avLst>
                <a:gd name="adj1" fmla="val 16667"/>
                <a:gd name="adj2" fmla="val 0"/>
              </a:avLst>
            </a:prstGeom>
            <a:solidFill>
              <a:srgbClr val="FFFFFF">
                <a:alpha val="89800"/>
              </a:srgbClr>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10" name="Google Shape;416;g1dc6a7065d3_0_327">
              <a:extLst>
                <a:ext uri="{FF2B5EF4-FFF2-40B4-BE49-F238E27FC236}">
                  <a16:creationId xmlns:a16="http://schemas.microsoft.com/office/drawing/2014/main" id="{233FD687-1781-4260-BA18-3CF441C8D6D0}"/>
                </a:ext>
              </a:extLst>
            </p:cNvPr>
            <p:cNvSpPr txBox="1"/>
            <p:nvPr/>
          </p:nvSpPr>
          <p:spPr>
            <a:xfrm>
              <a:off x="463595" y="613865"/>
              <a:ext cx="8452800" cy="3885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200" b="0" i="0" u="none" strike="noStrike" cap="none" dirty="0">
                  <a:solidFill>
                    <a:srgbClr val="000000"/>
                  </a:solidFill>
                  <a:latin typeface="Calibri (Cuerpo)"/>
                  <a:ea typeface="Arial"/>
                  <a:cs typeface="Arial"/>
                  <a:sym typeface="Arial"/>
                </a:rPr>
                <a:t>Tasa de mortalidad por neumonía en menores de 5 años</a:t>
              </a:r>
              <a:endParaRPr sz="1200" b="0" i="0" u="none" strike="noStrike" cap="none" dirty="0">
                <a:solidFill>
                  <a:srgbClr val="000000"/>
                </a:solidFill>
                <a:latin typeface="Calibri (Cuerpo)"/>
                <a:ea typeface="Arial"/>
                <a:cs typeface="Arial"/>
                <a:sym typeface="Arial"/>
              </a:endParaRPr>
            </a:p>
          </p:txBody>
        </p:sp>
        <p:sp>
          <p:nvSpPr>
            <p:cNvPr id="11" name="Google Shape;417;g1dc6a7065d3_0_327">
              <a:extLst>
                <a:ext uri="{FF2B5EF4-FFF2-40B4-BE49-F238E27FC236}">
                  <a16:creationId xmlns:a16="http://schemas.microsoft.com/office/drawing/2014/main" id="{F640E53B-D524-43F0-A5C9-3F46506F2B42}"/>
                </a:ext>
              </a:extLst>
            </p:cNvPr>
            <p:cNvSpPr/>
            <p:nvPr/>
          </p:nvSpPr>
          <p:spPr>
            <a:xfrm rot="5400000">
              <a:off x="-99354" y="1280499"/>
              <a:ext cx="662400" cy="463500"/>
            </a:xfrm>
            <a:prstGeom prst="chevron">
              <a:avLst>
                <a:gd name="adj" fmla="val 50000"/>
              </a:avLst>
            </a:prstGeom>
            <a:solidFill>
              <a:srgbClr val="1F5D5F"/>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12" name="Google Shape;418;g1dc6a7065d3_0_327">
              <a:extLst>
                <a:ext uri="{FF2B5EF4-FFF2-40B4-BE49-F238E27FC236}">
                  <a16:creationId xmlns:a16="http://schemas.microsoft.com/office/drawing/2014/main" id="{13830FC1-93DF-495D-A5A4-8C095639B360}"/>
                </a:ext>
              </a:extLst>
            </p:cNvPr>
            <p:cNvSpPr txBox="1"/>
            <p:nvPr/>
          </p:nvSpPr>
          <p:spPr>
            <a:xfrm>
              <a:off x="2" y="1412847"/>
              <a:ext cx="463500" cy="198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200" b="1">
                  <a:solidFill>
                    <a:srgbClr val="000000"/>
                  </a:solidFill>
                  <a:latin typeface="Calibri (Cuerpo)"/>
                  <a:ea typeface="Arial"/>
                  <a:cs typeface="Arial"/>
                  <a:sym typeface="Arial"/>
                </a:rPr>
                <a:t>E.4.1.0</a:t>
              </a:r>
              <a:endParaRPr sz="1200">
                <a:latin typeface="Calibri (Cuerpo)"/>
              </a:endParaRPr>
            </a:p>
          </p:txBody>
        </p:sp>
        <p:sp>
          <p:nvSpPr>
            <p:cNvPr id="13" name="Google Shape;419;g1dc6a7065d3_0_327">
              <a:extLst>
                <a:ext uri="{FF2B5EF4-FFF2-40B4-BE49-F238E27FC236}">
                  <a16:creationId xmlns:a16="http://schemas.microsoft.com/office/drawing/2014/main" id="{5812D448-0577-43B0-A315-38E16B1D6BF1}"/>
                </a:ext>
              </a:extLst>
            </p:cNvPr>
            <p:cNvSpPr/>
            <p:nvPr/>
          </p:nvSpPr>
          <p:spPr>
            <a:xfrm rot="5400000">
              <a:off x="4485230" y="-2840600"/>
              <a:ext cx="430500" cy="8473800"/>
            </a:xfrm>
            <a:prstGeom prst="round2SameRect">
              <a:avLst>
                <a:gd name="adj1" fmla="val 16667"/>
                <a:gd name="adj2" fmla="val 0"/>
              </a:avLst>
            </a:prstGeom>
            <a:solidFill>
              <a:srgbClr val="FFFFFF">
                <a:alpha val="89800"/>
              </a:srgbClr>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14" name="Google Shape;420;g1dc6a7065d3_0_327">
              <a:extLst>
                <a:ext uri="{FF2B5EF4-FFF2-40B4-BE49-F238E27FC236}">
                  <a16:creationId xmlns:a16="http://schemas.microsoft.com/office/drawing/2014/main" id="{8D6D2C9F-83E3-4C7F-922A-D5827B3ABFA1}"/>
                </a:ext>
              </a:extLst>
            </p:cNvPr>
            <p:cNvSpPr txBox="1"/>
            <p:nvPr/>
          </p:nvSpPr>
          <p:spPr>
            <a:xfrm>
              <a:off x="463595" y="1202064"/>
              <a:ext cx="8452800" cy="3885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200" b="0" i="0" u="none" strike="noStrike" cap="none">
                  <a:solidFill>
                    <a:srgbClr val="000000"/>
                  </a:solidFill>
                  <a:latin typeface="Calibri (Cuerpo)"/>
                  <a:ea typeface="Arial"/>
                  <a:cs typeface="Arial"/>
                  <a:sym typeface="Arial"/>
                </a:rPr>
                <a:t>Tasa de satisfacción global</a:t>
              </a:r>
              <a:endParaRPr sz="1200">
                <a:latin typeface="Calibri (Cuerpo)"/>
              </a:endParaRPr>
            </a:p>
          </p:txBody>
        </p:sp>
        <p:sp>
          <p:nvSpPr>
            <p:cNvPr id="15" name="Google Shape;421;g1dc6a7065d3_0_327">
              <a:extLst>
                <a:ext uri="{FF2B5EF4-FFF2-40B4-BE49-F238E27FC236}">
                  <a16:creationId xmlns:a16="http://schemas.microsoft.com/office/drawing/2014/main" id="{DF11F633-8AF8-492D-93DB-C07D1D400A7E}"/>
                </a:ext>
              </a:extLst>
            </p:cNvPr>
            <p:cNvSpPr/>
            <p:nvPr/>
          </p:nvSpPr>
          <p:spPr>
            <a:xfrm rot="5400000">
              <a:off x="-99354" y="1868698"/>
              <a:ext cx="662400" cy="463500"/>
            </a:xfrm>
            <a:prstGeom prst="chevron">
              <a:avLst>
                <a:gd name="adj" fmla="val 50000"/>
              </a:avLst>
            </a:prstGeom>
            <a:solidFill>
              <a:srgbClr val="1F5D5F"/>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16" name="Google Shape;422;g1dc6a7065d3_0_327">
              <a:extLst>
                <a:ext uri="{FF2B5EF4-FFF2-40B4-BE49-F238E27FC236}">
                  <a16:creationId xmlns:a16="http://schemas.microsoft.com/office/drawing/2014/main" id="{30C84469-767C-47D3-A9CA-57BF0BC23C3E}"/>
                </a:ext>
              </a:extLst>
            </p:cNvPr>
            <p:cNvSpPr txBox="1"/>
            <p:nvPr/>
          </p:nvSpPr>
          <p:spPr>
            <a:xfrm>
              <a:off x="2" y="2001046"/>
              <a:ext cx="463500" cy="198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200" b="1">
                  <a:solidFill>
                    <a:srgbClr val="000000"/>
                  </a:solidFill>
                  <a:latin typeface="Calibri (Cuerpo)"/>
                  <a:ea typeface="Arial"/>
                  <a:cs typeface="Arial"/>
                  <a:sym typeface="Arial"/>
                </a:rPr>
                <a:t>I.2.1.0</a:t>
              </a:r>
              <a:endParaRPr sz="1200">
                <a:latin typeface="Calibri (Cuerpo)"/>
              </a:endParaRPr>
            </a:p>
          </p:txBody>
        </p:sp>
        <p:sp>
          <p:nvSpPr>
            <p:cNvPr id="17" name="Google Shape;423;g1dc6a7065d3_0_327">
              <a:extLst>
                <a:ext uri="{FF2B5EF4-FFF2-40B4-BE49-F238E27FC236}">
                  <a16:creationId xmlns:a16="http://schemas.microsoft.com/office/drawing/2014/main" id="{228E0D0D-447B-4C50-BBC2-87941D31BC20}"/>
                </a:ext>
              </a:extLst>
            </p:cNvPr>
            <p:cNvSpPr/>
            <p:nvPr/>
          </p:nvSpPr>
          <p:spPr>
            <a:xfrm rot="5400000">
              <a:off x="4485230" y="-2252401"/>
              <a:ext cx="430500" cy="8473800"/>
            </a:xfrm>
            <a:prstGeom prst="round2SameRect">
              <a:avLst>
                <a:gd name="adj1" fmla="val 16667"/>
                <a:gd name="adj2" fmla="val 0"/>
              </a:avLst>
            </a:prstGeom>
            <a:solidFill>
              <a:srgbClr val="FFFFFF">
                <a:alpha val="89800"/>
              </a:srgbClr>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18" name="Google Shape;424;g1dc6a7065d3_0_327">
              <a:extLst>
                <a:ext uri="{FF2B5EF4-FFF2-40B4-BE49-F238E27FC236}">
                  <a16:creationId xmlns:a16="http://schemas.microsoft.com/office/drawing/2014/main" id="{2FDAA4C4-2062-4C04-8545-F9A353BA2350}"/>
                </a:ext>
              </a:extLst>
            </p:cNvPr>
            <p:cNvSpPr txBox="1"/>
            <p:nvPr/>
          </p:nvSpPr>
          <p:spPr>
            <a:xfrm>
              <a:off x="463595" y="1790263"/>
              <a:ext cx="8452800" cy="3885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200" b="0" i="0" u="none" strike="noStrike" cap="none">
                  <a:solidFill>
                    <a:srgbClr val="000000"/>
                  </a:solidFill>
                  <a:latin typeface="Calibri (Cuerpo)"/>
                  <a:ea typeface="Arial"/>
                  <a:cs typeface="Arial"/>
                  <a:sym typeface="Arial"/>
                </a:rPr>
                <a:t>Tasa de reingreso de pacientes hospitalizados</a:t>
              </a:r>
              <a:endParaRPr sz="1200">
                <a:latin typeface="Calibri (Cuerpo)"/>
              </a:endParaRPr>
            </a:p>
          </p:txBody>
        </p:sp>
        <p:sp>
          <p:nvSpPr>
            <p:cNvPr id="19" name="Google Shape;425;g1dc6a7065d3_0_327">
              <a:extLst>
                <a:ext uri="{FF2B5EF4-FFF2-40B4-BE49-F238E27FC236}">
                  <a16:creationId xmlns:a16="http://schemas.microsoft.com/office/drawing/2014/main" id="{51CC51B7-61FE-48D9-AD3F-13CD630EA45E}"/>
                </a:ext>
              </a:extLst>
            </p:cNvPr>
            <p:cNvSpPr/>
            <p:nvPr/>
          </p:nvSpPr>
          <p:spPr>
            <a:xfrm rot="5400000">
              <a:off x="-99354" y="2456897"/>
              <a:ext cx="662400" cy="463500"/>
            </a:xfrm>
            <a:prstGeom prst="chevron">
              <a:avLst>
                <a:gd name="adj" fmla="val 50000"/>
              </a:avLst>
            </a:prstGeom>
            <a:solidFill>
              <a:srgbClr val="1F5D5F"/>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20" name="Google Shape;426;g1dc6a7065d3_0_327">
              <a:extLst>
                <a:ext uri="{FF2B5EF4-FFF2-40B4-BE49-F238E27FC236}">
                  <a16:creationId xmlns:a16="http://schemas.microsoft.com/office/drawing/2014/main" id="{BBB2DBB3-F37A-4DA1-B59A-4B45FB83FB93}"/>
                </a:ext>
              </a:extLst>
            </p:cNvPr>
            <p:cNvSpPr txBox="1"/>
            <p:nvPr/>
          </p:nvSpPr>
          <p:spPr>
            <a:xfrm>
              <a:off x="2" y="2589245"/>
              <a:ext cx="463500" cy="198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200" b="1" i="0">
                  <a:solidFill>
                    <a:srgbClr val="000000"/>
                  </a:solidFill>
                  <a:latin typeface="Calibri (Cuerpo)"/>
                  <a:ea typeface="Arial"/>
                  <a:cs typeface="Arial"/>
                  <a:sym typeface="Arial"/>
                </a:rPr>
                <a:t>I.3.1.0</a:t>
              </a:r>
              <a:endParaRPr sz="1200">
                <a:latin typeface="Calibri (Cuerpo)"/>
              </a:endParaRPr>
            </a:p>
          </p:txBody>
        </p:sp>
        <p:sp>
          <p:nvSpPr>
            <p:cNvPr id="21" name="Google Shape;427;g1dc6a7065d3_0_327">
              <a:extLst>
                <a:ext uri="{FF2B5EF4-FFF2-40B4-BE49-F238E27FC236}">
                  <a16:creationId xmlns:a16="http://schemas.microsoft.com/office/drawing/2014/main" id="{097D58BD-6725-4BE9-85EB-09497ACC0A86}"/>
                </a:ext>
              </a:extLst>
            </p:cNvPr>
            <p:cNvSpPr/>
            <p:nvPr/>
          </p:nvSpPr>
          <p:spPr>
            <a:xfrm rot="5400000">
              <a:off x="4485230" y="-1664201"/>
              <a:ext cx="430500" cy="8473800"/>
            </a:xfrm>
            <a:prstGeom prst="round2SameRect">
              <a:avLst>
                <a:gd name="adj1" fmla="val 16667"/>
                <a:gd name="adj2" fmla="val 0"/>
              </a:avLst>
            </a:prstGeom>
            <a:solidFill>
              <a:srgbClr val="FFFFFF">
                <a:alpha val="89800"/>
              </a:srgbClr>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22" name="Google Shape;428;g1dc6a7065d3_0_327">
              <a:extLst>
                <a:ext uri="{FF2B5EF4-FFF2-40B4-BE49-F238E27FC236}">
                  <a16:creationId xmlns:a16="http://schemas.microsoft.com/office/drawing/2014/main" id="{9589AD50-44B2-4D17-B261-BBED43D1DF61}"/>
                </a:ext>
              </a:extLst>
            </p:cNvPr>
            <p:cNvSpPr txBox="1"/>
            <p:nvPr/>
          </p:nvSpPr>
          <p:spPr>
            <a:xfrm>
              <a:off x="463595" y="2378463"/>
              <a:ext cx="8452800" cy="3885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200" b="0" i="0" u="none" strike="noStrike" cap="none">
                  <a:solidFill>
                    <a:srgbClr val="000000"/>
                  </a:solidFill>
                  <a:latin typeface="Calibri (Cuerpo)"/>
                  <a:ea typeface="Arial"/>
                  <a:cs typeface="Arial"/>
                  <a:sym typeface="Arial"/>
                </a:rPr>
                <a:t>Tasa de mortalidad intrahospitalaria después de 48 horas</a:t>
              </a:r>
              <a:endParaRPr sz="1200">
                <a:latin typeface="Calibri (Cuerpo)"/>
              </a:endParaRPr>
            </a:p>
          </p:txBody>
        </p:sp>
        <p:sp>
          <p:nvSpPr>
            <p:cNvPr id="23" name="Google Shape;429;g1dc6a7065d3_0_327">
              <a:extLst>
                <a:ext uri="{FF2B5EF4-FFF2-40B4-BE49-F238E27FC236}">
                  <a16:creationId xmlns:a16="http://schemas.microsoft.com/office/drawing/2014/main" id="{8C143465-8CB8-4B73-A041-C139B475B1DE}"/>
                </a:ext>
              </a:extLst>
            </p:cNvPr>
            <p:cNvSpPr/>
            <p:nvPr/>
          </p:nvSpPr>
          <p:spPr>
            <a:xfrm rot="5400000">
              <a:off x="-99354" y="3045096"/>
              <a:ext cx="662400" cy="463500"/>
            </a:xfrm>
            <a:prstGeom prst="chevron">
              <a:avLst>
                <a:gd name="adj" fmla="val 50000"/>
              </a:avLst>
            </a:prstGeom>
            <a:solidFill>
              <a:srgbClr val="1F5D5F"/>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24" name="Google Shape;430;g1dc6a7065d3_0_327">
              <a:extLst>
                <a:ext uri="{FF2B5EF4-FFF2-40B4-BE49-F238E27FC236}">
                  <a16:creationId xmlns:a16="http://schemas.microsoft.com/office/drawing/2014/main" id="{35146CEF-0BEF-4209-9B6B-E3E4CC85547E}"/>
                </a:ext>
              </a:extLst>
            </p:cNvPr>
            <p:cNvSpPr txBox="1"/>
            <p:nvPr/>
          </p:nvSpPr>
          <p:spPr>
            <a:xfrm>
              <a:off x="2" y="3177444"/>
              <a:ext cx="463500" cy="198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200" b="1">
                  <a:solidFill>
                    <a:srgbClr val="000000"/>
                  </a:solidFill>
                  <a:latin typeface="Calibri (Cuerpo)"/>
                  <a:ea typeface="Arial"/>
                  <a:cs typeface="Arial"/>
                  <a:sym typeface="Arial"/>
                </a:rPr>
                <a:t>I.3.2.0</a:t>
              </a:r>
              <a:endParaRPr sz="1200">
                <a:latin typeface="Calibri (Cuerpo)"/>
              </a:endParaRPr>
            </a:p>
          </p:txBody>
        </p:sp>
        <p:sp>
          <p:nvSpPr>
            <p:cNvPr id="25" name="Google Shape;431;g1dc6a7065d3_0_327">
              <a:extLst>
                <a:ext uri="{FF2B5EF4-FFF2-40B4-BE49-F238E27FC236}">
                  <a16:creationId xmlns:a16="http://schemas.microsoft.com/office/drawing/2014/main" id="{AFB05B52-DF31-49D7-A856-A5D335C7E3CF}"/>
                </a:ext>
              </a:extLst>
            </p:cNvPr>
            <p:cNvSpPr/>
            <p:nvPr/>
          </p:nvSpPr>
          <p:spPr>
            <a:xfrm rot="5400000">
              <a:off x="4485230" y="-1076002"/>
              <a:ext cx="430500" cy="8473800"/>
            </a:xfrm>
            <a:prstGeom prst="round2SameRect">
              <a:avLst>
                <a:gd name="adj1" fmla="val 16667"/>
                <a:gd name="adj2" fmla="val 0"/>
              </a:avLst>
            </a:prstGeom>
            <a:solidFill>
              <a:srgbClr val="FFFFFF">
                <a:alpha val="89800"/>
              </a:srgbClr>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26" name="Google Shape;432;g1dc6a7065d3_0_327">
              <a:extLst>
                <a:ext uri="{FF2B5EF4-FFF2-40B4-BE49-F238E27FC236}">
                  <a16:creationId xmlns:a16="http://schemas.microsoft.com/office/drawing/2014/main" id="{5CF233BF-AF80-475E-8E43-A83206B00E45}"/>
                </a:ext>
              </a:extLst>
            </p:cNvPr>
            <p:cNvSpPr txBox="1"/>
            <p:nvPr/>
          </p:nvSpPr>
          <p:spPr>
            <a:xfrm>
              <a:off x="463595" y="2966662"/>
              <a:ext cx="8452800" cy="3885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200" b="0" i="0" u="none" strike="noStrike" cap="none">
                  <a:solidFill>
                    <a:srgbClr val="000000"/>
                  </a:solidFill>
                  <a:latin typeface="Calibri (Cuerpo)"/>
                  <a:ea typeface="Arial"/>
                  <a:cs typeface="Arial"/>
                  <a:sym typeface="Arial"/>
                </a:rPr>
                <a:t>Tasa de infección intrahospitalaria</a:t>
              </a:r>
              <a:endParaRPr sz="1200">
                <a:latin typeface="Calibri (Cuerpo)"/>
              </a:endParaRPr>
            </a:p>
          </p:txBody>
        </p:sp>
        <p:sp>
          <p:nvSpPr>
            <p:cNvPr id="27" name="Google Shape;433;g1dc6a7065d3_0_327">
              <a:extLst>
                <a:ext uri="{FF2B5EF4-FFF2-40B4-BE49-F238E27FC236}">
                  <a16:creationId xmlns:a16="http://schemas.microsoft.com/office/drawing/2014/main" id="{315549AD-2292-4F47-9BD5-734BF3A2166C}"/>
                </a:ext>
              </a:extLst>
            </p:cNvPr>
            <p:cNvSpPr/>
            <p:nvPr/>
          </p:nvSpPr>
          <p:spPr>
            <a:xfrm rot="5400000">
              <a:off x="-99354" y="3633295"/>
              <a:ext cx="662400" cy="463500"/>
            </a:xfrm>
            <a:prstGeom prst="chevron">
              <a:avLst>
                <a:gd name="adj" fmla="val 50000"/>
              </a:avLst>
            </a:prstGeom>
            <a:solidFill>
              <a:srgbClr val="1F5D5F"/>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28" name="Google Shape;434;g1dc6a7065d3_0_327">
              <a:extLst>
                <a:ext uri="{FF2B5EF4-FFF2-40B4-BE49-F238E27FC236}">
                  <a16:creationId xmlns:a16="http://schemas.microsoft.com/office/drawing/2014/main" id="{DA67948B-C25C-4DD9-8C8E-90A224C27BE1}"/>
                </a:ext>
              </a:extLst>
            </p:cNvPr>
            <p:cNvSpPr txBox="1"/>
            <p:nvPr/>
          </p:nvSpPr>
          <p:spPr>
            <a:xfrm>
              <a:off x="2" y="3765643"/>
              <a:ext cx="463500" cy="198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200" b="1">
                  <a:solidFill>
                    <a:srgbClr val="000000"/>
                  </a:solidFill>
                  <a:latin typeface="Calibri (Cuerpo)"/>
                  <a:ea typeface="Arial"/>
                  <a:cs typeface="Arial"/>
                  <a:sym typeface="Arial"/>
                </a:rPr>
                <a:t>15</a:t>
              </a:r>
              <a:endParaRPr sz="1200">
                <a:latin typeface="Calibri (Cuerpo)"/>
              </a:endParaRPr>
            </a:p>
          </p:txBody>
        </p:sp>
        <p:sp>
          <p:nvSpPr>
            <p:cNvPr id="29" name="Google Shape;435;g1dc6a7065d3_0_327">
              <a:extLst>
                <a:ext uri="{FF2B5EF4-FFF2-40B4-BE49-F238E27FC236}">
                  <a16:creationId xmlns:a16="http://schemas.microsoft.com/office/drawing/2014/main" id="{53CD957B-26D7-4C4B-A20C-9FF7B5FBB7D6}"/>
                </a:ext>
              </a:extLst>
            </p:cNvPr>
            <p:cNvSpPr/>
            <p:nvPr/>
          </p:nvSpPr>
          <p:spPr>
            <a:xfrm rot="5400000">
              <a:off x="4485230" y="-487803"/>
              <a:ext cx="430500" cy="8473800"/>
            </a:xfrm>
            <a:prstGeom prst="round2SameRect">
              <a:avLst>
                <a:gd name="adj1" fmla="val 16667"/>
                <a:gd name="adj2" fmla="val 0"/>
              </a:avLst>
            </a:prstGeom>
            <a:solidFill>
              <a:srgbClr val="FFFFFF">
                <a:alpha val="89800"/>
              </a:srgbClr>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30" name="Google Shape;436;g1dc6a7065d3_0_327">
              <a:extLst>
                <a:ext uri="{FF2B5EF4-FFF2-40B4-BE49-F238E27FC236}">
                  <a16:creationId xmlns:a16="http://schemas.microsoft.com/office/drawing/2014/main" id="{88F23AE6-CBE8-4A79-94F2-675A599189DD}"/>
                </a:ext>
              </a:extLst>
            </p:cNvPr>
            <p:cNvSpPr txBox="1"/>
            <p:nvPr/>
          </p:nvSpPr>
          <p:spPr>
            <a:xfrm>
              <a:off x="463595" y="3554861"/>
              <a:ext cx="8452800" cy="3885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200" b="0" i="0" u="none" strike="noStrike" cap="none">
                  <a:solidFill>
                    <a:srgbClr val="000000"/>
                  </a:solidFill>
                  <a:latin typeface="Calibri (Cuerpo)"/>
                  <a:ea typeface="Arial"/>
                  <a:cs typeface="Arial"/>
                  <a:sym typeface="Arial"/>
                </a:rPr>
                <a:t>Tasa de Mortalidad en menores de cinco años (Por cada 100.000 Atendidos menores de cinco Años)</a:t>
              </a:r>
              <a:endParaRPr sz="1200" b="0" i="0" u="none" strike="noStrike" cap="none">
                <a:solidFill>
                  <a:srgbClr val="000000"/>
                </a:solidFill>
                <a:latin typeface="Calibri (Cuerpo)"/>
                <a:ea typeface="Arial"/>
                <a:cs typeface="Arial"/>
                <a:sym typeface="Arial"/>
              </a:endParaRPr>
            </a:p>
          </p:txBody>
        </p:sp>
        <p:sp>
          <p:nvSpPr>
            <p:cNvPr id="31" name="Google Shape;437;g1dc6a7065d3_0_327">
              <a:extLst>
                <a:ext uri="{FF2B5EF4-FFF2-40B4-BE49-F238E27FC236}">
                  <a16:creationId xmlns:a16="http://schemas.microsoft.com/office/drawing/2014/main" id="{39BD72E7-48D7-4CB0-B31A-4924DCF67B5E}"/>
                </a:ext>
              </a:extLst>
            </p:cNvPr>
            <p:cNvSpPr/>
            <p:nvPr/>
          </p:nvSpPr>
          <p:spPr>
            <a:xfrm rot="5400000">
              <a:off x="-99354" y="4221495"/>
              <a:ext cx="662400" cy="463500"/>
            </a:xfrm>
            <a:prstGeom prst="chevron">
              <a:avLst>
                <a:gd name="adj" fmla="val 50000"/>
              </a:avLst>
            </a:prstGeom>
            <a:solidFill>
              <a:srgbClr val="1F5D5F"/>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32" name="Google Shape;438;g1dc6a7065d3_0_327">
              <a:extLst>
                <a:ext uri="{FF2B5EF4-FFF2-40B4-BE49-F238E27FC236}">
                  <a16:creationId xmlns:a16="http://schemas.microsoft.com/office/drawing/2014/main" id="{025C818B-9922-422F-84C4-61BFCB15F74B}"/>
                </a:ext>
              </a:extLst>
            </p:cNvPr>
            <p:cNvSpPr txBox="1"/>
            <p:nvPr/>
          </p:nvSpPr>
          <p:spPr>
            <a:xfrm>
              <a:off x="2" y="4353843"/>
              <a:ext cx="463500" cy="198600"/>
            </a:xfrm>
            <a:prstGeom prst="rect">
              <a:avLst/>
            </a:prstGeom>
            <a:noFill/>
            <a:ln>
              <a:noFill/>
            </a:ln>
          </p:spPr>
          <p:txBody>
            <a:bodyPr spcFirstLastPara="1" wrap="square" lIns="6350" tIns="6350" rIns="6350" bIns="635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es-CO" sz="1200" b="1">
                  <a:solidFill>
                    <a:srgbClr val="000000"/>
                  </a:solidFill>
                  <a:latin typeface="Calibri (Cuerpo)"/>
                  <a:ea typeface="Arial"/>
                  <a:cs typeface="Arial"/>
                  <a:sym typeface="Arial"/>
                </a:rPr>
                <a:t>16</a:t>
              </a:r>
              <a:endParaRPr sz="1200">
                <a:latin typeface="Calibri (Cuerpo)"/>
              </a:endParaRPr>
            </a:p>
          </p:txBody>
        </p:sp>
        <p:sp>
          <p:nvSpPr>
            <p:cNvPr id="33" name="Google Shape;439;g1dc6a7065d3_0_327">
              <a:extLst>
                <a:ext uri="{FF2B5EF4-FFF2-40B4-BE49-F238E27FC236}">
                  <a16:creationId xmlns:a16="http://schemas.microsoft.com/office/drawing/2014/main" id="{B87A1C98-CA97-4C59-B053-F898AB39C3C5}"/>
                </a:ext>
              </a:extLst>
            </p:cNvPr>
            <p:cNvSpPr/>
            <p:nvPr/>
          </p:nvSpPr>
          <p:spPr>
            <a:xfrm rot="5400000">
              <a:off x="4485230" y="100395"/>
              <a:ext cx="430500" cy="8473800"/>
            </a:xfrm>
            <a:prstGeom prst="round2SameRect">
              <a:avLst>
                <a:gd name="adj1" fmla="val 16667"/>
                <a:gd name="adj2" fmla="val 0"/>
              </a:avLst>
            </a:prstGeom>
            <a:solidFill>
              <a:srgbClr val="FFFFFF">
                <a:alpha val="89800"/>
              </a:srgbClr>
            </a:solidFill>
            <a:ln w="25400" cap="flat" cmpd="sng">
              <a:solidFill>
                <a:srgbClr val="1F5D5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Calibri (Cuerpo)"/>
              </a:endParaRPr>
            </a:p>
          </p:txBody>
        </p:sp>
        <p:sp>
          <p:nvSpPr>
            <p:cNvPr id="34" name="Google Shape;440;g1dc6a7065d3_0_327">
              <a:extLst>
                <a:ext uri="{FF2B5EF4-FFF2-40B4-BE49-F238E27FC236}">
                  <a16:creationId xmlns:a16="http://schemas.microsoft.com/office/drawing/2014/main" id="{C6D67CE8-D9AA-478C-B00A-B042297FAB2A}"/>
                </a:ext>
              </a:extLst>
            </p:cNvPr>
            <p:cNvSpPr txBox="1"/>
            <p:nvPr/>
          </p:nvSpPr>
          <p:spPr>
            <a:xfrm>
              <a:off x="463595" y="4143059"/>
              <a:ext cx="8452800" cy="388500"/>
            </a:xfrm>
            <a:prstGeom prst="rect">
              <a:avLst/>
            </a:prstGeom>
            <a:noFill/>
            <a:ln>
              <a:noFill/>
            </a:ln>
          </p:spPr>
          <p:txBody>
            <a:bodyPr spcFirstLastPara="1" wrap="square" lIns="113775" tIns="10150" rIns="10150" bIns="10150" anchor="ctr"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s-CO" sz="1200" b="0" i="0" u="none" strike="noStrike" cap="none">
                  <a:solidFill>
                    <a:srgbClr val="000000"/>
                  </a:solidFill>
                  <a:latin typeface="Calibri (Cuerpo)"/>
                  <a:ea typeface="Arial"/>
                  <a:cs typeface="Arial"/>
                  <a:sym typeface="Arial"/>
                </a:rPr>
                <a:t>Tasa de Mortalidad Infantil (Por cada 1.000 Nacidos Vivos)</a:t>
              </a:r>
              <a:endParaRPr sz="1200">
                <a:latin typeface="Calibri (Cuerpo)"/>
              </a:endParaRPr>
            </a:p>
          </p:txBody>
        </p:sp>
      </p:grpSp>
      <p:sp>
        <p:nvSpPr>
          <p:cNvPr id="35" name="Google Shape;441;g1dc6a7065d3_0_327">
            <a:extLst>
              <a:ext uri="{FF2B5EF4-FFF2-40B4-BE49-F238E27FC236}">
                <a16:creationId xmlns:a16="http://schemas.microsoft.com/office/drawing/2014/main" id="{9AEF8ADC-B276-4EC3-B1E6-7B1C53629D57}"/>
              </a:ext>
            </a:extLst>
          </p:cNvPr>
          <p:cNvSpPr txBox="1"/>
          <p:nvPr/>
        </p:nvSpPr>
        <p:spPr>
          <a:xfrm>
            <a:off x="3733800" y="537700"/>
            <a:ext cx="4724400" cy="677078"/>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CLASIFICACIÓN: TASA</a:t>
            </a:r>
            <a:endParaRPr dirty="0"/>
          </a:p>
        </p:txBody>
      </p:sp>
    </p:spTree>
    <p:extLst>
      <p:ext uri="{BB962C8B-B14F-4D97-AF65-F5344CB8AC3E}">
        <p14:creationId xmlns:p14="http://schemas.microsoft.com/office/powerpoint/2010/main" val="35551831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446;g1dc6a7065d3_0_330">
            <a:extLst>
              <a:ext uri="{FF2B5EF4-FFF2-40B4-BE49-F238E27FC236}">
                <a16:creationId xmlns:a16="http://schemas.microsoft.com/office/drawing/2014/main" id="{105D6F91-76A5-440C-8C80-C7D4FC835B93}"/>
              </a:ext>
            </a:extLst>
          </p:cNvPr>
          <p:cNvGraphicFramePr/>
          <p:nvPr>
            <p:extLst>
              <p:ext uri="{D42A27DB-BD31-4B8C-83A1-F6EECF244321}">
                <p14:modId xmlns:p14="http://schemas.microsoft.com/office/powerpoint/2010/main" val="534211485"/>
              </p:ext>
            </p:extLst>
          </p:nvPr>
        </p:nvGraphicFramePr>
        <p:xfrm>
          <a:off x="1544369" y="1427894"/>
          <a:ext cx="9092375" cy="1010940"/>
        </p:xfrm>
        <a:graphic>
          <a:graphicData uri="http://schemas.openxmlformats.org/drawingml/2006/table">
            <a:tbl>
              <a:tblPr firstRow="1" bandRow="1">
                <a:noFill/>
              </a:tblPr>
              <a:tblGrid>
                <a:gridCol w="1371925">
                  <a:extLst>
                    <a:ext uri="{9D8B030D-6E8A-4147-A177-3AD203B41FA5}">
                      <a16:colId xmlns:a16="http://schemas.microsoft.com/office/drawing/2014/main" val="20000"/>
                    </a:ext>
                  </a:extLst>
                </a:gridCol>
                <a:gridCol w="4689650">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INDICADOR </a:t>
                      </a:r>
                      <a:endParaRPr sz="18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dirty="0">
                          <a:solidFill>
                            <a:srgbClr val="FFFFFF"/>
                          </a:solidFill>
                          <a:latin typeface="Calibri (Cuerpo)"/>
                          <a:ea typeface="Arial"/>
                          <a:cs typeface="Arial"/>
                          <a:sym typeface="Arial"/>
                        </a:rPr>
                        <a:t>NUMERADOR</a:t>
                      </a:r>
                      <a:endParaRPr sz="1800" dirty="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DENOMINADOR</a:t>
                      </a:r>
                      <a:endParaRPr sz="18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s-CO" sz="1800">
                          <a:solidFill>
                            <a:srgbClr val="000000"/>
                          </a:solidFill>
                          <a:latin typeface="Calibri (Cuerpo)"/>
                          <a:ea typeface="Arial"/>
                          <a:cs typeface="Arial"/>
                          <a:sym typeface="Arial"/>
                        </a:rPr>
                        <a:t>E.3.1.1</a:t>
                      </a:r>
                      <a:endParaRPr sz="18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solidFill>
                            <a:srgbClr val="000000"/>
                          </a:solidFill>
                          <a:latin typeface="Calibri (Cuerpo)"/>
                          <a:ea typeface="Arial"/>
                          <a:cs typeface="Arial"/>
                          <a:sym typeface="Arial"/>
                        </a:rPr>
                        <a:t>Número de muertes de pacientes con diagnóstico de neumonía mayores de 65 años</a:t>
                      </a:r>
                      <a:endParaRPr sz="1800" dirty="0">
                        <a:solidFill>
                          <a:srgbClr val="000000"/>
                        </a:solidFill>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solidFill>
                            <a:srgbClr val="000000"/>
                          </a:solidFill>
                          <a:latin typeface="Calibri (Cuerpo)"/>
                          <a:ea typeface="Arial"/>
                          <a:cs typeface="Arial"/>
                          <a:sym typeface="Arial"/>
                        </a:rPr>
                        <a:t>Número total de pacientes afiliados mayores de 65 años</a:t>
                      </a:r>
                      <a:endParaRPr sz="1800" dirty="0">
                        <a:solidFill>
                          <a:srgbClr val="000000"/>
                        </a:solidFill>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graphicFrame>
        <p:nvGraphicFramePr>
          <p:cNvPr id="3" name="Google Shape;447;g1dc6a7065d3_0_330">
            <a:extLst>
              <a:ext uri="{FF2B5EF4-FFF2-40B4-BE49-F238E27FC236}">
                <a16:creationId xmlns:a16="http://schemas.microsoft.com/office/drawing/2014/main" id="{49EFE8AA-0E10-4FAB-9018-8DF64560EB8D}"/>
              </a:ext>
            </a:extLst>
          </p:cNvPr>
          <p:cNvGraphicFramePr/>
          <p:nvPr>
            <p:extLst>
              <p:ext uri="{D42A27DB-BD31-4B8C-83A1-F6EECF244321}">
                <p14:modId xmlns:p14="http://schemas.microsoft.com/office/powerpoint/2010/main" val="2935177655"/>
              </p:ext>
            </p:extLst>
          </p:nvPr>
        </p:nvGraphicFramePr>
        <p:xfrm>
          <a:off x="1545849" y="3090919"/>
          <a:ext cx="9092375" cy="1280180"/>
        </p:xfrm>
        <a:graphic>
          <a:graphicData uri="http://schemas.openxmlformats.org/drawingml/2006/table">
            <a:tbl>
              <a:tblPr firstRow="1" bandRow="1">
                <a:noFill/>
              </a:tblPr>
              <a:tblGrid>
                <a:gridCol w="1405500">
                  <a:extLst>
                    <a:ext uri="{9D8B030D-6E8A-4147-A177-3AD203B41FA5}">
                      <a16:colId xmlns:a16="http://schemas.microsoft.com/office/drawing/2014/main" val="20000"/>
                    </a:ext>
                  </a:extLst>
                </a:gridCol>
                <a:gridCol w="4656075">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321775">
                <a:tc>
                  <a:txBody>
                    <a:bodyPr/>
                    <a:lstStyle/>
                    <a:p>
                      <a:pPr marL="0" marR="0" lvl="0" indent="0" algn="ctr" rtl="0">
                        <a:spcBef>
                          <a:spcPts val="0"/>
                        </a:spcBef>
                        <a:spcAft>
                          <a:spcPts val="0"/>
                        </a:spcAft>
                        <a:buNone/>
                      </a:pPr>
                      <a:r>
                        <a:rPr lang="es-CO" sz="1800" dirty="0">
                          <a:solidFill>
                            <a:srgbClr val="FFFFFF"/>
                          </a:solidFill>
                          <a:latin typeface="Calibri (Cuerpo)"/>
                          <a:ea typeface="Arial"/>
                          <a:cs typeface="Arial"/>
                          <a:sym typeface="Arial"/>
                        </a:rPr>
                        <a:t>INDICADOR </a:t>
                      </a: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NUMERADOR</a:t>
                      </a:r>
                      <a:endParaRPr sz="20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DENOMINADOR</a:t>
                      </a:r>
                      <a:endParaRPr sz="20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845400">
                <a:tc>
                  <a:txBody>
                    <a:bodyPr/>
                    <a:lstStyle/>
                    <a:p>
                      <a:pPr marL="0" marR="0" lvl="0" indent="0" algn="l" rtl="0">
                        <a:spcBef>
                          <a:spcPts val="0"/>
                        </a:spcBef>
                        <a:spcAft>
                          <a:spcPts val="0"/>
                        </a:spcAft>
                        <a:buNone/>
                      </a:pPr>
                      <a:r>
                        <a:rPr lang="es-CO" sz="1800">
                          <a:latin typeface="Calibri (Cuerpo)"/>
                          <a:ea typeface="Arial"/>
                          <a:cs typeface="Arial"/>
                          <a:sym typeface="Arial"/>
                        </a:rPr>
                        <a:t>E.3.1.2</a:t>
                      </a:r>
                      <a:endParaRPr sz="20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latin typeface="Calibri (Cuerpo)"/>
                          <a:ea typeface="Arial"/>
                          <a:cs typeface="Arial"/>
                          <a:sym typeface="Arial"/>
                        </a:rPr>
                        <a:t>Número de muertes de pacientes con diagnóstico de neumonía en menores de cinco años</a:t>
                      </a:r>
                      <a:endParaRPr sz="1800" dirty="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latin typeface="Calibri (Cuerpo)"/>
                          <a:ea typeface="Arial"/>
                          <a:cs typeface="Arial"/>
                          <a:sym typeface="Arial"/>
                        </a:rPr>
                        <a:t>Número total de pacientes afiliados menores de cinco años</a:t>
                      </a:r>
                      <a:endParaRPr sz="180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graphicFrame>
        <p:nvGraphicFramePr>
          <p:cNvPr id="4" name="Google Shape;448;g1dc6a7065d3_0_330">
            <a:extLst>
              <a:ext uri="{FF2B5EF4-FFF2-40B4-BE49-F238E27FC236}">
                <a16:creationId xmlns:a16="http://schemas.microsoft.com/office/drawing/2014/main" id="{9E27FC59-3A5A-464B-906A-1AC42F22F44F}"/>
              </a:ext>
            </a:extLst>
          </p:cNvPr>
          <p:cNvGraphicFramePr/>
          <p:nvPr>
            <p:extLst>
              <p:ext uri="{D42A27DB-BD31-4B8C-83A1-F6EECF244321}">
                <p14:modId xmlns:p14="http://schemas.microsoft.com/office/powerpoint/2010/main" val="2639694176"/>
              </p:ext>
            </p:extLst>
          </p:nvPr>
        </p:nvGraphicFramePr>
        <p:xfrm>
          <a:off x="1545849" y="4800600"/>
          <a:ext cx="9092375" cy="1243825"/>
        </p:xfrm>
        <a:graphic>
          <a:graphicData uri="http://schemas.openxmlformats.org/drawingml/2006/table">
            <a:tbl>
              <a:tblPr firstRow="1" bandRow="1">
                <a:noFill/>
              </a:tblPr>
              <a:tblGrid>
                <a:gridCol w="1447425">
                  <a:extLst>
                    <a:ext uri="{9D8B030D-6E8A-4147-A177-3AD203B41FA5}">
                      <a16:colId xmlns:a16="http://schemas.microsoft.com/office/drawing/2014/main" val="20000"/>
                    </a:ext>
                  </a:extLst>
                </a:gridCol>
                <a:gridCol w="4614150">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372125">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INDICADOR </a:t>
                      </a:r>
                      <a:endParaRPr sz="18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NUMERADOR</a:t>
                      </a:r>
                      <a:endParaRPr sz="20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DENOMINADOR</a:t>
                      </a:r>
                      <a:endParaRPr sz="20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871700">
                <a:tc>
                  <a:txBody>
                    <a:bodyPr/>
                    <a:lstStyle/>
                    <a:p>
                      <a:pPr marL="0" marR="0" lvl="0" indent="0" algn="l" rtl="0">
                        <a:spcBef>
                          <a:spcPts val="0"/>
                        </a:spcBef>
                        <a:spcAft>
                          <a:spcPts val="0"/>
                        </a:spcAft>
                        <a:buNone/>
                      </a:pPr>
                      <a:r>
                        <a:rPr lang="es-CO" sz="1800">
                          <a:latin typeface="Calibri (Cuerpo)"/>
                          <a:ea typeface="Arial"/>
                          <a:cs typeface="Arial"/>
                          <a:sym typeface="Arial"/>
                        </a:rPr>
                        <a:t>E.4.1.0</a:t>
                      </a:r>
                      <a:endParaRPr sz="20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a:latin typeface="Calibri (Cuerpo)"/>
                          <a:ea typeface="Arial"/>
                          <a:cs typeface="Arial"/>
                          <a:sym typeface="Arial"/>
                        </a:rPr>
                        <a:t>Número total de pacientes que se consideran satisfechos con los servicios recibidos</a:t>
                      </a:r>
                      <a:endParaRPr sz="180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latin typeface="Calibri (Cuerpo)"/>
                          <a:ea typeface="Arial"/>
                          <a:cs typeface="Arial"/>
                          <a:sym typeface="Arial"/>
                        </a:rPr>
                        <a:t>Número total de pacientes encuestados</a:t>
                      </a:r>
                      <a:endParaRPr sz="180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5" name="Google Shape;449;g1dc6a7065d3_0_330">
            <a:extLst>
              <a:ext uri="{FF2B5EF4-FFF2-40B4-BE49-F238E27FC236}">
                <a16:creationId xmlns:a16="http://schemas.microsoft.com/office/drawing/2014/main" id="{6E7E5E0D-7F09-4A35-8F85-2EBD16F6F47F}"/>
              </a:ext>
            </a:extLst>
          </p:cNvPr>
          <p:cNvSpPr txBox="1"/>
          <p:nvPr/>
        </p:nvSpPr>
        <p:spPr>
          <a:xfrm>
            <a:off x="4590563" y="565225"/>
            <a:ext cx="3000000" cy="677078"/>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FORMULA TASA</a:t>
            </a:r>
            <a:endParaRPr dirty="0"/>
          </a:p>
        </p:txBody>
      </p:sp>
    </p:spTree>
    <p:extLst>
      <p:ext uri="{BB962C8B-B14F-4D97-AF65-F5344CB8AC3E}">
        <p14:creationId xmlns:p14="http://schemas.microsoft.com/office/powerpoint/2010/main" val="11087784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454;g1dc6a7065d3_0_377">
            <a:extLst>
              <a:ext uri="{FF2B5EF4-FFF2-40B4-BE49-F238E27FC236}">
                <a16:creationId xmlns:a16="http://schemas.microsoft.com/office/drawing/2014/main" id="{9A766F53-6BAD-4FBC-80D8-D9DF152719EF}"/>
              </a:ext>
            </a:extLst>
          </p:cNvPr>
          <p:cNvGraphicFramePr/>
          <p:nvPr>
            <p:extLst>
              <p:ext uri="{D42A27DB-BD31-4B8C-83A1-F6EECF244321}">
                <p14:modId xmlns:p14="http://schemas.microsoft.com/office/powerpoint/2010/main" val="2753877698"/>
              </p:ext>
            </p:extLst>
          </p:nvPr>
        </p:nvGraphicFramePr>
        <p:xfrm>
          <a:off x="1545848" y="1869440"/>
          <a:ext cx="9092350" cy="1681500"/>
        </p:xfrm>
        <a:graphic>
          <a:graphicData uri="http://schemas.openxmlformats.org/drawingml/2006/table">
            <a:tbl>
              <a:tblPr firstRow="1" bandRow="1">
                <a:noFill/>
              </a:tblPr>
              <a:tblGrid>
                <a:gridCol w="1407075">
                  <a:extLst>
                    <a:ext uri="{9D8B030D-6E8A-4147-A177-3AD203B41FA5}">
                      <a16:colId xmlns:a16="http://schemas.microsoft.com/office/drawing/2014/main" val="20000"/>
                    </a:ext>
                  </a:extLst>
                </a:gridCol>
                <a:gridCol w="4771600">
                  <a:extLst>
                    <a:ext uri="{9D8B030D-6E8A-4147-A177-3AD203B41FA5}">
                      <a16:colId xmlns:a16="http://schemas.microsoft.com/office/drawing/2014/main" val="20001"/>
                    </a:ext>
                  </a:extLst>
                </a:gridCol>
                <a:gridCol w="2913675">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INDICADOR </a:t>
                      </a:r>
                      <a:endParaRPr sz="18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NUMERADOR</a:t>
                      </a:r>
                      <a:endParaRPr sz="20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DENOMINADOR</a:t>
                      </a:r>
                      <a:endParaRPr sz="20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294650">
                <a:tc>
                  <a:txBody>
                    <a:bodyPr/>
                    <a:lstStyle/>
                    <a:p>
                      <a:pPr marL="0" marR="0" lvl="0" indent="0" algn="l" rtl="0">
                        <a:spcBef>
                          <a:spcPts val="0"/>
                        </a:spcBef>
                        <a:spcAft>
                          <a:spcPts val="0"/>
                        </a:spcAft>
                        <a:buNone/>
                      </a:pPr>
                      <a:r>
                        <a:rPr lang="es-CO" sz="2000">
                          <a:solidFill>
                            <a:srgbClr val="000000"/>
                          </a:solidFill>
                          <a:latin typeface="Calibri (Cuerpo)"/>
                          <a:ea typeface="Arial"/>
                          <a:cs typeface="Arial"/>
                          <a:sym typeface="Arial"/>
                        </a:rPr>
                        <a:t>I.2.1.0</a:t>
                      </a:r>
                      <a:endParaRPr sz="20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solidFill>
                            <a:srgbClr val="000000"/>
                          </a:solidFill>
                          <a:latin typeface="Calibri (Cuerpo)"/>
                          <a:ea typeface="Arial"/>
                          <a:cs typeface="Arial"/>
                          <a:sym typeface="Arial"/>
                        </a:rPr>
                        <a:t>Número total de pacientes que reingresan al servicio de hospitalización, en la misma institución, antes de 20 días por la misma causa en el periodo</a:t>
                      </a:r>
                      <a:endParaRPr sz="2000" dirty="0">
                        <a:solidFill>
                          <a:srgbClr val="000000"/>
                        </a:solidFill>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solidFill>
                            <a:srgbClr val="000000"/>
                          </a:solidFill>
                          <a:latin typeface="Calibri (Cuerpo)"/>
                          <a:ea typeface="Arial"/>
                          <a:cs typeface="Arial"/>
                          <a:sym typeface="Arial"/>
                        </a:rPr>
                        <a:t>Número total de</a:t>
                      </a:r>
                      <a:endParaRPr sz="2000" dirty="0">
                        <a:latin typeface="Calibri (Cuerpo)"/>
                      </a:endParaRPr>
                    </a:p>
                    <a:p>
                      <a:pPr marL="0" marR="0" lvl="0" indent="0" algn="l" rtl="0">
                        <a:spcBef>
                          <a:spcPts val="0"/>
                        </a:spcBef>
                        <a:spcAft>
                          <a:spcPts val="0"/>
                        </a:spcAft>
                        <a:buNone/>
                      </a:pPr>
                      <a:r>
                        <a:rPr lang="es-CO" sz="2000" dirty="0">
                          <a:solidFill>
                            <a:srgbClr val="000000"/>
                          </a:solidFill>
                          <a:latin typeface="Calibri (Cuerpo)"/>
                          <a:ea typeface="Arial"/>
                          <a:cs typeface="Arial"/>
                          <a:sym typeface="Arial"/>
                        </a:rPr>
                        <a:t>egresos vivos en el periodo</a:t>
                      </a:r>
                      <a:endParaRPr sz="2000" dirty="0">
                        <a:solidFill>
                          <a:srgbClr val="000000"/>
                        </a:solidFill>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graphicFrame>
        <p:nvGraphicFramePr>
          <p:cNvPr id="3" name="Google Shape;455;g1dc6a7065d3_0_377">
            <a:extLst>
              <a:ext uri="{FF2B5EF4-FFF2-40B4-BE49-F238E27FC236}">
                <a16:creationId xmlns:a16="http://schemas.microsoft.com/office/drawing/2014/main" id="{1C6EE839-C06C-4478-8E55-6FC69B960CB7}"/>
              </a:ext>
            </a:extLst>
          </p:cNvPr>
          <p:cNvGraphicFramePr/>
          <p:nvPr>
            <p:extLst>
              <p:ext uri="{D42A27DB-BD31-4B8C-83A1-F6EECF244321}">
                <p14:modId xmlns:p14="http://schemas.microsoft.com/office/powerpoint/2010/main" val="430679101"/>
              </p:ext>
            </p:extLst>
          </p:nvPr>
        </p:nvGraphicFramePr>
        <p:xfrm>
          <a:off x="1545848" y="4267200"/>
          <a:ext cx="9092375" cy="1402100"/>
        </p:xfrm>
        <a:graphic>
          <a:graphicData uri="http://schemas.openxmlformats.org/drawingml/2006/table">
            <a:tbl>
              <a:tblPr firstRow="1" bandRow="1">
                <a:noFill/>
              </a:tblPr>
              <a:tblGrid>
                <a:gridCol w="1405500">
                  <a:extLst>
                    <a:ext uri="{9D8B030D-6E8A-4147-A177-3AD203B41FA5}">
                      <a16:colId xmlns:a16="http://schemas.microsoft.com/office/drawing/2014/main" val="20000"/>
                    </a:ext>
                  </a:extLst>
                </a:gridCol>
                <a:gridCol w="4656075">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321775">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INDICADOR </a:t>
                      </a:r>
                      <a:endParaRPr sz="20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NUMERADOR</a:t>
                      </a:r>
                      <a:endParaRPr sz="20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solidFill>
                            <a:srgbClr val="FFFFFF"/>
                          </a:solidFill>
                          <a:latin typeface="Calibri (Cuerpo)"/>
                          <a:ea typeface="Arial"/>
                          <a:cs typeface="Arial"/>
                          <a:sym typeface="Arial"/>
                        </a:rPr>
                        <a:t>DENOMINADOR</a:t>
                      </a:r>
                      <a:endParaRPr sz="20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967950">
                <a:tc>
                  <a:txBody>
                    <a:bodyPr/>
                    <a:lstStyle/>
                    <a:p>
                      <a:pPr marL="0" marR="0" lvl="0" indent="0" algn="l" rtl="0">
                        <a:spcBef>
                          <a:spcPts val="0"/>
                        </a:spcBef>
                        <a:spcAft>
                          <a:spcPts val="0"/>
                        </a:spcAft>
                        <a:buNone/>
                      </a:pPr>
                      <a:r>
                        <a:rPr lang="es-CO" sz="2000">
                          <a:latin typeface="Calibri (Cuerpo)"/>
                          <a:ea typeface="Arial"/>
                          <a:cs typeface="Arial"/>
                          <a:sym typeface="Arial"/>
                        </a:rPr>
                        <a:t>I.3.1.0</a:t>
                      </a:r>
                      <a:endParaRPr sz="20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latin typeface="Calibri (Cuerpo)"/>
                          <a:ea typeface="Arial"/>
                          <a:cs typeface="Arial"/>
                          <a:sym typeface="Arial"/>
                        </a:rPr>
                        <a:t>Número total de pacientes hospitalizados que fallecen después de 48 horas del ingreso</a:t>
                      </a:r>
                      <a:endParaRPr sz="2000" dirty="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latin typeface="Calibri (Cuerpo)"/>
                          <a:ea typeface="Arial"/>
                          <a:cs typeface="Arial"/>
                          <a:sym typeface="Arial"/>
                        </a:rPr>
                        <a:t>Número total de pacientes hospitalizados</a:t>
                      </a:r>
                      <a:endParaRPr sz="200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4" name="Google Shape;456;g1dc6a7065d3_0_377">
            <a:extLst>
              <a:ext uri="{FF2B5EF4-FFF2-40B4-BE49-F238E27FC236}">
                <a16:creationId xmlns:a16="http://schemas.microsoft.com/office/drawing/2014/main" id="{15AFAD9D-0DBB-4B34-B55C-17CF1AE15795}"/>
              </a:ext>
            </a:extLst>
          </p:cNvPr>
          <p:cNvSpPr txBox="1"/>
          <p:nvPr/>
        </p:nvSpPr>
        <p:spPr>
          <a:xfrm>
            <a:off x="4596000" y="757875"/>
            <a:ext cx="3000000" cy="677078"/>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FORMULA TASA</a:t>
            </a:r>
            <a:endParaRPr dirty="0"/>
          </a:p>
        </p:txBody>
      </p:sp>
    </p:spTree>
    <p:extLst>
      <p:ext uri="{BB962C8B-B14F-4D97-AF65-F5344CB8AC3E}">
        <p14:creationId xmlns:p14="http://schemas.microsoft.com/office/powerpoint/2010/main" val="22817636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461;g1dc6a7065d3_0_380">
            <a:extLst>
              <a:ext uri="{FF2B5EF4-FFF2-40B4-BE49-F238E27FC236}">
                <a16:creationId xmlns:a16="http://schemas.microsoft.com/office/drawing/2014/main" id="{EE8917B2-131A-4C98-BA96-DF7BA1945DDC}"/>
              </a:ext>
            </a:extLst>
          </p:cNvPr>
          <p:cNvGraphicFramePr/>
          <p:nvPr>
            <p:extLst>
              <p:ext uri="{D42A27DB-BD31-4B8C-83A1-F6EECF244321}">
                <p14:modId xmlns:p14="http://schemas.microsoft.com/office/powerpoint/2010/main" val="1422510389"/>
              </p:ext>
            </p:extLst>
          </p:nvPr>
        </p:nvGraphicFramePr>
        <p:xfrm>
          <a:off x="1545849" y="1595095"/>
          <a:ext cx="9092375" cy="1243825"/>
        </p:xfrm>
        <a:graphic>
          <a:graphicData uri="http://schemas.openxmlformats.org/drawingml/2006/table">
            <a:tbl>
              <a:tblPr firstRow="1" bandRow="1">
                <a:noFill/>
              </a:tblPr>
              <a:tblGrid>
                <a:gridCol w="1447425">
                  <a:extLst>
                    <a:ext uri="{9D8B030D-6E8A-4147-A177-3AD203B41FA5}">
                      <a16:colId xmlns:a16="http://schemas.microsoft.com/office/drawing/2014/main" val="20000"/>
                    </a:ext>
                  </a:extLst>
                </a:gridCol>
                <a:gridCol w="4614150">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372125">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INDICADOR </a:t>
                      </a:r>
                      <a:endParaRPr sz="18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NUMERADOR</a:t>
                      </a:r>
                      <a:endParaRPr sz="18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DENOMINADOR</a:t>
                      </a:r>
                      <a:endParaRPr sz="18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871700">
                <a:tc>
                  <a:txBody>
                    <a:bodyPr/>
                    <a:lstStyle/>
                    <a:p>
                      <a:pPr marL="0" marR="0" lvl="0" indent="0" algn="l" rtl="0">
                        <a:spcBef>
                          <a:spcPts val="0"/>
                        </a:spcBef>
                        <a:spcAft>
                          <a:spcPts val="0"/>
                        </a:spcAft>
                        <a:buNone/>
                      </a:pPr>
                      <a:r>
                        <a:rPr lang="es-CO" sz="1800">
                          <a:latin typeface="Calibri (Cuerpo)"/>
                          <a:ea typeface="Arial"/>
                          <a:cs typeface="Arial"/>
                          <a:sym typeface="Arial"/>
                        </a:rPr>
                        <a:t>I.3.2.0</a:t>
                      </a:r>
                      <a:endParaRPr sz="18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latin typeface="Calibri (Cuerpo)"/>
                          <a:ea typeface="Arial"/>
                          <a:cs typeface="Arial"/>
                          <a:sym typeface="Arial"/>
                        </a:rPr>
                        <a:t>Número de pacientes con infección nosocomial</a:t>
                      </a:r>
                      <a:endParaRPr sz="1800" dirty="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latin typeface="Calibri (Cuerpo)"/>
                          <a:ea typeface="Arial"/>
                          <a:cs typeface="Arial"/>
                          <a:sym typeface="Arial"/>
                        </a:rPr>
                        <a:t>Número total de pacientes hospitalizados</a:t>
                      </a:r>
                      <a:endParaRPr sz="180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graphicFrame>
        <p:nvGraphicFramePr>
          <p:cNvPr id="3" name="Google Shape;462;g1dc6a7065d3_0_380">
            <a:extLst>
              <a:ext uri="{FF2B5EF4-FFF2-40B4-BE49-F238E27FC236}">
                <a16:creationId xmlns:a16="http://schemas.microsoft.com/office/drawing/2014/main" id="{A665605F-1664-4D09-8925-27894031F4D8}"/>
              </a:ext>
            </a:extLst>
          </p:cNvPr>
          <p:cNvGraphicFramePr/>
          <p:nvPr>
            <p:extLst>
              <p:ext uri="{D42A27DB-BD31-4B8C-83A1-F6EECF244321}">
                <p14:modId xmlns:p14="http://schemas.microsoft.com/office/powerpoint/2010/main" val="2199788846"/>
              </p:ext>
            </p:extLst>
          </p:nvPr>
        </p:nvGraphicFramePr>
        <p:xfrm>
          <a:off x="1556946" y="3430311"/>
          <a:ext cx="9092350" cy="1010940"/>
        </p:xfrm>
        <a:graphic>
          <a:graphicData uri="http://schemas.openxmlformats.org/drawingml/2006/table">
            <a:tbl>
              <a:tblPr firstRow="1" bandRow="1">
                <a:noFill/>
              </a:tblPr>
              <a:tblGrid>
                <a:gridCol w="1371925">
                  <a:extLst>
                    <a:ext uri="{9D8B030D-6E8A-4147-A177-3AD203B41FA5}">
                      <a16:colId xmlns:a16="http://schemas.microsoft.com/office/drawing/2014/main" val="20000"/>
                    </a:ext>
                  </a:extLst>
                </a:gridCol>
                <a:gridCol w="4806750">
                  <a:extLst>
                    <a:ext uri="{9D8B030D-6E8A-4147-A177-3AD203B41FA5}">
                      <a16:colId xmlns:a16="http://schemas.microsoft.com/office/drawing/2014/main" val="20001"/>
                    </a:ext>
                  </a:extLst>
                </a:gridCol>
                <a:gridCol w="2913675">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INDICADOR </a:t>
                      </a:r>
                      <a:endParaRPr sz="18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NUMERADOR</a:t>
                      </a:r>
                      <a:endParaRPr sz="180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DENOMINADOR</a:t>
                      </a:r>
                      <a:endParaRPr sz="18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s-CO" sz="1800">
                          <a:solidFill>
                            <a:srgbClr val="000000"/>
                          </a:solidFill>
                          <a:latin typeface="Calibri (Cuerpo)"/>
                          <a:ea typeface="Arial"/>
                          <a:cs typeface="Arial"/>
                          <a:sym typeface="Arial"/>
                        </a:rPr>
                        <a:t>15</a:t>
                      </a:r>
                      <a:endParaRPr sz="18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solidFill>
                            <a:srgbClr val="000000"/>
                          </a:solidFill>
                          <a:latin typeface="Calibri (Cuerpo)"/>
                          <a:ea typeface="Arial"/>
                          <a:cs typeface="Arial"/>
                          <a:sym typeface="Arial"/>
                        </a:rPr>
                        <a:t>Numero de Defunciones menores de un cinco años</a:t>
                      </a:r>
                      <a:endParaRPr sz="1800" dirty="0">
                        <a:solidFill>
                          <a:srgbClr val="000000"/>
                        </a:solidFill>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solidFill>
                            <a:srgbClr val="000000"/>
                          </a:solidFill>
                          <a:latin typeface="Calibri (Cuerpo)"/>
                          <a:ea typeface="Arial"/>
                          <a:cs typeface="Arial"/>
                          <a:sym typeface="Arial"/>
                        </a:rPr>
                        <a:t>Numero de menores a cinco años</a:t>
                      </a:r>
                      <a:endParaRPr sz="1800" dirty="0">
                        <a:solidFill>
                          <a:srgbClr val="000000"/>
                        </a:solidFill>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graphicFrame>
        <p:nvGraphicFramePr>
          <p:cNvPr id="4" name="Google Shape;463;g1dc6a7065d3_0_380">
            <a:extLst>
              <a:ext uri="{FF2B5EF4-FFF2-40B4-BE49-F238E27FC236}">
                <a16:creationId xmlns:a16="http://schemas.microsoft.com/office/drawing/2014/main" id="{93B4DC7D-188D-4A6A-A6D8-1564FDB560C0}"/>
              </a:ext>
            </a:extLst>
          </p:cNvPr>
          <p:cNvGraphicFramePr/>
          <p:nvPr>
            <p:extLst>
              <p:ext uri="{D42A27DB-BD31-4B8C-83A1-F6EECF244321}">
                <p14:modId xmlns:p14="http://schemas.microsoft.com/office/powerpoint/2010/main" val="2047259514"/>
              </p:ext>
            </p:extLst>
          </p:nvPr>
        </p:nvGraphicFramePr>
        <p:xfrm>
          <a:off x="1545849" y="5032604"/>
          <a:ext cx="9092375" cy="1026595"/>
        </p:xfrm>
        <a:graphic>
          <a:graphicData uri="http://schemas.openxmlformats.org/drawingml/2006/table">
            <a:tbl>
              <a:tblPr firstRow="1" bandRow="1">
                <a:noFill/>
              </a:tblPr>
              <a:tblGrid>
                <a:gridCol w="1405500">
                  <a:extLst>
                    <a:ext uri="{9D8B030D-6E8A-4147-A177-3AD203B41FA5}">
                      <a16:colId xmlns:a16="http://schemas.microsoft.com/office/drawing/2014/main" val="20000"/>
                    </a:ext>
                  </a:extLst>
                </a:gridCol>
                <a:gridCol w="4656075">
                  <a:extLst>
                    <a:ext uri="{9D8B030D-6E8A-4147-A177-3AD203B41FA5}">
                      <a16:colId xmlns:a16="http://schemas.microsoft.com/office/drawing/2014/main" val="20001"/>
                    </a:ext>
                  </a:extLst>
                </a:gridCol>
                <a:gridCol w="3030800">
                  <a:extLst>
                    <a:ext uri="{9D8B030D-6E8A-4147-A177-3AD203B41FA5}">
                      <a16:colId xmlns:a16="http://schemas.microsoft.com/office/drawing/2014/main" val="20002"/>
                    </a:ext>
                  </a:extLst>
                </a:gridCol>
              </a:tblGrid>
              <a:tr h="321775">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INDICADOR </a:t>
                      </a:r>
                      <a:endParaRPr sz="1800">
                        <a:solidFill>
                          <a:srgbClr val="FFFFFF"/>
                        </a:solidFill>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dirty="0">
                          <a:solidFill>
                            <a:srgbClr val="FFFFFF"/>
                          </a:solidFill>
                          <a:latin typeface="Calibri (Cuerpo)"/>
                          <a:ea typeface="Arial"/>
                          <a:cs typeface="Arial"/>
                          <a:sym typeface="Arial"/>
                        </a:rPr>
                        <a:t>NUMERADOR</a:t>
                      </a:r>
                      <a:endParaRPr sz="1800" dirty="0">
                        <a:latin typeface="Calibri (Cuerpo)"/>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1800">
                          <a:solidFill>
                            <a:srgbClr val="FFFFFF"/>
                          </a:solidFill>
                          <a:latin typeface="Calibri (Cuerpo)"/>
                          <a:ea typeface="Arial"/>
                          <a:cs typeface="Arial"/>
                          <a:sym typeface="Arial"/>
                        </a:rPr>
                        <a:t>DENOMINADOR</a:t>
                      </a:r>
                      <a:endParaRPr sz="1800">
                        <a:latin typeface="Calibri (Cuerpo)"/>
                      </a:endParaRPr>
                    </a:p>
                  </a:txBody>
                  <a:tcPr marL="91450" marR="91450" marT="45725" marB="45725">
                    <a:solidFill>
                      <a:srgbClr val="1F5D5F"/>
                    </a:solidFill>
                  </a:tcPr>
                </a:tc>
                <a:extLst>
                  <a:ext uri="{0D108BD9-81ED-4DB2-BD59-A6C34878D82A}">
                    <a16:rowId xmlns:a16="http://schemas.microsoft.com/office/drawing/2014/main" val="10000"/>
                  </a:ext>
                </a:extLst>
              </a:tr>
              <a:tr h="660825">
                <a:tc>
                  <a:txBody>
                    <a:bodyPr/>
                    <a:lstStyle/>
                    <a:p>
                      <a:pPr marL="0" marR="0" lvl="0" indent="0" algn="l" rtl="0">
                        <a:spcBef>
                          <a:spcPts val="0"/>
                        </a:spcBef>
                        <a:spcAft>
                          <a:spcPts val="0"/>
                        </a:spcAft>
                        <a:buNone/>
                      </a:pPr>
                      <a:r>
                        <a:rPr lang="es-CO" sz="1800">
                          <a:latin typeface="Calibri (Cuerpo)"/>
                          <a:ea typeface="Arial"/>
                          <a:cs typeface="Arial"/>
                          <a:sym typeface="Arial"/>
                        </a:rPr>
                        <a:t>16</a:t>
                      </a:r>
                      <a:endParaRPr sz="180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a:latin typeface="Calibri (Cuerpo)"/>
                          <a:ea typeface="Arial"/>
                          <a:cs typeface="Arial"/>
                          <a:sym typeface="Arial"/>
                        </a:rPr>
                        <a:t>Numero de Defunciones menores de un Año</a:t>
                      </a:r>
                      <a:endParaRPr sz="1800">
                        <a:latin typeface="Calibri (Cuerpo)"/>
                        <a:ea typeface="Arial"/>
                        <a:cs typeface="Arial"/>
                        <a:sym typeface="Arial"/>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1800" dirty="0">
                          <a:latin typeface="Calibri (Cuerpo)"/>
                          <a:ea typeface="Arial"/>
                          <a:cs typeface="Arial"/>
                          <a:sym typeface="Arial"/>
                        </a:rPr>
                        <a:t>Numero  de Nacidos Vivos</a:t>
                      </a:r>
                      <a:endParaRPr sz="1800" dirty="0">
                        <a:latin typeface="Calibri (Cuerpo)"/>
                        <a:ea typeface="Arial"/>
                        <a:cs typeface="Arial"/>
                        <a:sym typeface="Arial"/>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5" name="Google Shape;464;g1dc6a7065d3_0_380">
            <a:extLst>
              <a:ext uri="{FF2B5EF4-FFF2-40B4-BE49-F238E27FC236}">
                <a16:creationId xmlns:a16="http://schemas.microsoft.com/office/drawing/2014/main" id="{67B57308-4492-4633-8F4C-86A4CD9BCAE6}"/>
              </a:ext>
            </a:extLst>
          </p:cNvPr>
          <p:cNvSpPr txBox="1"/>
          <p:nvPr/>
        </p:nvSpPr>
        <p:spPr>
          <a:xfrm>
            <a:off x="4592038" y="702825"/>
            <a:ext cx="3000000" cy="677078"/>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FORMULA TASA</a:t>
            </a:r>
            <a:endParaRPr dirty="0">
              <a:sym typeface="Calibri"/>
            </a:endParaRPr>
          </a:p>
        </p:txBody>
      </p:sp>
    </p:spTree>
    <p:extLst>
      <p:ext uri="{BB962C8B-B14F-4D97-AF65-F5344CB8AC3E}">
        <p14:creationId xmlns:p14="http://schemas.microsoft.com/office/powerpoint/2010/main" val="4076802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319526" y="1099127"/>
          <a:ext cx="11235165" cy="5551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a:extLst>
              <a:ext uri="{FF2B5EF4-FFF2-40B4-BE49-F238E27FC236}">
                <a16:creationId xmlns:a16="http://schemas.microsoft.com/office/drawing/2014/main" id="{74556E20-1790-4702-83C1-2CE7ED2957DC}"/>
              </a:ext>
            </a:extLst>
          </p:cNvPr>
          <p:cNvSpPr txBox="1"/>
          <p:nvPr/>
        </p:nvSpPr>
        <p:spPr>
          <a:xfrm>
            <a:off x="2209800" y="357909"/>
            <a:ext cx="7298945" cy="461665"/>
          </a:xfrm>
          <a:prstGeom prst="rect">
            <a:avLst/>
          </a:prstGeom>
          <a:noFill/>
        </p:spPr>
        <p:txBody>
          <a:bodyPr wrap="square" rtlCol="0">
            <a:spAutoFit/>
          </a:bodyPr>
          <a:lstStyle/>
          <a:p>
            <a:r>
              <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3. MISIÓN Y VISIÓN BIOESTADÍSTICA</a:t>
            </a:r>
          </a:p>
        </p:txBody>
      </p:sp>
    </p:spTree>
    <p:extLst>
      <p:ext uri="{BB962C8B-B14F-4D97-AF65-F5344CB8AC3E}">
        <p14:creationId xmlns:p14="http://schemas.microsoft.com/office/powerpoint/2010/main" val="2984757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469;g1dc6a7065d3_0_383">
            <a:extLst>
              <a:ext uri="{FF2B5EF4-FFF2-40B4-BE49-F238E27FC236}">
                <a16:creationId xmlns:a16="http://schemas.microsoft.com/office/drawing/2014/main" id="{2783D34F-61B8-449E-9CCA-B7F5EF05DB0B}"/>
              </a:ext>
            </a:extLst>
          </p:cNvPr>
          <p:cNvGrpSpPr/>
          <p:nvPr/>
        </p:nvGrpSpPr>
        <p:grpSpPr>
          <a:xfrm>
            <a:off x="1598382" y="1905000"/>
            <a:ext cx="8987294" cy="2014800"/>
            <a:chOff x="1" y="0"/>
            <a:chExt cx="8987294" cy="2014800"/>
          </a:xfrm>
        </p:grpSpPr>
        <p:sp>
          <p:nvSpPr>
            <p:cNvPr id="3" name="Google Shape;470;g1dc6a7065d3_0_383">
              <a:extLst>
                <a:ext uri="{FF2B5EF4-FFF2-40B4-BE49-F238E27FC236}">
                  <a16:creationId xmlns:a16="http://schemas.microsoft.com/office/drawing/2014/main" id="{3386D41D-4D0A-4606-A7F4-585229010A6C}"/>
                </a:ext>
              </a:extLst>
            </p:cNvPr>
            <p:cNvSpPr/>
            <p:nvPr/>
          </p:nvSpPr>
          <p:spPr>
            <a:xfrm rot="5400000">
              <a:off x="-302203" y="302250"/>
              <a:ext cx="2014800" cy="14103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Calibri (Cuerpo)"/>
              </a:endParaRPr>
            </a:p>
          </p:txBody>
        </p:sp>
        <p:sp>
          <p:nvSpPr>
            <p:cNvPr id="4" name="Google Shape;471;g1dc6a7065d3_0_383">
              <a:extLst>
                <a:ext uri="{FF2B5EF4-FFF2-40B4-BE49-F238E27FC236}">
                  <a16:creationId xmlns:a16="http://schemas.microsoft.com/office/drawing/2014/main" id="{19D054CA-63FD-4233-A8E9-52B3A5ED9F73}"/>
                </a:ext>
              </a:extLst>
            </p:cNvPr>
            <p:cNvSpPr txBox="1"/>
            <p:nvPr/>
          </p:nvSpPr>
          <p:spPr>
            <a:xfrm>
              <a:off x="1" y="705172"/>
              <a:ext cx="1410300" cy="604500"/>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s-CO" sz="2800" b="1">
                  <a:solidFill>
                    <a:srgbClr val="000000"/>
                  </a:solidFill>
                  <a:latin typeface="Calibri (Cuerpo)"/>
                  <a:ea typeface="Arial"/>
                  <a:cs typeface="Arial"/>
                  <a:sym typeface="Arial"/>
                </a:rPr>
                <a:t>E.3.2.0</a:t>
              </a:r>
              <a:endParaRPr sz="2800">
                <a:latin typeface="Calibri (Cuerpo)"/>
              </a:endParaRPr>
            </a:p>
          </p:txBody>
        </p:sp>
        <p:sp>
          <p:nvSpPr>
            <p:cNvPr id="5" name="Google Shape;472;g1dc6a7065d3_0_383">
              <a:extLst>
                <a:ext uri="{FF2B5EF4-FFF2-40B4-BE49-F238E27FC236}">
                  <a16:creationId xmlns:a16="http://schemas.microsoft.com/office/drawing/2014/main" id="{C380986A-7462-4A37-B581-EDCAB6ECCD3E}"/>
                </a:ext>
              </a:extLst>
            </p:cNvPr>
            <p:cNvSpPr/>
            <p:nvPr/>
          </p:nvSpPr>
          <p:spPr>
            <a:xfrm rot="5400000">
              <a:off x="4544145" y="-3100699"/>
              <a:ext cx="1309500" cy="75768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Calibri (Cuerpo)"/>
              </a:endParaRPr>
            </a:p>
          </p:txBody>
        </p:sp>
        <p:sp>
          <p:nvSpPr>
            <p:cNvPr id="6" name="Google Shape;473;g1dc6a7065d3_0_383">
              <a:extLst>
                <a:ext uri="{FF2B5EF4-FFF2-40B4-BE49-F238E27FC236}">
                  <a16:creationId xmlns:a16="http://schemas.microsoft.com/office/drawing/2014/main" id="{9A7D1E96-D5FC-41B7-ABC0-84C09CEFF8DA}"/>
                </a:ext>
              </a:extLst>
            </p:cNvPr>
            <p:cNvSpPr txBox="1"/>
            <p:nvPr/>
          </p:nvSpPr>
          <p:spPr>
            <a:xfrm>
              <a:off x="1410347" y="96880"/>
              <a:ext cx="7512900" cy="1181700"/>
            </a:xfrm>
            <a:prstGeom prst="rect">
              <a:avLst/>
            </a:prstGeom>
            <a:noFill/>
            <a:ln>
              <a:noFill/>
            </a:ln>
          </p:spPr>
          <p:txBody>
            <a:bodyPr spcFirstLastPara="1" wrap="square" lIns="199125" tIns="17775" rIns="17775" bIns="17775" anchor="ctr" anchorCtr="0">
              <a:noAutofit/>
            </a:bodyPr>
            <a:lstStyle/>
            <a:p>
              <a:pPr marL="285750" marR="0" lvl="1" indent="-285750" algn="l" rtl="0">
                <a:lnSpc>
                  <a:spcPct val="90000"/>
                </a:lnSpc>
                <a:spcBef>
                  <a:spcPts val="0"/>
                </a:spcBef>
                <a:spcAft>
                  <a:spcPts val="0"/>
                </a:spcAft>
                <a:buClr>
                  <a:srgbClr val="000000"/>
                </a:buClr>
                <a:buSzPts val="2800"/>
                <a:buFont typeface="Arial"/>
                <a:buChar char="•"/>
              </a:pPr>
              <a:r>
                <a:rPr lang="es-CO" sz="2800" b="0" i="0" u="none" strike="noStrike" cap="none" dirty="0">
                  <a:solidFill>
                    <a:srgbClr val="000000"/>
                  </a:solidFill>
                  <a:latin typeface="Calibri (Cuerpo)"/>
                  <a:ea typeface="Arial"/>
                  <a:cs typeface="Arial"/>
                  <a:sym typeface="Arial"/>
                </a:rPr>
                <a:t>Razón de mortalidad materna (100.000)</a:t>
              </a:r>
              <a:endParaRPr sz="2800" b="0" i="0" u="none" strike="noStrike" cap="none" dirty="0">
                <a:solidFill>
                  <a:srgbClr val="000000"/>
                </a:solidFill>
                <a:latin typeface="Calibri (Cuerpo)"/>
                <a:ea typeface="Arial"/>
                <a:cs typeface="Arial"/>
                <a:sym typeface="Arial"/>
              </a:endParaRPr>
            </a:p>
          </p:txBody>
        </p:sp>
      </p:grpSp>
      <p:graphicFrame>
        <p:nvGraphicFramePr>
          <p:cNvPr id="7" name="Google Shape;474;g1dc6a7065d3_0_383">
            <a:extLst>
              <a:ext uri="{FF2B5EF4-FFF2-40B4-BE49-F238E27FC236}">
                <a16:creationId xmlns:a16="http://schemas.microsoft.com/office/drawing/2014/main" id="{BC8597B1-CF7C-4AFE-AB17-FD2C82941035}"/>
              </a:ext>
            </a:extLst>
          </p:cNvPr>
          <p:cNvGraphicFramePr/>
          <p:nvPr>
            <p:extLst>
              <p:ext uri="{D42A27DB-BD31-4B8C-83A1-F6EECF244321}">
                <p14:modId xmlns:p14="http://schemas.microsoft.com/office/powerpoint/2010/main" val="2096122740"/>
              </p:ext>
            </p:extLst>
          </p:nvPr>
        </p:nvGraphicFramePr>
        <p:xfrm>
          <a:off x="834229" y="4572000"/>
          <a:ext cx="10515600" cy="1097300"/>
        </p:xfrm>
        <a:graphic>
          <a:graphicData uri="http://schemas.openxmlformats.org/drawingml/2006/table">
            <a:tbl>
              <a:tblPr firstRow="1" bandRow="1">
                <a:noFill/>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r>
                        <a:rPr lang="es-CO" sz="2000" dirty="0">
                          <a:latin typeface="Calibri (Cuerpo)"/>
                          <a:ea typeface="Arial"/>
                          <a:cs typeface="Arial"/>
                          <a:sym typeface="Arial"/>
                        </a:rPr>
                        <a:t>NUMERADOR</a:t>
                      </a:r>
                      <a:endParaRPr sz="2000" dirty="0">
                        <a:latin typeface="Calibri (Cuerpo)"/>
                        <a:ea typeface="Arial"/>
                        <a:cs typeface="Arial"/>
                        <a:sym typeface="Arial"/>
                      </a:endParaRPr>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latin typeface="Calibri (Cuerpo)"/>
                          <a:ea typeface="Arial"/>
                          <a:cs typeface="Arial"/>
                          <a:sym typeface="Arial"/>
                        </a:rPr>
                        <a:t>DENOMINADOR </a:t>
                      </a:r>
                      <a:endParaRPr sz="2000">
                        <a:latin typeface="Calibri (Cuerpo)"/>
                        <a:ea typeface="Arial"/>
                        <a:cs typeface="Arial"/>
                        <a:sym typeface="Arial"/>
                      </a:endParaRPr>
                    </a:p>
                  </a:txBody>
                  <a:tcPr marL="91450" marR="91450" marT="45725" marB="45725">
                    <a:solidFill>
                      <a:srgbClr val="1F5D5F"/>
                    </a:solidFill>
                  </a:tcPr>
                </a:tc>
                <a:extLst>
                  <a:ext uri="{0D108BD9-81ED-4DB2-BD59-A6C34878D82A}">
                    <a16:rowId xmlns:a16="http://schemas.microsoft.com/office/drawing/2014/main" val="10000"/>
                  </a:ext>
                </a:extLst>
              </a:tr>
              <a:tr h="274325">
                <a:tc>
                  <a:txBody>
                    <a:bodyPr/>
                    <a:lstStyle/>
                    <a:p>
                      <a:pPr marL="0" marR="0" lvl="0" indent="0" algn="l" rtl="0">
                        <a:spcBef>
                          <a:spcPts val="0"/>
                        </a:spcBef>
                        <a:spcAft>
                          <a:spcPts val="0"/>
                        </a:spcAft>
                        <a:buNone/>
                      </a:pPr>
                      <a:r>
                        <a:rPr lang="es-CO" sz="2000" dirty="0">
                          <a:latin typeface="Calibri (Cuerpo)"/>
                          <a:ea typeface="Arial"/>
                          <a:cs typeface="Arial"/>
                          <a:sym typeface="Arial"/>
                        </a:rPr>
                        <a:t>Número de muertes de maternas por causas atribuibles al embarazo</a:t>
                      </a:r>
                      <a:endParaRPr sz="2000" dirty="0">
                        <a:latin typeface="Calibri (Cuerpo)"/>
                      </a:endParaRPr>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latin typeface="Calibri (Cuerpo)"/>
                          <a:ea typeface="Arial"/>
                          <a:cs typeface="Arial"/>
                          <a:sym typeface="Arial"/>
                        </a:rPr>
                        <a:t>Número de nacidos vivos</a:t>
                      </a:r>
                      <a:endParaRPr sz="2000" dirty="0">
                        <a:latin typeface="Calibri (Cuerpo)"/>
                      </a:endParaRPr>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8" name="Google Shape;475;g1dc6a7065d3_0_383">
            <a:extLst>
              <a:ext uri="{FF2B5EF4-FFF2-40B4-BE49-F238E27FC236}">
                <a16:creationId xmlns:a16="http://schemas.microsoft.com/office/drawing/2014/main" id="{925A208F-AB2C-40F0-8AC4-0FF6D3A161E7}"/>
              </a:ext>
            </a:extLst>
          </p:cNvPr>
          <p:cNvSpPr txBox="1"/>
          <p:nvPr/>
        </p:nvSpPr>
        <p:spPr>
          <a:xfrm>
            <a:off x="4065685" y="458911"/>
            <a:ext cx="5137200" cy="523220"/>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CLASIFICACIÓN: RAZÓN</a:t>
            </a:r>
            <a:endParaRPr dirty="0">
              <a:sym typeface="Calibri"/>
            </a:endParaRPr>
          </a:p>
        </p:txBody>
      </p:sp>
    </p:spTree>
    <p:extLst>
      <p:ext uri="{BB962C8B-B14F-4D97-AF65-F5344CB8AC3E}">
        <p14:creationId xmlns:p14="http://schemas.microsoft.com/office/powerpoint/2010/main" val="4006427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480;g1dc6a7065d3_0_386">
            <a:extLst>
              <a:ext uri="{FF2B5EF4-FFF2-40B4-BE49-F238E27FC236}">
                <a16:creationId xmlns:a16="http://schemas.microsoft.com/office/drawing/2014/main" id="{E4B96ED9-33FC-43E2-88F1-9789303CC4DA}"/>
              </a:ext>
            </a:extLst>
          </p:cNvPr>
          <p:cNvGrpSpPr/>
          <p:nvPr/>
        </p:nvGrpSpPr>
        <p:grpSpPr>
          <a:xfrm>
            <a:off x="1737865" y="1905000"/>
            <a:ext cx="8987294" cy="2014800"/>
            <a:chOff x="1" y="0"/>
            <a:chExt cx="8987294" cy="2014800"/>
          </a:xfrm>
        </p:grpSpPr>
        <p:sp>
          <p:nvSpPr>
            <p:cNvPr id="3" name="Google Shape;481;g1dc6a7065d3_0_386">
              <a:extLst>
                <a:ext uri="{FF2B5EF4-FFF2-40B4-BE49-F238E27FC236}">
                  <a16:creationId xmlns:a16="http://schemas.microsoft.com/office/drawing/2014/main" id="{4930C97C-8402-436B-B7EE-E448AE1B36D6}"/>
                </a:ext>
              </a:extLst>
            </p:cNvPr>
            <p:cNvSpPr/>
            <p:nvPr/>
          </p:nvSpPr>
          <p:spPr>
            <a:xfrm rot="5400000">
              <a:off x="-302203" y="302250"/>
              <a:ext cx="2014800" cy="1410300"/>
            </a:xfrm>
            <a:prstGeom prst="chevron">
              <a:avLst>
                <a:gd name="adj" fmla="val 50000"/>
              </a:avLst>
            </a:prstGeom>
            <a:solidFill>
              <a:srgbClr val="339799"/>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Calibri (Cuerpo)"/>
              </a:endParaRPr>
            </a:p>
          </p:txBody>
        </p:sp>
        <p:sp>
          <p:nvSpPr>
            <p:cNvPr id="4" name="Google Shape;482;g1dc6a7065d3_0_386">
              <a:extLst>
                <a:ext uri="{FF2B5EF4-FFF2-40B4-BE49-F238E27FC236}">
                  <a16:creationId xmlns:a16="http://schemas.microsoft.com/office/drawing/2014/main" id="{02AE472B-CB56-4C03-B6E0-3E2458C944C2}"/>
                </a:ext>
              </a:extLst>
            </p:cNvPr>
            <p:cNvSpPr txBox="1"/>
            <p:nvPr/>
          </p:nvSpPr>
          <p:spPr>
            <a:xfrm>
              <a:off x="1" y="705172"/>
              <a:ext cx="1410300" cy="604500"/>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s-CO" sz="2800" b="1">
                  <a:solidFill>
                    <a:srgbClr val="000000"/>
                  </a:solidFill>
                  <a:latin typeface="Calibri (Cuerpo)"/>
                  <a:ea typeface="Arial"/>
                  <a:cs typeface="Arial"/>
                  <a:sym typeface="Arial"/>
                </a:rPr>
                <a:t>E.1.3.0</a:t>
              </a:r>
              <a:endParaRPr sz="2800">
                <a:latin typeface="Calibri (Cuerpo)"/>
              </a:endParaRPr>
            </a:p>
          </p:txBody>
        </p:sp>
        <p:sp>
          <p:nvSpPr>
            <p:cNvPr id="5" name="Google Shape;483;g1dc6a7065d3_0_386">
              <a:extLst>
                <a:ext uri="{FF2B5EF4-FFF2-40B4-BE49-F238E27FC236}">
                  <a16:creationId xmlns:a16="http://schemas.microsoft.com/office/drawing/2014/main" id="{5F9EB0E0-AD6D-45F4-BE41-E1E8D0CB4A2A}"/>
                </a:ext>
              </a:extLst>
            </p:cNvPr>
            <p:cNvSpPr/>
            <p:nvPr/>
          </p:nvSpPr>
          <p:spPr>
            <a:xfrm rot="5400000">
              <a:off x="4544145" y="-3133649"/>
              <a:ext cx="1309500" cy="7576800"/>
            </a:xfrm>
            <a:prstGeom prst="round2SameRect">
              <a:avLst>
                <a:gd name="adj1" fmla="val 16667"/>
                <a:gd name="adj2" fmla="val 0"/>
              </a:avLst>
            </a:prstGeom>
            <a:solidFill>
              <a:srgbClr val="FFFFFF">
                <a:alpha val="89800"/>
              </a:srgbClr>
            </a:solidFill>
            <a:ln w="25400" cap="flat" cmpd="sng">
              <a:solidFill>
                <a:srgbClr val="3397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Calibri (Cuerpo)"/>
              </a:endParaRPr>
            </a:p>
          </p:txBody>
        </p:sp>
        <p:sp>
          <p:nvSpPr>
            <p:cNvPr id="6" name="Google Shape;484;g1dc6a7065d3_0_386">
              <a:extLst>
                <a:ext uri="{FF2B5EF4-FFF2-40B4-BE49-F238E27FC236}">
                  <a16:creationId xmlns:a16="http://schemas.microsoft.com/office/drawing/2014/main" id="{1C23E861-55B4-4245-A192-5FD47CC8B873}"/>
                </a:ext>
              </a:extLst>
            </p:cNvPr>
            <p:cNvSpPr txBox="1"/>
            <p:nvPr/>
          </p:nvSpPr>
          <p:spPr>
            <a:xfrm>
              <a:off x="1410347" y="63930"/>
              <a:ext cx="7512900" cy="1181700"/>
            </a:xfrm>
            <a:prstGeom prst="rect">
              <a:avLst/>
            </a:prstGeom>
            <a:noFill/>
            <a:ln>
              <a:noFill/>
            </a:ln>
          </p:spPr>
          <p:txBody>
            <a:bodyPr spcFirstLastPara="1" wrap="square" lIns="199125" tIns="17775" rIns="17775" bIns="17775" anchor="ctr" anchorCtr="0">
              <a:noAutofit/>
            </a:bodyPr>
            <a:lstStyle/>
            <a:p>
              <a:pPr marL="285750" marR="0" lvl="1" indent="-285750" algn="l" rtl="0">
                <a:lnSpc>
                  <a:spcPct val="90000"/>
                </a:lnSpc>
                <a:spcBef>
                  <a:spcPts val="0"/>
                </a:spcBef>
                <a:spcAft>
                  <a:spcPts val="0"/>
                </a:spcAft>
                <a:buClr>
                  <a:srgbClr val="000000"/>
                </a:buClr>
                <a:buSzPts val="2800"/>
                <a:buFont typeface="Arial"/>
                <a:buChar char="•"/>
              </a:pPr>
              <a:r>
                <a:rPr lang="es-CO" sz="2800" b="0" i="0" u="none" strike="noStrike" cap="none" dirty="0">
                  <a:solidFill>
                    <a:srgbClr val="000000"/>
                  </a:solidFill>
                  <a:latin typeface="Calibri (Cuerpo)"/>
                  <a:ea typeface="Arial"/>
                  <a:cs typeface="Arial"/>
                  <a:sym typeface="Arial"/>
                </a:rPr>
                <a:t>Número de tutelas por no prestación de servicios Acuerdo 002 de 2001</a:t>
              </a:r>
              <a:endParaRPr sz="2800" b="0" i="0" u="none" strike="noStrike" cap="none" dirty="0">
                <a:solidFill>
                  <a:srgbClr val="000000"/>
                </a:solidFill>
                <a:latin typeface="Calibri (Cuerpo)"/>
                <a:ea typeface="Arial"/>
                <a:cs typeface="Arial"/>
                <a:sym typeface="Arial"/>
              </a:endParaRPr>
            </a:p>
          </p:txBody>
        </p:sp>
      </p:grpSp>
      <p:graphicFrame>
        <p:nvGraphicFramePr>
          <p:cNvPr id="7" name="Google Shape;485;g1dc6a7065d3_0_386">
            <a:extLst>
              <a:ext uri="{FF2B5EF4-FFF2-40B4-BE49-F238E27FC236}">
                <a16:creationId xmlns:a16="http://schemas.microsoft.com/office/drawing/2014/main" id="{33B0288E-41C9-4D73-82C8-7BAD2F5340B1}"/>
              </a:ext>
            </a:extLst>
          </p:cNvPr>
          <p:cNvGraphicFramePr/>
          <p:nvPr>
            <p:extLst>
              <p:ext uri="{D42A27DB-BD31-4B8C-83A1-F6EECF244321}">
                <p14:modId xmlns:p14="http://schemas.microsoft.com/office/powerpoint/2010/main" val="3171119360"/>
              </p:ext>
            </p:extLst>
          </p:nvPr>
        </p:nvGraphicFramePr>
        <p:xfrm>
          <a:off x="973711" y="4724400"/>
          <a:ext cx="10515600" cy="1097300"/>
        </p:xfrm>
        <a:graphic>
          <a:graphicData uri="http://schemas.openxmlformats.org/drawingml/2006/table">
            <a:tbl>
              <a:tblPr firstRow="1" bandRow="1">
                <a:noFill/>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370850">
                <a:tc>
                  <a:txBody>
                    <a:bodyPr/>
                    <a:lstStyle/>
                    <a:p>
                      <a:pPr marL="0" marR="0" lvl="0" indent="0" algn="ctr" rtl="0">
                        <a:spcBef>
                          <a:spcPts val="0"/>
                        </a:spcBef>
                        <a:spcAft>
                          <a:spcPts val="0"/>
                        </a:spcAft>
                        <a:buNone/>
                      </a:pPr>
                      <a:r>
                        <a:rPr lang="es-CO" sz="2000" dirty="0"/>
                        <a:t>NUMERADOR</a:t>
                      </a:r>
                      <a:endParaRPr sz="2000" dirty="0"/>
                    </a:p>
                  </a:txBody>
                  <a:tcPr marL="91450" marR="91450" marT="45725" marB="45725">
                    <a:solidFill>
                      <a:srgbClr val="1F5D5F"/>
                    </a:solidFill>
                  </a:tcPr>
                </a:tc>
                <a:tc>
                  <a:txBody>
                    <a:bodyPr/>
                    <a:lstStyle/>
                    <a:p>
                      <a:pPr marL="0" marR="0" lvl="0" indent="0" algn="ctr" rtl="0">
                        <a:spcBef>
                          <a:spcPts val="0"/>
                        </a:spcBef>
                        <a:spcAft>
                          <a:spcPts val="0"/>
                        </a:spcAft>
                        <a:buNone/>
                      </a:pPr>
                      <a:r>
                        <a:rPr lang="es-CO" sz="2000"/>
                        <a:t>DENOMINADOR </a:t>
                      </a:r>
                      <a:endParaRPr sz="2000"/>
                    </a:p>
                  </a:txBody>
                  <a:tcPr marL="91450" marR="91450" marT="45725" marB="45725">
                    <a:solidFill>
                      <a:srgbClr val="1F5D5F"/>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s-CO" sz="2000" dirty="0"/>
                        <a:t>Número de tutelas por no prestación de servicios Acuerdo 002 de 2001</a:t>
                      </a:r>
                      <a:endParaRPr sz="2000" dirty="0"/>
                    </a:p>
                  </a:txBody>
                  <a:tcPr marL="91450" marR="91450" marT="45725" marB="45725">
                    <a:solidFill>
                      <a:srgbClr val="D6D8C0"/>
                    </a:solidFill>
                  </a:tcPr>
                </a:tc>
                <a:tc>
                  <a:txBody>
                    <a:bodyPr/>
                    <a:lstStyle/>
                    <a:p>
                      <a:pPr marL="0" marR="0" lvl="0" indent="0" algn="l" rtl="0">
                        <a:spcBef>
                          <a:spcPts val="0"/>
                        </a:spcBef>
                        <a:spcAft>
                          <a:spcPts val="0"/>
                        </a:spcAft>
                        <a:buNone/>
                      </a:pPr>
                      <a:r>
                        <a:rPr lang="es-CO" sz="2000" dirty="0"/>
                        <a:t>NO APLICA</a:t>
                      </a:r>
                      <a:endParaRPr sz="2000" dirty="0"/>
                    </a:p>
                  </a:txBody>
                  <a:tcPr marL="91450" marR="91450" marT="45725" marB="45725">
                    <a:solidFill>
                      <a:srgbClr val="D6D8C0"/>
                    </a:solidFill>
                  </a:tcPr>
                </a:tc>
                <a:extLst>
                  <a:ext uri="{0D108BD9-81ED-4DB2-BD59-A6C34878D82A}">
                    <a16:rowId xmlns:a16="http://schemas.microsoft.com/office/drawing/2014/main" val="10001"/>
                  </a:ext>
                </a:extLst>
              </a:tr>
            </a:tbl>
          </a:graphicData>
        </a:graphic>
      </p:graphicFrame>
      <p:sp>
        <p:nvSpPr>
          <p:cNvPr id="8" name="Google Shape;486;g1dc6a7065d3_0_386">
            <a:extLst>
              <a:ext uri="{FF2B5EF4-FFF2-40B4-BE49-F238E27FC236}">
                <a16:creationId xmlns:a16="http://schemas.microsoft.com/office/drawing/2014/main" id="{C5A7CF1E-21A0-4EE4-90E0-7AD01E028E3A}"/>
              </a:ext>
            </a:extLst>
          </p:cNvPr>
          <p:cNvSpPr txBox="1"/>
          <p:nvPr/>
        </p:nvSpPr>
        <p:spPr>
          <a:xfrm>
            <a:off x="4893711" y="594896"/>
            <a:ext cx="3000000" cy="523220"/>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TUTELAS</a:t>
            </a:r>
            <a:endParaRPr dirty="0">
              <a:sym typeface="Calibri"/>
            </a:endParaRPr>
          </a:p>
        </p:txBody>
      </p:sp>
    </p:spTree>
    <p:extLst>
      <p:ext uri="{BB962C8B-B14F-4D97-AF65-F5344CB8AC3E}">
        <p14:creationId xmlns:p14="http://schemas.microsoft.com/office/powerpoint/2010/main" val="2909316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495;g1dc6a7065d3_0_419">
            <a:extLst>
              <a:ext uri="{FF2B5EF4-FFF2-40B4-BE49-F238E27FC236}">
                <a16:creationId xmlns:a16="http://schemas.microsoft.com/office/drawing/2014/main" id="{9C655E18-7C73-4F63-B8D5-4A24B4AFCC72}"/>
              </a:ext>
            </a:extLst>
          </p:cNvPr>
          <p:cNvPicPr preferRelativeResize="0"/>
          <p:nvPr/>
        </p:nvPicPr>
        <p:blipFill rotWithShape="1">
          <a:blip r:embed="rId2">
            <a:alphaModFix/>
          </a:blip>
          <a:srcRect l="1864" t="82722" r="20778" b="10816"/>
          <a:stretch/>
        </p:blipFill>
        <p:spPr>
          <a:xfrm>
            <a:off x="6441119" y="3210154"/>
            <a:ext cx="5499715" cy="387804"/>
          </a:xfrm>
          <a:prstGeom prst="rect">
            <a:avLst/>
          </a:prstGeom>
          <a:noFill/>
          <a:ln>
            <a:noFill/>
          </a:ln>
        </p:spPr>
      </p:pic>
      <p:pic>
        <p:nvPicPr>
          <p:cNvPr id="12" name="Google Shape;497;g1dc6a7065d3_0_419">
            <a:extLst>
              <a:ext uri="{FF2B5EF4-FFF2-40B4-BE49-F238E27FC236}">
                <a16:creationId xmlns:a16="http://schemas.microsoft.com/office/drawing/2014/main" id="{8F305E37-8BAF-46A5-B7E6-B3A6F9FD992A}"/>
              </a:ext>
            </a:extLst>
          </p:cNvPr>
          <p:cNvPicPr preferRelativeResize="0"/>
          <p:nvPr/>
        </p:nvPicPr>
        <p:blipFill rotWithShape="1">
          <a:blip r:embed="rId3">
            <a:alphaModFix/>
          </a:blip>
          <a:srcRect l="1870" t="25046" r="1221" b="46589"/>
          <a:stretch/>
        </p:blipFill>
        <p:spPr>
          <a:xfrm>
            <a:off x="6414486" y="1716098"/>
            <a:ext cx="5562230" cy="886259"/>
          </a:xfrm>
          <a:prstGeom prst="rect">
            <a:avLst/>
          </a:prstGeom>
          <a:noFill/>
          <a:ln>
            <a:noFill/>
          </a:ln>
        </p:spPr>
      </p:pic>
      <p:pic>
        <p:nvPicPr>
          <p:cNvPr id="13" name="Google Shape;498;g1dc6a7065d3_0_419">
            <a:extLst>
              <a:ext uri="{FF2B5EF4-FFF2-40B4-BE49-F238E27FC236}">
                <a16:creationId xmlns:a16="http://schemas.microsoft.com/office/drawing/2014/main" id="{09D116DF-F5F9-42C4-ADB1-A8024C66F661}"/>
              </a:ext>
            </a:extLst>
          </p:cNvPr>
          <p:cNvPicPr preferRelativeResize="0"/>
          <p:nvPr/>
        </p:nvPicPr>
        <p:blipFill rotWithShape="1">
          <a:blip r:embed="rId4">
            <a:alphaModFix/>
          </a:blip>
          <a:srcRect l="2156" t="24869" r="1550" b="48617"/>
          <a:stretch/>
        </p:blipFill>
        <p:spPr>
          <a:xfrm>
            <a:off x="6414486" y="4235668"/>
            <a:ext cx="5562230" cy="914401"/>
          </a:xfrm>
          <a:prstGeom prst="rect">
            <a:avLst/>
          </a:prstGeom>
          <a:noFill/>
          <a:ln>
            <a:noFill/>
          </a:ln>
        </p:spPr>
      </p:pic>
      <p:pic>
        <p:nvPicPr>
          <p:cNvPr id="14" name="Google Shape;491;g1dc6a7065d3_0_419">
            <a:extLst>
              <a:ext uri="{FF2B5EF4-FFF2-40B4-BE49-F238E27FC236}">
                <a16:creationId xmlns:a16="http://schemas.microsoft.com/office/drawing/2014/main" id="{B5AFDB33-FFD6-402D-9F61-E5AC6DD9FE72}"/>
              </a:ext>
            </a:extLst>
          </p:cNvPr>
          <p:cNvPicPr preferRelativeResize="0"/>
          <p:nvPr/>
        </p:nvPicPr>
        <p:blipFill rotWithShape="1">
          <a:blip r:embed="rId5">
            <a:alphaModFix/>
          </a:blip>
          <a:srcRect l="1692" t="24441" r="1567" b="62266"/>
          <a:stretch/>
        </p:blipFill>
        <p:spPr>
          <a:xfrm>
            <a:off x="558567" y="1350356"/>
            <a:ext cx="5716651" cy="533401"/>
          </a:xfrm>
          <a:prstGeom prst="rect">
            <a:avLst/>
          </a:prstGeom>
          <a:noFill/>
          <a:ln>
            <a:noFill/>
          </a:ln>
        </p:spPr>
      </p:pic>
      <p:pic>
        <p:nvPicPr>
          <p:cNvPr id="15" name="Google Shape;492;g1dc6a7065d3_0_419">
            <a:extLst>
              <a:ext uri="{FF2B5EF4-FFF2-40B4-BE49-F238E27FC236}">
                <a16:creationId xmlns:a16="http://schemas.microsoft.com/office/drawing/2014/main" id="{2907E3F1-ED3C-4FDB-9E2C-60FB724950B7}"/>
              </a:ext>
            </a:extLst>
          </p:cNvPr>
          <p:cNvPicPr preferRelativeResize="0"/>
          <p:nvPr/>
        </p:nvPicPr>
        <p:blipFill rotWithShape="1">
          <a:blip r:embed="rId6">
            <a:alphaModFix/>
          </a:blip>
          <a:srcRect l="1957" t="27576" r="1124" b="44381"/>
          <a:stretch/>
        </p:blipFill>
        <p:spPr>
          <a:xfrm>
            <a:off x="531934" y="2153718"/>
            <a:ext cx="5715000" cy="870936"/>
          </a:xfrm>
          <a:prstGeom prst="rect">
            <a:avLst/>
          </a:prstGeom>
          <a:noFill/>
          <a:ln>
            <a:noFill/>
          </a:ln>
        </p:spPr>
      </p:pic>
      <p:pic>
        <p:nvPicPr>
          <p:cNvPr id="16" name="Google Shape;493;g1dc6a7065d3_0_419">
            <a:extLst>
              <a:ext uri="{FF2B5EF4-FFF2-40B4-BE49-F238E27FC236}">
                <a16:creationId xmlns:a16="http://schemas.microsoft.com/office/drawing/2014/main" id="{1297F313-FA79-4992-93DD-B84600E61447}"/>
              </a:ext>
            </a:extLst>
          </p:cNvPr>
          <p:cNvPicPr preferRelativeResize="0"/>
          <p:nvPr/>
        </p:nvPicPr>
        <p:blipFill rotWithShape="1">
          <a:blip r:embed="rId7">
            <a:alphaModFix/>
          </a:blip>
          <a:srcRect l="1956" t="27578" r="1181" b="47391"/>
          <a:stretch/>
        </p:blipFill>
        <p:spPr>
          <a:xfrm>
            <a:off x="531934" y="3338918"/>
            <a:ext cx="5715000" cy="821529"/>
          </a:xfrm>
          <a:prstGeom prst="rect">
            <a:avLst/>
          </a:prstGeom>
          <a:noFill/>
          <a:ln>
            <a:noFill/>
          </a:ln>
        </p:spPr>
      </p:pic>
      <p:pic>
        <p:nvPicPr>
          <p:cNvPr id="17" name="Google Shape;494;g1dc6a7065d3_0_419">
            <a:extLst>
              <a:ext uri="{FF2B5EF4-FFF2-40B4-BE49-F238E27FC236}">
                <a16:creationId xmlns:a16="http://schemas.microsoft.com/office/drawing/2014/main" id="{C2B4D3ED-F6E7-415B-8BF8-929ADF10B958}"/>
              </a:ext>
            </a:extLst>
          </p:cNvPr>
          <p:cNvPicPr preferRelativeResize="0"/>
          <p:nvPr/>
        </p:nvPicPr>
        <p:blipFill rotWithShape="1">
          <a:blip r:embed="rId8">
            <a:alphaModFix/>
          </a:blip>
          <a:srcRect l="1698" t="24441" r="1223" b="56548"/>
          <a:stretch/>
        </p:blipFill>
        <p:spPr>
          <a:xfrm>
            <a:off x="513439" y="4392278"/>
            <a:ext cx="5715000" cy="639190"/>
          </a:xfrm>
          <a:prstGeom prst="rect">
            <a:avLst/>
          </a:prstGeom>
          <a:noFill/>
          <a:ln>
            <a:noFill/>
          </a:ln>
        </p:spPr>
      </p:pic>
      <p:pic>
        <p:nvPicPr>
          <p:cNvPr id="18" name="Google Shape;496;g1dc6a7065d3_0_419">
            <a:extLst>
              <a:ext uri="{FF2B5EF4-FFF2-40B4-BE49-F238E27FC236}">
                <a16:creationId xmlns:a16="http://schemas.microsoft.com/office/drawing/2014/main" id="{1A92D52A-973A-4D4C-9E07-3E9B9128A87F}"/>
              </a:ext>
            </a:extLst>
          </p:cNvPr>
          <p:cNvPicPr preferRelativeResize="0"/>
          <p:nvPr/>
        </p:nvPicPr>
        <p:blipFill rotWithShape="1">
          <a:blip r:embed="rId9">
            <a:alphaModFix/>
          </a:blip>
          <a:srcRect l="1693" t="24565" r="1529" b="42522"/>
          <a:stretch/>
        </p:blipFill>
        <p:spPr>
          <a:xfrm>
            <a:off x="513438" y="5238313"/>
            <a:ext cx="5715000" cy="1160781"/>
          </a:xfrm>
          <a:prstGeom prst="rect">
            <a:avLst/>
          </a:prstGeom>
          <a:noFill/>
          <a:ln>
            <a:noFill/>
          </a:ln>
        </p:spPr>
      </p:pic>
      <p:sp>
        <p:nvSpPr>
          <p:cNvPr id="19" name="Google Shape;499;g1dc6a7065d3_0_419">
            <a:extLst>
              <a:ext uri="{FF2B5EF4-FFF2-40B4-BE49-F238E27FC236}">
                <a16:creationId xmlns:a16="http://schemas.microsoft.com/office/drawing/2014/main" id="{9C16C03B-AA17-4331-A36B-5CD344CF7DBA}"/>
              </a:ext>
            </a:extLst>
          </p:cNvPr>
          <p:cNvSpPr txBox="1"/>
          <p:nvPr/>
        </p:nvSpPr>
        <p:spPr>
          <a:xfrm>
            <a:off x="3249718" y="408394"/>
            <a:ext cx="6051000" cy="523220"/>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ERRORES MÁS FRECUENTES</a:t>
            </a:r>
            <a:endParaRPr dirty="0"/>
          </a:p>
        </p:txBody>
      </p:sp>
    </p:spTree>
    <p:extLst>
      <p:ext uri="{BB962C8B-B14F-4D97-AF65-F5344CB8AC3E}">
        <p14:creationId xmlns:p14="http://schemas.microsoft.com/office/powerpoint/2010/main" val="13433708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4"/>
          <p:cNvSpPr txBox="1">
            <a:spLocks/>
          </p:cNvSpPr>
          <p:nvPr/>
        </p:nvSpPr>
        <p:spPr>
          <a:xfrm>
            <a:off x="841840" y="3042373"/>
            <a:ext cx="5013675" cy="110178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effectLst>
                  <a:outerShdw blurRad="38100" dist="38100" dir="2700000" algn="tl">
                    <a:srgbClr val="000000">
                      <a:alpha val="43137"/>
                    </a:srgbClr>
                  </a:outerShdw>
                </a:effectLst>
                <a:latin typeface="+mn-lt"/>
              </a:rPr>
              <a:t>HOSPITALIZACIÓN</a:t>
            </a:r>
          </a:p>
        </p:txBody>
      </p:sp>
    </p:spTree>
    <p:extLst>
      <p:ext uri="{BB962C8B-B14F-4D97-AF65-F5344CB8AC3E}">
        <p14:creationId xmlns:p14="http://schemas.microsoft.com/office/powerpoint/2010/main" val="35985067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D461BD4-A16E-4FC5-9A0B-F28CA1744642}"/>
              </a:ext>
            </a:extLst>
          </p:cNvPr>
          <p:cNvSpPr/>
          <p:nvPr/>
        </p:nvSpPr>
        <p:spPr>
          <a:xfrm>
            <a:off x="3910306" y="455700"/>
            <a:ext cx="4371388" cy="523220"/>
          </a:xfrm>
          <a:prstGeom prst="rect">
            <a:avLst/>
          </a:prstGeom>
          <a:solidFill>
            <a:srgbClr val="990000"/>
          </a:solidFill>
        </p:spPr>
        <p:txBody>
          <a:bodyPr wrap="square" rtlCol="0">
            <a:spAutoFit/>
          </a:bodyPr>
          <a:lstStyle/>
          <a:p>
            <a:pPr algn="ctr"/>
            <a:r>
              <a:rPr lang="es-MX" sz="2800" dirty="0">
                <a:solidFill>
                  <a:srgbClr val="D0D0B6"/>
                </a:solidFill>
              </a:rPr>
              <a:t>FORMATO HOSPITALIZACIÓN</a:t>
            </a:r>
            <a:endParaRPr lang="es-CO" sz="2800" dirty="0">
              <a:solidFill>
                <a:srgbClr val="D0D0B6"/>
              </a:solidFill>
            </a:endParaRPr>
          </a:p>
        </p:txBody>
      </p:sp>
      <p:pic>
        <p:nvPicPr>
          <p:cNvPr id="3" name="Imagen 2">
            <a:extLst>
              <a:ext uri="{FF2B5EF4-FFF2-40B4-BE49-F238E27FC236}">
                <a16:creationId xmlns:a16="http://schemas.microsoft.com/office/drawing/2014/main" id="{67C97958-1D4A-4954-B6E2-4D74058E2C43}"/>
              </a:ext>
            </a:extLst>
          </p:cNvPr>
          <p:cNvPicPr>
            <a:picLocks noChangeAspect="1"/>
          </p:cNvPicPr>
          <p:nvPr/>
        </p:nvPicPr>
        <p:blipFill rotWithShape="1">
          <a:blip r:embed="rId2"/>
          <a:srcRect l="1275" t="24365" r="1250" b="40194"/>
          <a:stretch/>
        </p:blipFill>
        <p:spPr>
          <a:xfrm>
            <a:off x="612775" y="1443148"/>
            <a:ext cx="11045823" cy="2266415"/>
          </a:xfrm>
          <a:prstGeom prst="rect">
            <a:avLst/>
          </a:prstGeom>
        </p:spPr>
      </p:pic>
      <p:pic>
        <p:nvPicPr>
          <p:cNvPr id="4" name="Imagen 3">
            <a:extLst>
              <a:ext uri="{FF2B5EF4-FFF2-40B4-BE49-F238E27FC236}">
                <a16:creationId xmlns:a16="http://schemas.microsoft.com/office/drawing/2014/main" id="{CFBBC7D4-AF0F-4BA9-AD47-F554079EE084}"/>
              </a:ext>
            </a:extLst>
          </p:cNvPr>
          <p:cNvPicPr>
            <a:picLocks noChangeAspect="1"/>
          </p:cNvPicPr>
          <p:nvPr/>
        </p:nvPicPr>
        <p:blipFill rotWithShape="1">
          <a:blip r:embed="rId3"/>
          <a:srcRect l="1262" t="31262" r="1262" b="38738"/>
          <a:stretch/>
        </p:blipFill>
        <p:spPr>
          <a:xfrm>
            <a:off x="612776" y="4114800"/>
            <a:ext cx="11045822" cy="1912288"/>
          </a:xfrm>
          <a:prstGeom prst="rect">
            <a:avLst/>
          </a:prstGeom>
        </p:spPr>
      </p:pic>
    </p:spTree>
    <p:extLst>
      <p:ext uri="{BB962C8B-B14F-4D97-AF65-F5344CB8AC3E}">
        <p14:creationId xmlns:p14="http://schemas.microsoft.com/office/powerpoint/2010/main" val="27704531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46A4288-7AEE-4F8E-87AE-EFE432DB7549}"/>
              </a:ext>
            </a:extLst>
          </p:cNvPr>
          <p:cNvPicPr>
            <a:picLocks noChangeAspect="1"/>
          </p:cNvPicPr>
          <p:nvPr/>
        </p:nvPicPr>
        <p:blipFill rotWithShape="1">
          <a:blip r:embed="rId2"/>
          <a:srcRect l="1216" t="24444" r="1875" b="40000"/>
          <a:stretch/>
        </p:blipFill>
        <p:spPr>
          <a:xfrm>
            <a:off x="369481" y="1904377"/>
            <a:ext cx="11453038" cy="2363663"/>
          </a:xfrm>
          <a:prstGeom prst="rect">
            <a:avLst/>
          </a:prstGeom>
        </p:spPr>
      </p:pic>
      <p:sp>
        <p:nvSpPr>
          <p:cNvPr id="4" name="CuadroTexto 3">
            <a:extLst>
              <a:ext uri="{FF2B5EF4-FFF2-40B4-BE49-F238E27FC236}">
                <a16:creationId xmlns:a16="http://schemas.microsoft.com/office/drawing/2014/main" id="{8F208671-42E8-4478-8CC7-19BB3B85736B}"/>
              </a:ext>
            </a:extLst>
          </p:cNvPr>
          <p:cNvSpPr txBox="1"/>
          <p:nvPr/>
        </p:nvSpPr>
        <p:spPr>
          <a:xfrm>
            <a:off x="4191000" y="4808259"/>
            <a:ext cx="3810000" cy="1477328"/>
          </a:xfrm>
          <a:prstGeom prst="rect">
            <a:avLst/>
          </a:prstGeom>
          <a:ln>
            <a:solidFill>
              <a:srgbClr val="143E3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buFont typeface="Arial" panose="020B0604020202020204" pitchFamily="34" charset="0"/>
              <a:buChar char="•"/>
            </a:pPr>
            <a:r>
              <a:rPr lang="es-MX" sz="2400" dirty="0">
                <a:latin typeface="Calibri (Cuerpo)"/>
                <a:cs typeface="Arial" panose="020B0604020202020204" pitchFamily="34" charset="0"/>
              </a:rPr>
              <a:t>Formato manual.</a:t>
            </a:r>
          </a:p>
          <a:p>
            <a:pPr marL="285750" indent="-285750" algn="just">
              <a:buFont typeface="Arial" panose="020B0604020202020204" pitchFamily="34" charset="0"/>
              <a:buChar char="•"/>
            </a:pPr>
            <a:endParaRPr lang="es-MX" sz="2400" dirty="0">
              <a:latin typeface="Calibri (Cuerpo)"/>
              <a:cs typeface="Arial" panose="020B0604020202020204" pitchFamily="34" charset="0"/>
            </a:endParaRPr>
          </a:p>
          <a:p>
            <a:pPr marL="285750" indent="-285750" algn="just">
              <a:buFont typeface="Arial" panose="020B0604020202020204" pitchFamily="34" charset="0"/>
              <a:buChar char="•"/>
            </a:pPr>
            <a:r>
              <a:rPr lang="es-MX" sz="2400" dirty="0">
                <a:latin typeface="Calibri (Cuerpo)"/>
                <a:cs typeface="Arial" panose="020B0604020202020204" pitchFamily="34" charset="0"/>
              </a:rPr>
              <a:t>Descarga de SALUD.SIS</a:t>
            </a:r>
            <a:r>
              <a:rPr lang="es-MX" dirty="0">
                <a:latin typeface="Arial" panose="020B0604020202020204" pitchFamily="34" charset="0"/>
                <a:cs typeface="Arial" panose="020B0604020202020204" pitchFamily="34" charset="0"/>
              </a:rPr>
              <a:t> </a:t>
            </a:r>
          </a:p>
          <a:p>
            <a:pPr marL="285750" indent="-285750" algn="just">
              <a:buFont typeface="Arial" panose="020B0604020202020204" pitchFamily="34" charset="0"/>
              <a:buChar char="•"/>
            </a:pPr>
            <a:endParaRPr lang="es-MX" dirty="0">
              <a:latin typeface="Arial" panose="020B0604020202020204" pitchFamily="34" charset="0"/>
              <a:cs typeface="Arial" panose="020B0604020202020204" pitchFamily="34" charset="0"/>
            </a:endParaRPr>
          </a:p>
        </p:txBody>
      </p:sp>
      <p:sp>
        <p:nvSpPr>
          <p:cNvPr id="5" name="Rectángulo 4">
            <a:extLst>
              <a:ext uri="{FF2B5EF4-FFF2-40B4-BE49-F238E27FC236}">
                <a16:creationId xmlns:a16="http://schemas.microsoft.com/office/drawing/2014/main" id="{D2F15E0C-E427-4E7A-B7E7-78BB14BCCC67}"/>
              </a:ext>
            </a:extLst>
          </p:cNvPr>
          <p:cNvSpPr/>
          <p:nvPr/>
        </p:nvSpPr>
        <p:spPr>
          <a:xfrm>
            <a:off x="3283224" y="538524"/>
            <a:ext cx="5088829" cy="584775"/>
          </a:xfrm>
          <a:prstGeom prst="rect">
            <a:avLst/>
          </a:prstGeom>
          <a:solidFill>
            <a:srgbClr val="990000"/>
          </a:solidFill>
        </p:spPr>
        <p:txBody>
          <a:bodyPr wrap="square" rtlCol="0">
            <a:spAutoFit/>
          </a:bodyPr>
          <a:lstStyle/>
          <a:p>
            <a:pPr algn="ctr"/>
            <a:r>
              <a:rPr lang="es-MX" sz="2800" dirty="0">
                <a:solidFill>
                  <a:srgbClr val="D0D0B6"/>
                </a:solidFill>
              </a:rPr>
              <a:t>FORMATO HOSPITALIZACIÓN</a:t>
            </a:r>
            <a:endParaRPr lang="es-CO" sz="2800" dirty="0">
              <a:solidFill>
                <a:srgbClr val="D0D0B6"/>
              </a:solidFill>
            </a:endParaRPr>
          </a:p>
        </p:txBody>
      </p:sp>
    </p:spTree>
    <p:extLst>
      <p:ext uri="{BB962C8B-B14F-4D97-AF65-F5344CB8AC3E}">
        <p14:creationId xmlns:p14="http://schemas.microsoft.com/office/powerpoint/2010/main" val="25687676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4"/>
          <p:cNvSpPr txBox="1">
            <a:spLocks/>
          </p:cNvSpPr>
          <p:nvPr/>
        </p:nvSpPr>
        <p:spPr>
          <a:xfrm>
            <a:off x="841840" y="3042373"/>
            <a:ext cx="5013675" cy="110178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effectLst>
                  <a:outerShdw blurRad="38100" dist="38100" dir="2700000" algn="tl">
                    <a:srgbClr val="000000">
                      <a:alpha val="43137"/>
                    </a:srgbClr>
                  </a:outerShdw>
                </a:effectLst>
                <a:latin typeface="+mn-lt"/>
              </a:rPr>
              <a:t>INCAPACIDADES Y NATALIDAD</a:t>
            </a:r>
          </a:p>
        </p:txBody>
      </p:sp>
    </p:spTree>
    <p:extLst>
      <p:ext uri="{BB962C8B-B14F-4D97-AF65-F5344CB8AC3E}">
        <p14:creationId xmlns:p14="http://schemas.microsoft.com/office/powerpoint/2010/main" val="42091191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E96F36A-C184-4F42-B8FB-77BB369A4C39}"/>
              </a:ext>
            </a:extLst>
          </p:cNvPr>
          <p:cNvSpPr txBox="1"/>
          <p:nvPr/>
        </p:nvSpPr>
        <p:spPr>
          <a:xfrm>
            <a:off x="1760728" y="2362200"/>
            <a:ext cx="8670544" cy="3662541"/>
          </a:xfrm>
          <a:prstGeom prst="rect">
            <a:avLst/>
          </a:prstGeom>
          <a:ln>
            <a:solidFill>
              <a:srgbClr val="143E3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lgn="just">
              <a:buFont typeface="Arial" panose="020B0604020202020204" pitchFamily="34" charset="0"/>
              <a:buChar char="•"/>
            </a:pPr>
            <a:r>
              <a:rPr lang="es-MX" sz="2000" dirty="0">
                <a:latin typeface="Calibri (Cuerpo)"/>
                <a:cs typeface="Arial" panose="020B0604020202020204" pitchFamily="34" charset="0"/>
              </a:rPr>
              <a:t>INCAPACIDADES Y NATALIDAD</a:t>
            </a:r>
          </a:p>
          <a:p>
            <a:pPr marL="285750" indent="-285750" algn="just">
              <a:buFont typeface="Arial" panose="020B0604020202020204" pitchFamily="34" charset="0"/>
              <a:buChar char="•"/>
            </a:pPr>
            <a:endParaRPr lang="es-MX" sz="2000" dirty="0">
              <a:latin typeface="Calibri (Cuerpo)"/>
              <a:cs typeface="Arial" panose="020B0604020202020204" pitchFamily="34" charset="0"/>
            </a:endParaRPr>
          </a:p>
          <a:p>
            <a:pPr marL="285750" indent="-285750" algn="just">
              <a:buFont typeface="Wingdings" panose="05000000000000000000" pitchFamily="2" charset="2"/>
              <a:buChar char="ü"/>
            </a:pPr>
            <a:r>
              <a:rPr lang="es-MX" sz="2000" dirty="0">
                <a:latin typeface="Calibri (Cuerpo)"/>
                <a:cs typeface="Arial" panose="020B0604020202020204" pitchFamily="34" charset="0"/>
              </a:rPr>
              <a:t>La recepción de la información de incapacidades se realiza en el área de bioestadística DISAN a través de la plataforma SALUD.SIS.</a:t>
            </a:r>
          </a:p>
          <a:p>
            <a:pPr algn="just"/>
            <a:endParaRPr lang="es-MX" sz="2000" dirty="0">
              <a:latin typeface="Calibri (Cuerpo)"/>
              <a:cs typeface="Arial" panose="020B0604020202020204" pitchFamily="34" charset="0"/>
            </a:endParaRPr>
          </a:p>
          <a:p>
            <a:pPr marL="285750" indent="-285750" algn="just">
              <a:buFont typeface="Wingdings" panose="05000000000000000000" pitchFamily="2" charset="2"/>
              <a:buChar char="ü"/>
            </a:pPr>
            <a:r>
              <a:rPr lang="es-MX" sz="2000" dirty="0">
                <a:latin typeface="Calibri (Cuerpo)"/>
                <a:cs typeface="Arial" panose="020B0604020202020204" pitchFamily="34" charset="0"/>
              </a:rPr>
              <a:t>Si se presenta algún caso de Natalidad dentro del ESM se debe registrar el formato con todas sus casillas debidamente diligenciadas.</a:t>
            </a:r>
          </a:p>
          <a:p>
            <a:pPr algn="just"/>
            <a:endParaRPr lang="es-MX" sz="2000" dirty="0">
              <a:latin typeface="Calibri (Cuerpo)"/>
              <a:cs typeface="Arial" panose="020B0604020202020204" pitchFamily="34" charset="0"/>
            </a:endParaRPr>
          </a:p>
          <a:p>
            <a:pPr marL="342900" indent="-342900" algn="just">
              <a:buFont typeface="Wingdings" panose="05000000000000000000" pitchFamily="2" charset="2"/>
              <a:buChar char="ü"/>
            </a:pPr>
            <a:r>
              <a:rPr lang="es-MX" sz="2000" dirty="0">
                <a:latin typeface="Calibri (Cuerpo)"/>
                <a:cs typeface="Arial" panose="020B0604020202020204" pitchFamily="34" charset="0"/>
              </a:rPr>
              <a:t>Enviar oficio cuando no se presente reporte de incapacidades y natalidad de cada uno de los ESM.</a:t>
            </a:r>
          </a:p>
          <a:p>
            <a:pPr marL="342900" indent="-342900" algn="just">
              <a:buFont typeface="Wingdings" panose="05000000000000000000" pitchFamily="2" charset="2"/>
              <a:buChar char="ü"/>
            </a:pPr>
            <a:endParaRPr lang="es-MX" sz="16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s-MX" sz="1600" dirty="0">
              <a:latin typeface="Arial" panose="020B0604020202020204" pitchFamily="34" charset="0"/>
              <a:cs typeface="Arial" panose="020B0604020202020204" pitchFamily="34" charset="0"/>
            </a:endParaRPr>
          </a:p>
        </p:txBody>
      </p:sp>
      <p:sp>
        <p:nvSpPr>
          <p:cNvPr id="4" name="Título 1">
            <a:extLst>
              <a:ext uri="{FF2B5EF4-FFF2-40B4-BE49-F238E27FC236}">
                <a16:creationId xmlns:a16="http://schemas.microsoft.com/office/drawing/2014/main" id="{CE47AC38-2D05-4A7D-AF4F-977BD4CB3369}"/>
              </a:ext>
            </a:extLst>
          </p:cNvPr>
          <p:cNvSpPr txBox="1">
            <a:spLocks/>
          </p:cNvSpPr>
          <p:nvPr/>
        </p:nvSpPr>
        <p:spPr>
          <a:xfrm>
            <a:off x="4166190" y="508128"/>
            <a:ext cx="4114800" cy="1384995"/>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MX" dirty="0"/>
              <a:t>RECEPCIÓN DE INFORMACION</a:t>
            </a:r>
            <a:br>
              <a:rPr lang="es-CO" dirty="0"/>
            </a:br>
            <a:endParaRPr lang="es-CO" dirty="0"/>
          </a:p>
        </p:txBody>
      </p:sp>
    </p:spTree>
    <p:extLst>
      <p:ext uri="{BB962C8B-B14F-4D97-AF65-F5344CB8AC3E}">
        <p14:creationId xmlns:p14="http://schemas.microsoft.com/office/powerpoint/2010/main" val="8155176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04;g1dc6a7065d3_0_432">
            <a:extLst>
              <a:ext uri="{FF2B5EF4-FFF2-40B4-BE49-F238E27FC236}">
                <a16:creationId xmlns:a16="http://schemas.microsoft.com/office/drawing/2014/main" id="{DE191D3A-0E15-4B27-B167-3EA4DF4F2876}"/>
              </a:ext>
            </a:extLst>
          </p:cNvPr>
          <p:cNvSpPr txBox="1"/>
          <p:nvPr/>
        </p:nvSpPr>
        <p:spPr>
          <a:xfrm>
            <a:off x="1696443" y="1676400"/>
            <a:ext cx="8799000" cy="4216499"/>
          </a:xfrm>
          <a:prstGeom prst="rect">
            <a:avLst/>
          </a:prstGeom>
          <a:solidFill>
            <a:srgbClr val="FFFFFF"/>
          </a:solidFill>
          <a:ln w="25400" cap="flat" cmpd="sng">
            <a:solidFill>
              <a:srgbClr val="1F5D5F"/>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endParaRPr sz="1600" dirty="0">
              <a:solidFill>
                <a:srgbClr val="000000"/>
              </a:solidFill>
              <a:latin typeface="Arial"/>
              <a:ea typeface="Arial"/>
              <a:cs typeface="Arial"/>
              <a:sym typeface="Arial"/>
            </a:endParaRPr>
          </a:p>
          <a:p>
            <a:pPr marL="285750" marR="0" lvl="0" indent="-285750" algn="just" rtl="0">
              <a:spcBef>
                <a:spcPts val="0"/>
              </a:spcBef>
              <a:spcAft>
                <a:spcPts val="0"/>
              </a:spcAft>
              <a:buClr>
                <a:srgbClr val="000000"/>
              </a:buClr>
              <a:buSzPts val="1600"/>
              <a:buFont typeface="Arial"/>
              <a:buChar char="•"/>
            </a:pPr>
            <a:r>
              <a:rPr lang="es-CO" dirty="0">
                <a:solidFill>
                  <a:srgbClr val="000000"/>
                </a:solidFill>
                <a:latin typeface="Calibri (Cuerpo)"/>
                <a:ea typeface="Arial"/>
                <a:cs typeface="Arial"/>
                <a:sym typeface="Arial"/>
              </a:rPr>
              <a:t>De identificarse errores se enviarán correos a cada ESM para que realicen correcciones de los datos suministrados en los formatos.</a:t>
            </a:r>
            <a:endParaRPr dirty="0">
              <a:latin typeface="Calibri (Cuerpo)"/>
            </a:endParaRPr>
          </a:p>
          <a:p>
            <a:pPr marL="0" marR="0" lvl="0" indent="0" algn="just" rtl="0">
              <a:spcBef>
                <a:spcPts val="0"/>
              </a:spcBef>
              <a:spcAft>
                <a:spcPts val="0"/>
              </a:spcAft>
              <a:buNone/>
            </a:pPr>
            <a:endParaRPr dirty="0">
              <a:solidFill>
                <a:srgbClr val="000000"/>
              </a:solidFill>
              <a:latin typeface="Calibri (Cuerpo)"/>
              <a:ea typeface="Arial"/>
              <a:cs typeface="Arial"/>
              <a:sym typeface="Arial"/>
            </a:endParaRPr>
          </a:p>
          <a:p>
            <a:pPr marL="285750" marR="0" lvl="0" indent="-285750" algn="just" rtl="0">
              <a:spcBef>
                <a:spcPts val="0"/>
              </a:spcBef>
              <a:spcAft>
                <a:spcPts val="0"/>
              </a:spcAft>
              <a:buClr>
                <a:srgbClr val="000000"/>
              </a:buClr>
              <a:buSzPts val="1600"/>
              <a:buFont typeface="Arial"/>
              <a:buChar char="•"/>
            </a:pPr>
            <a:r>
              <a:rPr lang="es-CO" dirty="0">
                <a:solidFill>
                  <a:srgbClr val="000000"/>
                </a:solidFill>
                <a:latin typeface="Calibri (Cuerpo)"/>
                <a:ea typeface="Arial"/>
                <a:cs typeface="Arial"/>
                <a:sym typeface="Arial"/>
              </a:rPr>
              <a:t>Se sugiere realizar validación manual de los datos generados en la plataforma SALUD.SIS con el fin de reflejar la realidad del comportamiento de cada ESM.</a:t>
            </a:r>
            <a:endParaRPr dirty="0">
              <a:latin typeface="Calibri (Cuerpo)"/>
            </a:endParaRPr>
          </a:p>
          <a:p>
            <a:pPr marL="285750" marR="0" lvl="0" indent="-184150" algn="just" rtl="0">
              <a:spcBef>
                <a:spcPts val="0"/>
              </a:spcBef>
              <a:spcAft>
                <a:spcPts val="0"/>
              </a:spcAft>
              <a:buClr>
                <a:srgbClr val="000000"/>
              </a:buClr>
              <a:buSzPts val="1600"/>
              <a:buFont typeface="Arial"/>
              <a:buNone/>
            </a:pPr>
            <a:endParaRPr dirty="0">
              <a:solidFill>
                <a:srgbClr val="000000"/>
              </a:solidFill>
              <a:latin typeface="Calibri (Cuerpo)"/>
              <a:ea typeface="Arial"/>
              <a:cs typeface="Arial"/>
              <a:sym typeface="Arial"/>
            </a:endParaRPr>
          </a:p>
          <a:p>
            <a:pPr marL="285750" marR="0" lvl="0" indent="-285750" algn="just" rtl="0">
              <a:spcBef>
                <a:spcPts val="0"/>
              </a:spcBef>
              <a:spcAft>
                <a:spcPts val="0"/>
              </a:spcAft>
              <a:buClr>
                <a:srgbClr val="000000"/>
              </a:buClr>
              <a:buSzPts val="1600"/>
              <a:buFont typeface="Arial"/>
              <a:buChar char="•"/>
            </a:pPr>
            <a:r>
              <a:rPr lang="es-CO" dirty="0">
                <a:solidFill>
                  <a:srgbClr val="000000"/>
                </a:solidFill>
                <a:latin typeface="Calibri (Cuerpo)"/>
                <a:ea typeface="Arial"/>
                <a:cs typeface="Arial"/>
                <a:sym typeface="Arial"/>
              </a:rPr>
              <a:t>Tener presente acta de socialización para el diligenciamiento correcto del indicador de hipertensión arterial.</a:t>
            </a:r>
            <a:endParaRPr dirty="0">
              <a:latin typeface="Calibri (Cuerpo)"/>
            </a:endParaRPr>
          </a:p>
          <a:p>
            <a:pPr marL="0" marR="0" lvl="0" indent="0" algn="just" rtl="0">
              <a:spcBef>
                <a:spcPts val="0"/>
              </a:spcBef>
              <a:spcAft>
                <a:spcPts val="0"/>
              </a:spcAft>
              <a:buNone/>
            </a:pPr>
            <a:endParaRPr dirty="0">
              <a:solidFill>
                <a:srgbClr val="000000"/>
              </a:solidFill>
              <a:latin typeface="Calibri (Cuerpo)"/>
              <a:ea typeface="Arial"/>
              <a:cs typeface="Arial"/>
              <a:sym typeface="Arial"/>
            </a:endParaRPr>
          </a:p>
          <a:p>
            <a:pPr marL="285750" marR="0" lvl="0" indent="-285750" algn="just" rtl="0">
              <a:spcBef>
                <a:spcPts val="0"/>
              </a:spcBef>
              <a:spcAft>
                <a:spcPts val="0"/>
              </a:spcAft>
              <a:buClr>
                <a:srgbClr val="000000"/>
              </a:buClr>
              <a:buSzPts val="1600"/>
              <a:buFont typeface="Arial"/>
              <a:buChar char="•"/>
            </a:pPr>
            <a:r>
              <a:rPr lang="es-CO" dirty="0">
                <a:solidFill>
                  <a:srgbClr val="000000"/>
                </a:solidFill>
                <a:latin typeface="Calibri (Cuerpo)"/>
                <a:ea typeface="Arial"/>
                <a:cs typeface="Arial"/>
                <a:sym typeface="Arial"/>
              </a:rPr>
              <a:t>Es necesario que la información generada  sea confiable ya que esta es necesaria para la toma de decisiones.</a:t>
            </a:r>
            <a:endParaRPr dirty="0">
              <a:latin typeface="Calibri (Cuerpo)"/>
            </a:endParaRPr>
          </a:p>
          <a:p>
            <a:pPr marL="285750" marR="0" lvl="0" indent="-184150" algn="just" rtl="0">
              <a:spcBef>
                <a:spcPts val="0"/>
              </a:spcBef>
              <a:spcAft>
                <a:spcPts val="0"/>
              </a:spcAft>
              <a:buClr>
                <a:srgbClr val="000000"/>
              </a:buClr>
              <a:buSzPts val="1600"/>
              <a:buFont typeface="Arial"/>
              <a:buNone/>
            </a:pPr>
            <a:endParaRPr dirty="0">
              <a:solidFill>
                <a:srgbClr val="000000"/>
              </a:solidFill>
              <a:latin typeface="Calibri (Cuerpo)"/>
              <a:ea typeface="Arial"/>
              <a:cs typeface="Arial"/>
              <a:sym typeface="Arial"/>
            </a:endParaRPr>
          </a:p>
          <a:p>
            <a:pPr marL="285750" marR="0" lvl="0" indent="-285750" algn="just" rtl="0">
              <a:spcBef>
                <a:spcPts val="0"/>
              </a:spcBef>
              <a:spcAft>
                <a:spcPts val="0"/>
              </a:spcAft>
              <a:buClr>
                <a:srgbClr val="000000"/>
              </a:buClr>
              <a:buSzPts val="1600"/>
              <a:buFont typeface="Arial"/>
              <a:buChar char="•"/>
            </a:pPr>
            <a:r>
              <a:rPr lang="es-CO" dirty="0">
                <a:solidFill>
                  <a:srgbClr val="000000"/>
                </a:solidFill>
                <a:latin typeface="Calibri (Cuerpo)"/>
                <a:ea typeface="Arial"/>
                <a:cs typeface="Arial"/>
                <a:sym typeface="Arial"/>
              </a:rPr>
              <a:t>Tener en cuenta oficio donde se ven evidenciadas las metas del programa ampliado de inmunización del SSFM para el reporte dentro del indicador.</a:t>
            </a:r>
            <a:endParaRPr dirty="0">
              <a:latin typeface="Calibri (Cuerpo)"/>
            </a:endParaRPr>
          </a:p>
        </p:txBody>
      </p:sp>
      <p:sp>
        <p:nvSpPr>
          <p:cNvPr id="6" name="Google Shape;505;g1dc6a7065d3_0_432">
            <a:extLst>
              <a:ext uri="{FF2B5EF4-FFF2-40B4-BE49-F238E27FC236}">
                <a16:creationId xmlns:a16="http://schemas.microsoft.com/office/drawing/2014/main" id="{AC62049B-08E4-4481-8479-72D507F9543E}"/>
              </a:ext>
            </a:extLst>
          </p:cNvPr>
          <p:cNvSpPr txBox="1"/>
          <p:nvPr/>
        </p:nvSpPr>
        <p:spPr>
          <a:xfrm>
            <a:off x="3830050" y="620250"/>
            <a:ext cx="4531800" cy="677078"/>
          </a:xfrm>
          <a:prstGeom prst="rect">
            <a:avLst/>
          </a:prstGeom>
          <a:solidFill>
            <a:srgbClr val="990000"/>
          </a:solidFill>
        </p:spPr>
        <p:txBody>
          <a:bodyPr wrap="square" rtlCol="0">
            <a:spAutoFit/>
          </a:bodyPr>
          <a:lstStyle>
            <a:defPPr>
              <a:defRPr lang="es-CO"/>
            </a:defPPr>
            <a:lvl1pPr algn="ctr">
              <a:defRPr sz="2800">
                <a:solidFill>
                  <a:srgbClr val="D0D0B6"/>
                </a:solidFill>
              </a:defRPr>
            </a:lvl1pPr>
          </a:lstStyle>
          <a:p>
            <a:r>
              <a:rPr lang="es-CO" dirty="0">
                <a:sym typeface="Calibri"/>
              </a:rPr>
              <a:t>RECOMENDACIONES</a:t>
            </a:r>
            <a:endParaRPr dirty="0"/>
          </a:p>
        </p:txBody>
      </p:sp>
    </p:spTree>
    <p:extLst>
      <p:ext uri="{BB962C8B-B14F-4D97-AF65-F5344CB8AC3E}">
        <p14:creationId xmlns:p14="http://schemas.microsoft.com/office/powerpoint/2010/main" val="40624446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p:cNvSpPr>
            <a:spLocks noGrp="1"/>
          </p:cNvSpPr>
          <p:nvPr>
            <p:ph type="title"/>
          </p:nvPr>
        </p:nvSpPr>
        <p:spPr>
          <a:xfrm>
            <a:off x="2293863" y="5300402"/>
            <a:ext cx="8139717" cy="784814"/>
          </a:xfrm>
        </p:spPr>
        <p:txBody>
          <a:bodyPr/>
          <a:lstStyle/>
          <a:p>
            <a:r>
              <a:rPr lang="es-CO" dirty="0"/>
              <a:t>PRODUCTIVIDAD </a:t>
            </a:r>
          </a:p>
        </p:txBody>
      </p:sp>
      <p:sp>
        <p:nvSpPr>
          <p:cNvPr id="13" name="Marcador de contenido 2"/>
          <p:cNvSpPr>
            <a:spLocks noGrp="1"/>
          </p:cNvSpPr>
          <p:nvPr>
            <p:ph sz="quarter" idx="10"/>
          </p:nvPr>
        </p:nvSpPr>
        <p:spPr>
          <a:xfrm>
            <a:off x="2293863" y="6042678"/>
            <a:ext cx="7716411" cy="308613"/>
          </a:xfrm>
        </p:spPr>
        <p:txBody>
          <a:bodyPr/>
          <a:lstStyle/>
          <a:p>
            <a:pPr lvl="0"/>
            <a:r>
              <a:rPr lang="es-CO" b="0" kern="0" dirty="0">
                <a:solidFill>
                  <a:srgbClr val="143E34"/>
                </a:solidFill>
              </a:rPr>
              <a:t>Mat. Iván Gustavo Nieto Chávez </a:t>
            </a:r>
          </a:p>
        </p:txBody>
      </p:sp>
      <p:sp>
        <p:nvSpPr>
          <p:cNvPr id="2" name="Marcador de texto 1"/>
          <p:cNvSpPr>
            <a:spLocks noGrp="1"/>
          </p:cNvSpPr>
          <p:nvPr>
            <p:ph type="body" sz="quarter" idx="11"/>
          </p:nvPr>
        </p:nvSpPr>
        <p:spPr/>
        <p:txBody>
          <a:bodyPr/>
          <a:lstStyle/>
          <a:p>
            <a:endParaRPr lang="es-CO"/>
          </a:p>
        </p:txBody>
      </p:sp>
      <p:sp>
        <p:nvSpPr>
          <p:cNvPr id="3" name="Marcador de texto 2"/>
          <p:cNvSpPr>
            <a:spLocks noGrp="1"/>
          </p:cNvSpPr>
          <p:nvPr>
            <p:ph type="body" sz="quarter" idx="12"/>
          </p:nvPr>
        </p:nvSpPr>
        <p:spPr/>
        <p:txBody>
          <a:bodyPr/>
          <a:lstStyle/>
          <a:p>
            <a:endParaRPr lang="es-CO"/>
          </a:p>
        </p:txBody>
      </p:sp>
      <p:sp>
        <p:nvSpPr>
          <p:cNvPr id="4" name="Marcador de texto 3"/>
          <p:cNvSpPr>
            <a:spLocks noGrp="1"/>
          </p:cNvSpPr>
          <p:nvPr>
            <p:ph type="body" sz="quarter" idx="13"/>
          </p:nvPr>
        </p:nvSpPr>
        <p:spPr/>
        <p:txBody>
          <a:bodyPr/>
          <a:lstStyle/>
          <a:p>
            <a:endParaRPr lang="es-CO"/>
          </a:p>
        </p:txBody>
      </p:sp>
    </p:spTree>
    <p:extLst>
      <p:ext uri="{BB962C8B-B14F-4D97-AF65-F5344CB8AC3E}">
        <p14:creationId xmlns:p14="http://schemas.microsoft.com/office/powerpoint/2010/main" val="1163285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09800" y="533400"/>
            <a:ext cx="5027338" cy="461665"/>
          </a:xfrm>
          <a:prstGeom prst="rect">
            <a:avLst/>
          </a:prstGeom>
        </p:spPr>
        <p:txBody>
          <a:bodyPr wrap="none">
            <a:spAutoFit/>
          </a:bodyPr>
          <a:lstStyle/>
          <a:p>
            <a:pPr lvl="0"/>
            <a:r>
              <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4. NORMATIVIDAD APLICABLE </a:t>
            </a:r>
          </a:p>
        </p:txBody>
      </p:sp>
      <p:sp>
        <p:nvSpPr>
          <p:cNvPr id="9" name="Elipse 8"/>
          <p:cNvSpPr/>
          <p:nvPr/>
        </p:nvSpPr>
        <p:spPr>
          <a:xfrm>
            <a:off x="10604988" y="1519918"/>
            <a:ext cx="480291" cy="444537"/>
          </a:xfrm>
          <a:prstGeom prst="ellipse">
            <a:avLst/>
          </a:prstGeom>
          <a:solidFill>
            <a:srgbClr val="ACD0C3"/>
          </a:solidFill>
          <a:ln>
            <a:solidFill>
              <a:srgbClr val="ACD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p:cNvSpPr/>
          <p:nvPr/>
        </p:nvSpPr>
        <p:spPr>
          <a:xfrm>
            <a:off x="11085279" y="1519918"/>
            <a:ext cx="696640" cy="688570"/>
          </a:xfrm>
          <a:prstGeom prst="ellipse">
            <a:avLst/>
          </a:prstGeom>
          <a:solidFill>
            <a:srgbClr val="ACD0C3"/>
          </a:solidFill>
          <a:ln>
            <a:solidFill>
              <a:srgbClr val="ACD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p:cNvSpPr/>
          <p:nvPr/>
        </p:nvSpPr>
        <p:spPr>
          <a:xfrm>
            <a:off x="10706471" y="757918"/>
            <a:ext cx="838200" cy="762000"/>
          </a:xfrm>
          <a:prstGeom prst="ellipse">
            <a:avLst/>
          </a:prstGeom>
          <a:solidFill>
            <a:srgbClr val="ACD0C3"/>
          </a:solidFill>
          <a:ln>
            <a:solidFill>
              <a:srgbClr val="ACD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ángulo 2"/>
          <p:cNvSpPr/>
          <p:nvPr/>
        </p:nvSpPr>
        <p:spPr>
          <a:xfrm>
            <a:off x="598584" y="1241286"/>
            <a:ext cx="9817000" cy="5078313"/>
          </a:xfrm>
          <a:prstGeom prst="rect">
            <a:avLst/>
          </a:prstGeom>
        </p:spPr>
        <p:txBody>
          <a:bodyPr wrap="square">
            <a:spAutoFit/>
          </a:bodyPr>
          <a:lstStyle/>
          <a:p>
            <a:endParaRPr lang="es-MX" dirty="0"/>
          </a:p>
          <a:p>
            <a:endParaRPr lang="es-MX" dirty="0"/>
          </a:p>
          <a:p>
            <a:r>
              <a:rPr lang="es-MX" dirty="0"/>
              <a:t>Ámbito Nacional </a:t>
            </a:r>
          </a:p>
          <a:p>
            <a:endParaRPr lang="es-MX" dirty="0"/>
          </a:p>
          <a:p>
            <a:r>
              <a:rPr lang="es-MX" dirty="0">
                <a:solidFill>
                  <a:schemeClr val="bg2">
                    <a:lumMod val="90000"/>
                  </a:schemeClr>
                </a:solidFill>
              </a:rPr>
              <a:t>Resolución 3374 de 2000: Por la cual se reglamentan los datos básicos que deben reportar los prestadores de servicios de salud y las entidades administradoras de planes de beneficios sobre los servicios de salud prestados.</a:t>
            </a:r>
          </a:p>
          <a:p>
            <a:endParaRPr lang="es-MX" dirty="0"/>
          </a:p>
          <a:p>
            <a:r>
              <a:rPr lang="es-MX" dirty="0"/>
              <a:t>Resolución 1036 de 2022: "Por la cual se reglamenta el Registro Individual de Prestación de Servicios de Salud“. La presente resolución rige a partir de la fecha de su publicación, y deroga, a partir del 30 de junio de 2023, las Resoluciones 4144 de 1999, 1077 y 3374 de 2000, 951 de 2002, 1531 y4449 de 2014. </a:t>
            </a:r>
          </a:p>
          <a:p>
            <a:endParaRPr lang="es-MX" dirty="0"/>
          </a:p>
          <a:p>
            <a:endParaRPr lang="es-MX" dirty="0"/>
          </a:p>
          <a:p>
            <a:r>
              <a:rPr lang="es-CO" dirty="0"/>
              <a:t>Resolución 2775 de 2022 </a:t>
            </a:r>
            <a:r>
              <a:rPr lang="es-MX" dirty="0"/>
              <a:t>Por la cual se establece la Clasificación Única de Procedimientos en Salud — CUPS para la vigencia 2023.</a:t>
            </a:r>
          </a:p>
          <a:p>
            <a:endParaRPr lang="es-MX" dirty="0"/>
          </a:p>
          <a:p>
            <a:r>
              <a:rPr lang="pt-BR" dirty="0"/>
              <a:t>Circular externa número [ 000008 ]de </a:t>
            </a:r>
            <a:r>
              <a:rPr lang="pt-BR" dirty="0" err="1"/>
              <a:t>sep</a:t>
            </a:r>
            <a:r>
              <a:rPr lang="pt-BR" dirty="0"/>
              <a:t> 2018. </a:t>
            </a:r>
            <a:r>
              <a:rPr lang="es-MX" dirty="0"/>
              <a:t> Superintendente Nacional de Salud Por la cual se hacen adiciones, eliminaciones y Modificaciones a la circular 047 de 2007, ST010-ST011. </a:t>
            </a:r>
          </a:p>
        </p:txBody>
      </p:sp>
    </p:spTree>
    <p:extLst>
      <p:ext uri="{BB962C8B-B14F-4D97-AF65-F5344CB8AC3E}">
        <p14:creationId xmlns:p14="http://schemas.microsoft.com/office/powerpoint/2010/main" val="3735446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id="{A3E50D17-49C9-435F-8FF8-2670EDE887C3}"/>
              </a:ext>
            </a:extLst>
          </p:cNvPr>
          <p:cNvSpPr txBox="1">
            <a:spLocks/>
          </p:cNvSpPr>
          <p:nvPr/>
        </p:nvSpPr>
        <p:spPr>
          <a:xfrm>
            <a:off x="0" y="661654"/>
            <a:ext cx="12191999" cy="615553"/>
          </a:xfrm>
          <a:prstGeom prst="rect">
            <a:avLst/>
          </a:prstGeom>
        </p:spPr>
        <p:txBody>
          <a:bodyPr wrap="square" lIns="0" tIns="0" rIns="0" bIns="0">
            <a:spAutoFit/>
          </a:bodyPr>
          <a:lstStyle>
            <a:lvl1pPr>
              <a:defRPr sz="2500" b="0" i="0">
                <a:solidFill>
                  <a:schemeClr val="tx1"/>
                </a:solidFill>
                <a:latin typeface="Calibri"/>
                <a:ea typeface="+mj-ea"/>
                <a:cs typeface="Calibri"/>
              </a:defRPr>
            </a:lvl1pPr>
          </a:lstStyle>
          <a:p>
            <a:pPr algn="ctr"/>
            <a:r>
              <a:rPr lang="es-CO" sz="4000" b="1" kern="0" dirty="0">
                <a:latin typeface="+mn-lt"/>
              </a:rPr>
              <a:t>ENERALIDADES</a:t>
            </a:r>
          </a:p>
        </p:txBody>
      </p:sp>
      <p:sp>
        <p:nvSpPr>
          <p:cNvPr id="7" name="object 4">
            <a:extLst>
              <a:ext uri="{FF2B5EF4-FFF2-40B4-BE49-F238E27FC236}">
                <a16:creationId xmlns:a16="http://schemas.microsoft.com/office/drawing/2014/main" id="{216984CE-FCFE-4E8F-B2FE-9C2B81BEDC7F}"/>
              </a:ext>
            </a:extLst>
          </p:cNvPr>
          <p:cNvSpPr txBox="1">
            <a:spLocks/>
          </p:cNvSpPr>
          <p:nvPr/>
        </p:nvSpPr>
        <p:spPr>
          <a:xfrm>
            <a:off x="1065211" y="1953399"/>
            <a:ext cx="10061575" cy="4076116"/>
          </a:xfrm>
          <a:prstGeom prst="rect">
            <a:avLst/>
          </a:prstGeom>
        </p:spPr>
        <p:txBody>
          <a:bodyPr vert="horz" wrap="square" lIns="0" tIns="13335" rIns="0" bIns="0" rtlCol="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a:r>
              <a:rPr lang="es-CO" sz="2400" b="1" kern="0" dirty="0">
                <a:solidFill>
                  <a:sysClr val="windowText" lastClr="000000"/>
                </a:solidFill>
              </a:rPr>
              <a:t>Objetivo</a:t>
            </a:r>
          </a:p>
          <a:p>
            <a:pPr algn="just"/>
            <a:r>
              <a:rPr lang="es-CO" sz="2400" kern="0" dirty="0">
                <a:solidFill>
                  <a:sysClr val="windowText" lastClr="000000"/>
                </a:solidFill>
              </a:rPr>
              <a:t>Generar reportes e indicadores mensuales de productividad, rendimiento, e inasistencia a nivel particular, por función, especialidad, tipo de vinculación, por Establecimiento de Sanidad Militar entre otros.</a:t>
            </a:r>
          </a:p>
          <a:p>
            <a:endParaRPr lang="es-CO" sz="2400" kern="0" dirty="0">
              <a:solidFill>
                <a:sysClr val="windowText" lastClr="000000"/>
              </a:solidFill>
            </a:endParaRPr>
          </a:p>
          <a:p>
            <a:pPr algn="just"/>
            <a:r>
              <a:rPr lang="es-CO" sz="2400" b="1" kern="0" dirty="0">
                <a:solidFill>
                  <a:sysClr val="windowText" lastClr="000000"/>
                </a:solidFill>
              </a:rPr>
              <a:t>Control</a:t>
            </a:r>
          </a:p>
          <a:p>
            <a:pPr algn="just"/>
            <a:r>
              <a:rPr lang="es-CO" sz="2400" kern="0" dirty="0">
                <a:solidFill>
                  <a:sysClr val="windowText" lastClr="000000"/>
                </a:solidFill>
              </a:rPr>
              <a:t>El control es realizado por el personal de Bioestadística del Establecimiento de Sanidad Militar quienes recepcionan los datos estadísticos para el diligenciamiento del Formato de Productividad e identificar los errores que se presenten.</a:t>
            </a:r>
          </a:p>
          <a:p>
            <a:pPr algn="just"/>
            <a:endParaRPr lang="es-CO" sz="2400" kern="0" dirty="0">
              <a:solidFill>
                <a:sysClr val="windowText" lastClr="000000"/>
              </a:solidFill>
            </a:endParaRPr>
          </a:p>
        </p:txBody>
      </p:sp>
      <p:sp>
        <p:nvSpPr>
          <p:cNvPr id="5" name="CuadroTexto 4">
            <a:extLst>
              <a:ext uri="{FF2B5EF4-FFF2-40B4-BE49-F238E27FC236}">
                <a16:creationId xmlns:a16="http://schemas.microsoft.com/office/drawing/2014/main" id="{41E68805-11C1-4564-8FCE-E6E26919B046}"/>
              </a:ext>
            </a:extLst>
          </p:cNvPr>
          <p:cNvSpPr txBox="1"/>
          <p:nvPr/>
        </p:nvSpPr>
        <p:spPr>
          <a:xfrm>
            <a:off x="4472535" y="640618"/>
            <a:ext cx="3246929" cy="584775"/>
          </a:xfrm>
          <a:prstGeom prst="rect">
            <a:avLst/>
          </a:prstGeom>
          <a:solidFill>
            <a:srgbClr val="990000"/>
          </a:solidFill>
        </p:spPr>
        <p:txBody>
          <a:bodyPr wrap="square" rtlCol="0">
            <a:spAutoFit/>
          </a:bodyPr>
          <a:lstStyle/>
          <a:p>
            <a:pPr algn="ctr"/>
            <a:r>
              <a:rPr lang="es-MX" sz="3200" dirty="0">
                <a:solidFill>
                  <a:srgbClr val="D0D0B6"/>
                </a:solidFill>
              </a:rPr>
              <a:t>GENERALIDADES </a:t>
            </a:r>
            <a:endParaRPr lang="es-CO" sz="3200" dirty="0">
              <a:solidFill>
                <a:srgbClr val="D0D0B6"/>
              </a:solidFill>
            </a:endParaRPr>
          </a:p>
        </p:txBody>
      </p:sp>
    </p:spTree>
    <p:extLst>
      <p:ext uri="{BB962C8B-B14F-4D97-AF65-F5344CB8AC3E}">
        <p14:creationId xmlns:p14="http://schemas.microsoft.com/office/powerpoint/2010/main" val="24591495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3A68BF0-A602-4857-920B-05171A8938FD}"/>
              </a:ext>
            </a:extLst>
          </p:cNvPr>
          <p:cNvSpPr txBox="1"/>
          <p:nvPr/>
        </p:nvSpPr>
        <p:spPr>
          <a:xfrm>
            <a:off x="4472535" y="640618"/>
            <a:ext cx="3246929" cy="584775"/>
          </a:xfrm>
          <a:prstGeom prst="rect">
            <a:avLst/>
          </a:prstGeom>
          <a:solidFill>
            <a:srgbClr val="990000"/>
          </a:solidFill>
        </p:spPr>
        <p:txBody>
          <a:bodyPr wrap="square" rtlCol="0">
            <a:spAutoFit/>
          </a:bodyPr>
          <a:lstStyle/>
          <a:p>
            <a:pPr algn="ctr"/>
            <a:r>
              <a:rPr lang="es-MX" sz="3200" dirty="0">
                <a:solidFill>
                  <a:srgbClr val="D0D0B6"/>
                </a:solidFill>
              </a:rPr>
              <a:t>GENERALIDADES </a:t>
            </a:r>
            <a:endParaRPr lang="es-CO" sz="3200" dirty="0">
              <a:solidFill>
                <a:srgbClr val="D0D0B6"/>
              </a:solidFill>
            </a:endParaRPr>
          </a:p>
        </p:txBody>
      </p:sp>
      <p:sp>
        <p:nvSpPr>
          <p:cNvPr id="3" name="Rectángulo 2">
            <a:extLst>
              <a:ext uri="{FF2B5EF4-FFF2-40B4-BE49-F238E27FC236}">
                <a16:creationId xmlns:a16="http://schemas.microsoft.com/office/drawing/2014/main" id="{4744BC22-92C1-44D8-A893-1EBCE792DF90}"/>
              </a:ext>
            </a:extLst>
          </p:cNvPr>
          <p:cNvSpPr/>
          <p:nvPr/>
        </p:nvSpPr>
        <p:spPr>
          <a:xfrm>
            <a:off x="1796904" y="2392310"/>
            <a:ext cx="8931348" cy="3170099"/>
          </a:xfrm>
          <a:prstGeom prst="rect">
            <a:avLst/>
          </a:prstGeom>
        </p:spPr>
        <p:txBody>
          <a:bodyPr wrap="square">
            <a:spAutoFit/>
          </a:bodyPr>
          <a:lstStyle/>
          <a:p>
            <a:pPr algn="just"/>
            <a:r>
              <a:rPr lang="es-CO" sz="2000" kern="0" dirty="0">
                <a:solidFill>
                  <a:sysClr val="windowText" lastClr="000000"/>
                </a:solidFill>
                <a:cs typeface="Arial" panose="020B0604020202020204" pitchFamily="34" charset="0"/>
              </a:rPr>
              <a:t>El formato de productividad para el año 2023 se compone de un libro de Excel, en el que se relaciona el instructivo de cada uno de los campos a diligenciar por el área de Bioestadística en cada uno de los ESM, sobre la productividad de cada profesional vinculado al establecimiento en el mes a reportar y una hoja de cálculo con el formato en que se deberá consignar toda la información antes mencionada.</a:t>
            </a:r>
          </a:p>
          <a:p>
            <a:endParaRPr lang="es-CO" sz="2000" kern="0" dirty="0">
              <a:solidFill>
                <a:sysClr val="windowText" lastClr="000000"/>
              </a:solidFill>
              <a:cs typeface="Arial" panose="020B0604020202020204" pitchFamily="34" charset="0"/>
            </a:endParaRPr>
          </a:p>
          <a:p>
            <a:pPr algn="just"/>
            <a:r>
              <a:rPr lang="es-CO" sz="2000" kern="0" dirty="0">
                <a:solidFill>
                  <a:sysClr val="windowText" lastClr="000000"/>
                </a:solidFill>
                <a:cs typeface="Arial" panose="020B0604020202020204" pitchFamily="34" charset="0"/>
              </a:rPr>
              <a:t>Tener en cuenta que algunas celdas tienen listas desplegables y campos formulados para facilitar si diligenciamiento. Se recomienda registrar la información con base en las restricciones dadas y los datos reales de productividad actual del mes diligenciado</a:t>
            </a:r>
            <a:r>
              <a:rPr lang="es-CO" kern="0" dirty="0">
                <a:solidFill>
                  <a:sysClr val="windowText" lastClr="000000"/>
                </a:solidFill>
                <a:cs typeface="Arial" panose="020B0604020202020204" pitchFamily="34" charset="0"/>
              </a:rPr>
              <a:t>.</a:t>
            </a:r>
          </a:p>
        </p:txBody>
      </p:sp>
    </p:spTree>
    <p:extLst>
      <p:ext uri="{BB962C8B-B14F-4D97-AF65-F5344CB8AC3E}">
        <p14:creationId xmlns:p14="http://schemas.microsoft.com/office/powerpoint/2010/main" val="41897319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F4E09CE4-81FC-440A-9242-407D9DE914B6}"/>
              </a:ext>
            </a:extLst>
          </p:cNvPr>
          <p:cNvSpPr txBox="1">
            <a:spLocks/>
          </p:cNvSpPr>
          <p:nvPr/>
        </p:nvSpPr>
        <p:spPr>
          <a:xfrm>
            <a:off x="2583712" y="481601"/>
            <a:ext cx="6783572" cy="954107"/>
          </a:xfrm>
          <a:prstGeom prst="rect">
            <a:avLst/>
          </a:prstGeom>
          <a:solidFill>
            <a:srgbClr val="990000"/>
          </a:solidFill>
        </p:spPr>
        <p:txBody>
          <a:bodyPr wrap="square" rtlCol="0">
            <a:spAutoFit/>
          </a:bodyPr>
          <a:lstStyle>
            <a:defPPr>
              <a:defRPr lang="es-CO"/>
            </a:defPPr>
            <a:lvl1pPr algn="ctr">
              <a:defRPr sz="2800">
                <a:solidFill>
                  <a:srgbClr val="D0D0B6"/>
                </a:solidFil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DIRECTIVA PERMANENTE</a:t>
            </a:r>
          </a:p>
          <a:p>
            <a:r>
              <a:rPr lang="es-ES" dirty="0"/>
              <a:t>21 DE DICIEMBRE DE 2022 </a:t>
            </a:r>
            <a:r>
              <a:rPr lang="es-CO" dirty="0"/>
              <a:t>DGSM</a:t>
            </a:r>
          </a:p>
        </p:txBody>
      </p:sp>
      <p:sp>
        <p:nvSpPr>
          <p:cNvPr id="6" name="Marcador de contenido 1">
            <a:extLst>
              <a:ext uri="{FF2B5EF4-FFF2-40B4-BE49-F238E27FC236}">
                <a16:creationId xmlns:a16="http://schemas.microsoft.com/office/drawing/2014/main" id="{1F66161B-9177-41A1-85E9-C77EDD797CA2}"/>
              </a:ext>
            </a:extLst>
          </p:cNvPr>
          <p:cNvSpPr txBox="1">
            <a:spLocks/>
          </p:cNvSpPr>
          <p:nvPr/>
        </p:nvSpPr>
        <p:spPr>
          <a:xfrm>
            <a:off x="922421" y="1670058"/>
            <a:ext cx="10347158" cy="1079490"/>
          </a:xfrm>
          <a:prstGeom prst="rect">
            <a:avLst/>
          </a:prstGeom>
        </p:spPr>
        <p:txBody>
          <a:bodyPr wrap="square" lIns="0" tIns="0" rIns="0" bIns="0">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R="5080" algn="just">
              <a:spcBef>
                <a:spcPts val="105"/>
              </a:spcBef>
            </a:pPr>
            <a:r>
              <a:rPr lang="es-ES" sz="2000" kern="0" dirty="0">
                <a:solidFill>
                  <a:sysClr val="windowText" lastClr="000000"/>
                </a:solidFill>
                <a:cs typeface="Arial" panose="020B0604020202020204" pitchFamily="34" charset="0"/>
              </a:rPr>
              <a:t>Actualizar lineamientos para la estandarización de los tiempos de consulta y manejo de agendad para a asignación de citas medicas en la red propia del Subsistema de Salud de las Fuerzas militares.</a:t>
            </a:r>
            <a:endParaRPr lang="es-ES" altLang="es-CO" sz="2000" kern="0" dirty="0">
              <a:solidFill>
                <a:prstClr val="black"/>
              </a:solidFill>
            </a:endParaRPr>
          </a:p>
        </p:txBody>
      </p:sp>
      <p:graphicFrame>
        <p:nvGraphicFramePr>
          <p:cNvPr id="8" name="Objeto 7">
            <a:extLst>
              <a:ext uri="{FF2B5EF4-FFF2-40B4-BE49-F238E27FC236}">
                <a16:creationId xmlns:a16="http://schemas.microsoft.com/office/drawing/2014/main" id="{1B9A4AE5-0ECD-4764-8251-11B723504AAD}"/>
              </a:ext>
            </a:extLst>
          </p:cNvPr>
          <p:cNvGraphicFramePr>
            <a:graphicFrameLocks noChangeAspect="1"/>
          </p:cNvGraphicFramePr>
          <p:nvPr>
            <p:extLst>
              <p:ext uri="{D42A27DB-BD31-4B8C-83A1-F6EECF244321}">
                <p14:modId xmlns:p14="http://schemas.microsoft.com/office/powerpoint/2010/main" val="394089341"/>
              </p:ext>
            </p:extLst>
          </p:nvPr>
        </p:nvGraphicFramePr>
        <p:xfrm>
          <a:off x="2242638" y="2749548"/>
          <a:ext cx="3304329" cy="3626851"/>
        </p:xfrm>
        <a:graphic>
          <a:graphicData uri="http://schemas.openxmlformats.org/presentationml/2006/ole">
            <mc:AlternateContent xmlns:mc="http://schemas.openxmlformats.org/markup-compatibility/2006">
              <mc:Choice xmlns:v="urn:schemas-microsoft-com:vml" Requires="v">
                <p:oleObj spid="_x0000_s2096" name="Worksheet" r:id="rId3" imgW="5172123" imgH="5677042" progId="Excel.Sheet.12">
                  <p:embed/>
                </p:oleObj>
              </mc:Choice>
              <mc:Fallback>
                <p:oleObj name="Worksheet" r:id="rId3" imgW="5172123" imgH="5677042" progId="Excel.Sheet.12">
                  <p:embed/>
                  <p:pic>
                    <p:nvPicPr>
                      <p:cNvPr id="11" name="Objeto 10">
                        <a:extLst>
                          <a:ext uri="{FF2B5EF4-FFF2-40B4-BE49-F238E27FC236}">
                            <a16:creationId xmlns:a16="http://schemas.microsoft.com/office/drawing/2014/main" id="{D10E5EE5-034C-4FD9-BB47-DB86ECC6AC99}"/>
                          </a:ext>
                        </a:extLst>
                      </p:cNvPr>
                      <p:cNvPicPr/>
                      <p:nvPr/>
                    </p:nvPicPr>
                    <p:blipFill>
                      <a:blip r:embed="rId4"/>
                      <a:stretch>
                        <a:fillRect/>
                      </a:stretch>
                    </p:blipFill>
                    <p:spPr>
                      <a:xfrm>
                        <a:off x="2242638" y="2749548"/>
                        <a:ext cx="3304329" cy="3626851"/>
                      </a:xfrm>
                      <a:prstGeom prst="rect">
                        <a:avLst/>
                      </a:prstGeom>
                    </p:spPr>
                  </p:pic>
                </p:oleObj>
              </mc:Fallback>
            </mc:AlternateContent>
          </a:graphicData>
        </a:graphic>
      </p:graphicFrame>
      <p:graphicFrame>
        <p:nvGraphicFramePr>
          <p:cNvPr id="9" name="Objeto 8">
            <a:extLst>
              <a:ext uri="{FF2B5EF4-FFF2-40B4-BE49-F238E27FC236}">
                <a16:creationId xmlns:a16="http://schemas.microsoft.com/office/drawing/2014/main" id="{9F028AE6-A9B5-4CBC-82AC-2F6191D0FFF5}"/>
              </a:ext>
            </a:extLst>
          </p:cNvPr>
          <p:cNvGraphicFramePr>
            <a:graphicFrameLocks noChangeAspect="1"/>
          </p:cNvGraphicFramePr>
          <p:nvPr>
            <p:extLst>
              <p:ext uri="{D42A27DB-BD31-4B8C-83A1-F6EECF244321}">
                <p14:modId xmlns:p14="http://schemas.microsoft.com/office/powerpoint/2010/main" val="3701368996"/>
              </p:ext>
            </p:extLst>
          </p:nvPr>
        </p:nvGraphicFramePr>
        <p:xfrm>
          <a:off x="6096000" y="2749548"/>
          <a:ext cx="3426035" cy="3626850"/>
        </p:xfrm>
        <a:graphic>
          <a:graphicData uri="http://schemas.openxmlformats.org/presentationml/2006/ole">
            <mc:AlternateContent xmlns:mc="http://schemas.openxmlformats.org/markup-compatibility/2006">
              <mc:Choice xmlns:v="urn:schemas-microsoft-com:vml" Requires="v">
                <p:oleObj spid="_x0000_s2097" name="Worksheet" r:id="rId5" imgW="5362687" imgH="5677042" progId="Excel.Sheet.12">
                  <p:embed/>
                </p:oleObj>
              </mc:Choice>
              <mc:Fallback>
                <p:oleObj name="Worksheet" r:id="rId5" imgW="5362687" imgH="5677042" progId="Excel.Sheet.12">
                  <p:embed/>
                  <p:pic>
                    <p:nvPicPr>
                      <p:cNvPr id="13" name="Objeto 12">
                        <a:extLst>
                          <a:ext uri="{FF2B5EF4-FFF2-40B4-BE49-F238E27FC236}">
                            <a16:creationId xmlns:a16="http://schemas.microsoft.com/office/drawing/2014/main" id="{B130FEC7-62CA-4B60-BB33-75317447D3B8}"/>
                          </a:ext>
                        </a:extLst>
                      </p:cNvPr>
                      <p:cNvPicPr/>
                      <p:nvPr/>
                    </p:nvPicPr>
                    <p:blipFill>
                      <a:blip r:embed="rId6"/>
                      <a:stretch>
                        <a:fillRect/>
                      </a:stretch>
                    </p:blipFill>
                    <p:spPr>
                      <a:xfrm>
                        <a:off x="6096000" y="2749548"/>
                        <a:ext cx="3426035" cy="3626850"/>
                      </a:xfrm>
                      <a:prstGeom prst="rect">
                        <a:avLst/>
                      </a:prstGeom>
                    </p:spPr>
                  </p:pic>
                </p:oleObj>
              </mc:Fallback>
            </mc:AlternateContent>
          </a:graphicData>
        </a:graphic>
      </p:graphicFrame>
    </p:spTree>
    <p:extLst>
      <p:ext uri="{BB962C8B-B14F-4D97-AF65-F5344CB8AC3E}">
        <p14:creationId xmlns:p14="http://schemas.microsoft.com/office/powerpoint/2010/main" val="32014662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9A1D2CB3-BEA2-477A-967E-072F33598FDB}"/>
              </a:ext>
            </a:extLst>
          </p:cNvPr>
          <p:cNvSpPr txBox="1">
            <a:spLocks/>
          </p:cNvSpPr>
          <p:nvPr/>
        </p:nvSpPr>
        <p:spPr>
          <a:xfrm>
            <a:off x="2880230" y="481601"/>
            <a:ext cx="6624084" cy="954107"/>
          </a:xfrm>
          <a:prstGeom prst="rect">
            <a:avLst/>
          </a:prstGeom>
          <a:solidFill>
            <a:srgbClr val="990000"/>
          </a:solidFill>
        </p:spPr>
        <p:txBody>
          <a:bodyPr wrap="square" rtlCol="0">
            <a:spAutoFit/>
          </a:bodyPr>
          <a:lstStyle>
            <a:defPPr>
              <a:defRPr lang="es-CO"/>
            </a:defPPr>
            <a:lvl1pPr algn="ctr">
              <a:defRPr sz="2800">
                <a:solidFill>
                  <a:srgbClr val="D0D0B6"/>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ES" dirty="0"/>
              <a:t>DIRECTIVA PERMANENTE</a:t>
            </a:r>
          </a:p>
          <a:p>
            <a:r>
              <a:rPr lang="es-ES" dirty="0"/>
              <a:t>21 DE DICIEMBRE DE 2022 </a:t>
            </a:r>
            <a:r>
              <a:rPr lang="es-CO" dirty="0"/>
              <a:t>DGSM</a:t>
            </a:r>
          </a:p>
        </p:txBody>
      </p:sp>
      <p:sp>
        <p:nvSpPr>
          <p:cNvPr id="3" name="Marcador de contenido 1">
            <a:extLst>
              <a:ext uri="{FF2B5EF4-FFF2-40B4-BE49-F238E27FC236}">
                <a16:creationId xmlns:a16="http://schemas.microsoft.com/office/drawing/2014/main" id="{2E44DA2A-90C1-4D76-999D-E4856FCD4E4F}"/>
              </a:ext>
            </a:extLst>
          </p:cNvPr>
          <p:cNvSpPr txBox="1">
            <a:spLocks/>
          </p:cNvSpPr>
          <p:nvPr/>
        </p:nvSpPr>
        <p:spPr>
          <a:xfrm>
            <a:off x="922421" y="1670058"/>
            <a:ext cx="10347158" cy="1079490"/>
          </a:xfrm>
          <a:prstGeom prst="rect">
            <a:avLst/>
          </a:prstGeom>
        </p:spPr>
        <p:txBody>
          <a:bodyPr wrap="square" lIns="0" tIns="0" rIns="0" bIns="0">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R="5080" algn="just">
              <a:spcBef>
                <a:spcPts val="105"/>
              </a:spcBef>
            </a:pPr>
            <a:r>
              <a:rPr lang="es-ES" sz="2000" kern="0" dirty="0">
                <a:solidFill>
                  <a:sysClr val="windowText" lastClr="000000"/>
                </a:solidFill>
                <a:cs typeface="Arial" panose="020B0604020202020204" pitchFamily="34" charset="0"/>
              </a:rPr>
              <a:t>Actualizar lineamientos para la estandarización de los tiempos de consulta y manejo de agendad para a asignación de citas medicas en la red propia del Subsistema de Salud de las Fuerzas militares.</a:t>
            </a:r>
            <a:endParaRPr lang="es-ES" altLang="es-CO" sz="2000" kern="0" dirty="0">
              <a:solidFill>
                <a:prstClr val="black"/>
              </a:solidFill>
            </a:endParaRPr>
          </a:p>
        </p:txBody>
      </p:sp>
      <p:graphicFrame>
        <p:nvGraphicFramePr>
          <p:cNvPr id="4" name="Objeto 3">
            <a:extLst>
              <a:ext uri="{FF2B5EF4-FFF2-40B4-BE49-F238E27FC236}">
                <a16:creationId xmlns:a16="http://schemas.microsoft.com/office/drawing/2014/main" id="{6D64F451-47F1-4ED7-8ECC-31E08D0601CE}"/>
              </a:ext>
            </a:extLst>
          </p:cNvPr>
          <p:cNvGraphicFramePr>
            <a:graphicFrameLocks noChangeAspect="1"/>
          </p:cNvGraphicFramePr>
          <p:nvPr>
            <p:extLst>
              <p:ext uri="{D42A27DB-BD31-4B8C-83A1-F6EECF244321}">
                <p14:modId xmlns:p14="http://schemas.microsoft.com/office/powerpoint/2010/main" val="394089341"/>
              </p:ext>
            </p:extLst>
          </p:nvPr>
        </p:nvGraphicFramePr>
        <p:xfrm>
          <a:off x="2242638" y="2749548"/>
          <a:ext cx="3304329" cy="3626851"/>
        </p:xfrm>
        <a:graphic>
          <a:graphicData uri="http://schemas.openxmlformats.org/presentationml/2006/ole">
            <mc:AlternateContent xmlns:mc="http://schemas.openxmlformats.org/markup-compatibility/2006">
              <mc:Choice xmlns:v="urn:schemas-microsoft-com:vml" Requires="v">
                <p:oleObj spid="_x0000_s3120" name="Worksheet" r:id="rId3" imgW="5172123" imgH="5677042" progId="Excel.Sheet.12">
                  <p:embed/>
                </p:oleObj>
              </mc:Choice>
              <mc:Fallback>
                <p:oleObj name="Worksheet" r:id="rId3" imgW="5172123" imgH="5677042" progId="Excel.Sheet.12">
                  <p:embed/>
                  <p:pic>
                    <p:nvPicPr>
                      <p:cNvPr id="11" name="Objeto 10">
                        <a:extLst>
                          <a:ext uri="{FF2B5EF4-FFF2-40B4-BE49-F238E27FC236}">
                            <a16:creationId xmlns:a16="http://schemas.microsoft.com/office/drawing/2014/main" id="{D10E5EE5-034C-4FD9-BB47-DB86ECC6AC99}"/>
                          </a:ext>
                        </a:extLst>
                      </p:cNvPr>
                      <p:cNvPicPr/>
                      <p:nvPr/>
                    </p:nvPicPr>
                    <p:blipFill>
                      <a:blip r:embed="rId4"/>
                      <a:stretch>
                        <a:fillRect/>
                      </a:stretch>
                    </p:blipFill>
                    <p:spPr>
                      <a:xfrm>
                        <a:off x="2242638" y="2749548"/>
                        <a:ext cx="3304329" cy="3626851"/>
                      </a:xfrm>
                      <a:prstGeom prst="rect">
                        <a:avLst/>
                      </a:prstGeom>
                    </p:spPr>
                  </p:pic>
                </p:oleObj>
              </mc:Fallback>
            </mc:AlternateContent>
          </a:graphicData>
        </a:graphic>
      </p:graphicFrame>
      <p:graphicFrame>
        <p:nvGraphicFramePr>
          <p:cNvPr id="5" name="Objeto 4">
            <a:extLst>
              <a:ext uri="{FF2B5EF4-FFF2-40B4-BE49-F238E27FC236}">
                <a16:creationId xmlns:a16="http://schemas.microsoft.com/office/drawing/2014/main" id="{E21EF634-2449-4142-8017-AF8F78F94C9B}"/>
              </a:ext>
            </a:extLst>
          </p:cNvPr>
          <p:cNvGraphicFramePr>
            <a:graphicFrameLocks noChangeAspect="1"/>
          </p:cNvGraphicFramePr>
          <p:nvPr>
            <p:extLst>
              <p:ext uri="{D42A27DB-BD31-4B8C-83A1-F6EECF244321}">
                <p14:modId xmlns:p14="http://schemas.microsoft.com/office/powerpoint/2010/main" val="3701368996"/>
              </p:ext>
            </p:extLst>
          </p:nvPr>
        </p:nvGraphicFramePr>
        <p:xfrm>
          <a:off x="6096000" y="2749548"/>
          <a:ext cx="3426035" cy="3626850"/>
        </p:xfrm>
        <a:graphic>
          <a:graphicData uri="http://schemas.openxmlformats.org/presentationml/2006/ole">
            <mc:AlternateContent xmlns:mc="http://schemas.openxmlformats.org/markup-compatibility/2006">
              <mc:Choice xmlns:v="urn:schemas-microsoft-com:vml" Requires="v">
                <p:oleObj spid="_x0000_s3121" name="Worksheet" r:id="rId5" imgW="5362687" imgH="5677042" progId="Excel.Sheet.12">
                  <p:embed/>
                </p:oleObj>
              </mc:Choice>
              <mc:Fallback>
                <p:oleObj name="Worksheet" r:id="rId5" imgW="5362687" imgH="5677042" progId="Excel.Sheet.12">
                  <p:embed/>
                  <p:pic>
                    <p:nvPicPr>
                      <p:cNvPr id="13" name="Objeto 12">
                        <a:extLst>
                          <a:ext uri="{FF2B5EF4-FFF2-40B4-BE49-F238E27FC236}">
                            <a16:creationId xmlns:a16="http://schemas.microsoft.com/office/drawing/2014/main" id="{B130FEC7-62CA-4B60-BB33-75317447D3B8}"/>
                          </a:ext>
                        </a:extLst>
                      </p:cNvPr>
                      <p:cNvPicPr/>
                      <p:nvPr/>
                    </p:nvPicPr>
                    <p:blipFill>
                      <a:blip r:embed="rId6"/>
                      <a:stretch>
                        <a:fillRect/>
                      </a:stretch>
                    </p:blipFill>
                    <p:spPr>
                      <a:xfrm>
                        <a:off x="6096000" y="2749548"/>
                        <a:ext cx="3426035" cy="3626850"/>
                      </a:xfrm>
                      <a:prstGeom prst="rect">
                        <a:avLst/>
                      </a:prstGeom>
                    </p:spPr>
                  </p:pic>
                </p:oleObj>
              </mc:Fallback>
            </mc:AlternateContent>
          </a:graphicData>
        </a:graphic>
      </p:graphicFrame>
    </p:spTree>
    <p:extLst>
      <p:ext uri="{BB962C8B-B14F-4D97-AF65-F5344CB8AC3E}">
        <p14:creationId xmlns:p14="http://schemas.microsoft.com/office/powerpoint/2010/main" val="33626392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0D25464-C609-4DB3-B5F5-46FEB3210A20}"/>
              </a:ext>
            </a:extLst>
          </p:cNvPr>
          <p:cNvSpPr txBox="1"/>
          <p:nvPr/>
        </p:nvSpPr>
        <p:spPr>
          <a:xfrm>
            <a:off x="661987" y="1534508"/>
            <a:ext cx="10868025" cy="400110"/>
          </a:xfrm>
          <a:prstGeom prst="rect">
            <a:avLst/>
          </a:prstGeom>
          <a:noFill/>
        </p:spPr>
        <p:txBody>
          <a:bodyPr wrap="square" rtlCol="0">
            <a:spAutoFit/>
          </a:bodyPr>
          <a:lstStyle/>
          <a:p>
            <a:r>
              <a:rPr lang="es-CO" sz="2000" dirty="0"/>
              <a:t> </a:t>
            </a:r>
            <a:r>
              <a:rPr lang="es-CO" sz="2000" b="1" dirty="0">
                <a:solidFill>
                  <a:srgbClr val="960000"/>
                </a:solidFill>
              </a:rPr>
              <a:t>¿</a:t>
            </a:r>
            <a:endParaRPr lang="es-CO" sz="2000" b="1" dirty="0">
              <a:solidFill>
                <a:srgbClr val="C11F25"/>
              </a:solidFill>
            </a:endParaRPr>
          </a:p>
        </p:txBody>
      </p:sp>
      <p:sp>
        <p:nvSpPr>
          <p:cNvPr id="6" name="Título 2">
            <a:extLst>
              <a:ext uri="{FF2B5EF4-FFF2-40B4-BE49-F238E27FC236}">
                <a16:creationId xmlns:a16="http://schemas.microsoft.com/office/drawing/2014/main" id="{0F2693E3-B8B5-474C-A130-F7FE58DA1A05}"/>
              </a:ext>
            </a:extLst>
          </p:cNvPr>
          <p:cNvSpPr txBox="1">
            <a:spLocks/>
          </p:cNvSpPr>
          <p:nvPr/>
        </p:nvSpPr>
        <p:spPr>
          <a:xfrm>
            <a:off x="0" y="648748"/>
            <a:ext cx="12192000" cy="7271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200" b="1" spc="-5" dirty="0">
                <a:latin typeface="+mn-lt"/>
                <a:cs typeface="Arial" panose="020B0604020202020204" pitchFamily="34" charset="0"/>
              </a:rPr>
              <a:t>FORMATO PRODUCTIVIDAD</a:t>
            </a:r>
          </a:p>
        </p:txBody>
      </p:sp>
      <p:sp>
        <p:nvSpPr>
          <p:cNvPr id="4" name="Rectángulo 3">
            <a:extLst>
              <a:ext uri="{FF2B5EF4-FFF2-40B4-BE49-F238E27FC236}">
                <a16:creationId xmlns:a16="http://schemas.microsoft.com/office/drawing/2014/main" id="{AA1D2A88-35D2-4AC4-9E6A-0CF84101DFFA}"/>
              </a:ext>
            </a:extLst>
          </p:cNvPr>
          <p:cNvSpPr/>
          <p:nvPr/>
        </p:nvSpPr>
        <p:spPr>
          <a:xfrm>
            <a:off x="661987" y="3914707"/>
            <a:ext cx="6096000" cy="1077218"/>
          </a:xfrm>
          <a:prstGeom prst="rect">
            <a:avLst/>
          </a:prstGeom>
        </p:spPr>
        <p:txBody>
          <a:bodyPr>
            <a:spAutoFit/>
          </a:bodyPr>
          <a:lstStyle/>
          <a:p>
            <a:r>
              <a:rPr lang="es-MX" sz="3200" b="1" dirty="0">
                <a:effectLst>
                  <a:outerShdw blurRad="38100" dist="38100" dir="2700000" algn="tl">
                    <a:srgbClr val="000000">
                      <a:alpha val="43137"/>
                    </a:srgbClr>
                  </a:outerShdw>
                </a:effectLst>
              </a:rPr>
              <a:t>FORMATO</a:t>
            </a:r>
          </a:p>
          <a:p>
            <a:r>
              <a:rPr lang="es-MX" sz="3200" b="1" dirty="0">
                <a:effectLst>
                  <a:outerShdw blurRad="38100" dist="38100" dir="2700000" algn="tl">
                    <a:srgbClr val="000000">
                      <a:alpha val="43137"/>
                    </a:srgbClr>
                  </a:outerShdw>
                </a:effectLst>
              </a:rPr>
              <a:t>P</a:t>
            </a:r>
            <a:r>
              <a:rPr lang="es-CO" sz="3200" b="1" dirty="0">
                <a:effectLst>
                  <a:outerShdw blurRad="38100" dist="38100" dir="2700000" algn="tl">
                    <a:srgbClr val="000000">
                      <a:alpha val="43137"/>
                    </a:srgbClr>
                  </a:outerShdw>
                </a:effectLst>
              </a:rPr>
              <a:t>RODUCTIVIDAD </a:t>
            </a:r>
          </a:p>
        </p:txBody>
      </p:sp>
      <p:sp>
        <p:nvSpPr>
          <p:cNvPr id="7" name="Marcador de contenido 5">
            <a:extLst>
              <a:ext uri="{FF2B5EF4-FFF2-40B4-BE49-F238E27FC236}">
                <a16:creationId xmlns:a16="http://schemas.microsoft.com/office/drawing/2014/main" id="{BA296FD7-62F2-477E-8C99-B8684842A24B}"/>
              </a:ext>
            </a:extLst>
          </p:cNvPr>
          <p:cNvSpPr txBox="1">
            <a:spLocks/>
          </p:cNvSpPr>
          <p:nvPr/>
        </p:nvSpPr>
        <p:spPr>
          <a:xfrm>
            <a:off x="661987" y="4991925"/>
            <a:ext cx="4770438" cy="4193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b="1" dirty="0">
                <a:solidFill>
                  <a:schemeClr val="bg1">
                    <a:lumMod val="50000"/>
                  </a:schemeClr>
                </a:solidFill>
              </a:rPr>
              <a:t>2023</a:t>
            </a:r>
          </a:p>
        </p:txBody>
      </p:sp>
    </p:spTree>
    <p:extLst>
      <p:ext uri="{BB962C8B-B14F-4D97-AF65-F5344CB8AC3E}">
        <p14:creationId xmlns:p14="http://schemas.microsoft.com/office/powerpoint/2010/main" val="36458598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3C461ED-22D2-4370-A88B-8F9CCC14CE00}"/>
              </a:ext>
            </a:extLst>
          </p:cNvPr>
          <p:cNvSpPr/>
          <p:nvPr/>
        </p:nvSpPr>
        <p:spPr>
          <a:xfrm>
            <a:off x="3629238" y="519447"/>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pic>
        <p:nvPicPr>
          <p:cNvPr id="4" name="Imagen 3">
            <a:extLst>
              <a:ext uri="{FF2B5EF4-FFF2-40B4-BE49-F238E27FC236}">
                <a16:creationId xmlns:a16="http://schemas.microsoft.com/office/drawing/2014/main" id="{4ED62A0F-EF8A-40C5-8EF1-22C5B3E7DE6F}"/>
              </a:ext>
            </a:extLst>
          </p:cNvPr>
          <p:cNvPicPr>
            <a:picLocks noChangeAspect="1"/>
          </p:cNvPicPr>
          <p:nvPr/>
        </p:nvPicPr>
        <p:blipFill rotWithShape="1">
          <a:blip r:embed="rId2"/>
          <a:srcRect l="3027" t="23976" r="19152" b="5076"/>
          <a:stretch/>
        </p:blipFill>
        <p:spPr>
          <a:xfrm>
            <a:off x="193277" y="1462131"/>
            <a:ext cx="5167618" cy="3101776"/>
          </a:xfrm>
          <a:prstGeom prst="rect">
            <a:avLst/>
          </a:prstGeom>
          <a:ln>
            <a:noFill/>
          </a:ln>
          <a:effectLst>
            <a:outerShdw blurRad="190500" algn="tl" rotWithShape="0">
              <a:srgbClr val="000000">
                <a:alpha val="70000"/>
              </a:srgbClr>
            </a:outerShdw>
          </a:effectLst>
        </p:spPr>
      </p:pic>
      <p:pic>
        <p:nvPicPr>
          <p:cNvPr id="6" name="Imagen 5">
            <a:extLst>
              <a:ext uri="{FF2B5EF4-FFF2-40B4-BE49-F238E27FC236}">
                <a16:creationId xmlns:a16="http://schemas.microsoft.com/office/drawing/2014/main" id="{C6176FBF-F8F9-42F6-ADFA-E8B4585EBD3C}"/>
              </a:ext>
            </a:extLst>
          </p:cNvPr>
          <p:cNvPicPr>
            <a:picLocks noChangeAspect="1"/>
          </p:cNvPicPr>
          <p:nvPr/>
        </p:nvPicPr>
        <p:blipFill>
          <a:blip r:embed="rId3"/>
          <a:stretch>
            <a:fillRect/>
          </a:stretch>
        </p:blipFill>
        <p:spPr>
          <a:xfrm>
            <a:off x="5614700" y="3061982"/>
            <a:ext cx="6076549" cy="327657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1972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A66599A-1F18-4A94-87A6-FD2B0E04C104}"/>
              </a:ext>
            </a:extLst>
          </p:cNvPr>
          <p:cNvPicPr/>
          <p:nvPr/>
        </p:nvPicPr>
        <p:blipFill rotWithShape="1">
          <a:blip r:embed="rId2"/>
          <a:srcRect l="1528" t="25045" r="1561" b="5854"/>
          <a:stretch/>
        </p:blipFill>
        <p:spPr bwMode="auto">
          <a:xfrm>
            <a:off x="1243130" y="2343777"/>
            <a:ext cx="9789628" cy="3470933"/>
          </a:xfrm>
          <a:prstGeom prst="rect">
            <a:avLst/>
          </a:prstGeom>
          <a:ln>
            <a:solidFill>
              <a:schemeClr val="tx1"/>
            </a:solid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5" name="CuadroTexto 4">
            <a:extLst>
              <a:ext uri="{FF2B5EF4-FFF2-40B4-BE49-F238E27FC236}">
                <a16:creationId xmlns:a16="http://schemas.microsoft.com/office/drawing/2014/main" id="{BF5C81EB-5AFD-4B1F-A10E-62517EBA0FFB}"/>
              </a:ext>
            </a:extLst>
          </p:cNvPr>
          <p:cNvSpPr txBox="1"/>
          <p:nvPr/>
        </p:nvSpPr>
        <p:spPr>
          <a:xfrm>
            <a:off x="1159240" y="1975212"/>
            <a:ext cx="2274982" cy="369332"/>
          </a:xfrm>
          <a:prstGeom prst="rect">
            <a:avLst/>
          </a:prstGeom>
          <a:noFill/>
        </p:spPr>
        <p:txBody>
          <a:bodyPr wrap="none" rtlCol="0">
            <a:spAutoFit/>
          </a:bodyPr>
          <a:lstStyle/>
          <a:p>
            <a:r>
              <a:rPr lang="es-CO" b="1" dirty="0"/>
              <a:t>Datos del profesional:</a:t>
            </a:r>
          </a:p>
        </p:txBody>
      </p:sp>
      <p:sp>
        <p:nvSpPr>
          <p:cNvPr id="6" name="Rectángulo 5">
            <a:extLst>
              <a:ext uri="{FF2B5EF4-FFF2-40B4-BE49-F238E27FC236}">
                <a16:creationId xmlns:a16="http://schemas.microsoft.com/office/drawing/2014/main" id="{A1D8D61A-56AA-4034-B88B-D7020B6C398B}"/>
              </a:ext>
            </a:extLst>
          </p:cNvPr>
          <p:cNvSpPr/>
          <p:nvPr/>
        </p:nvSpPr>
        <p:spPr>
          <a:xfrm>
            <a:off x="3629238" y="519447"/>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Tree>
    <p:extLst>
      <p:ext uri="{BB962C8B-B14F-4D97-AF65-F5344CB8AC3E}">
        <p14:creationId xmlns:p14="http://schemas.microsoft.com/office/powerpoint/2010/main" val="9302387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7553C0-7214-4C03-B6BC-4811D9C7F600}"/>
              </a:ext>
            </a:extLst>
          </p:cNvPr>
          <p:cNvPicPr/>
          <p:nvPr/>
        </p:nvPicPr>
        <p:blipFill rotWithShape="1">
          <a:blip r:embed="rId2"/>
          <a:srcRect l="5849" t="21105" r="75036" b="5854"/>
          <a:stretch/>
        </p:blipFill>
        <p:spPr bwMode="auto">
          <a:xfrm>
            <a:off x="780175" y="2021313"/>
            <a:ext cx="2709645" cy="3649645"/>
          </a:xfrm>
          <a:prstGeom prst="rect">
            <a:avLst/>
          </a:prstGeom>
          <a:ln>
            <a:solidFill>
              <a:schemeClr val="tx1"/>
            </a:solid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4" name="CuadroTexto 3">
            <a:extLst>
              <a:ext uri="{FF2B5EF4-FFF2-40B4-BE49-F238E27FC236}">
                <a16:creationId xmlns:a16="http://schemas.microsoft.com/office/drawing/2014/main" id="{51202F5C-31A6-4D32-91E4-C4E83270D995}"/>
              </a:ext>
            </a:extLst>
          </p:cNvPr>
          <p:cNvSpPr txBox="1"/>
          <p:nvPr/>
        </p:nvSpPr>
        <p:spPr>
          <a:xfrm>
            <a:off x="4918016" y="1798692"/>
            <a:ext cx="6493809" cy="3385542"/>
          </a:xfrm>
          <a:prstGeom prst="rect">
            <a:avLst/>
          </a:prstGeom>
          <a:noFill/>
          <a:ln>
            <a:noFill/>
          </a:ln>
        </p:spPr>
        <p:txBody>
          <a:bodyPr wrap="square" rtlCol="0">
            <a:spAutoFit/>
          </a:bodyPr>
          <a:lstStyle/>
          <a:p>
            <a:endParaRPr lang="es-CO" b="1" dirty="0">
              <a:cs typeface="Arial" panose="020B0604020202020204" pitchFamily="34" charset="0"/>
            </a:endParaRPr>
          </a:p>
          <a:p>
            <a:pPr marL="342900" indent="-342900">
              <a:buFont typeface="Wingdings" panose="05000000000000000000" pitchFamily="2" charset="2"/>
              <a:buChar char="q"/>
            </a:pPr>
            <a:r>
              <a:rPr lang="es-CO" b="1" dirty="0">
                <a:solidFill>
                  <a:srgbClr val="143E34"/>
                </a:solidFill>
                <a:cs typeface="Arial" panose="020B0604020202020204" pitchFamily="34" charset="0"/>
              </a:rPr>
              <a:t>Regional:</a:t>
            </a:r>
            <a:r>
              <a:rPr lang="es-CO" dirty="0">
                <a:solidFill>
                  <a:srgbClr val="143E34"/>
                </a:solidFill>
                <a:cs typeface="Arial" panose="020B0604020202020204" pitchFamily="34" charset="0"/>
              </a:rPr>
              <a:t> </a:t>
            </a:r>
          </a:p>
          <a:p>
            <a:pPr marL="342900" indent="-342900">
              <a:buAutoNum type="arabicPeriod"/>
            </a:pPr>
            <a:endParaRPr lang="es-CO" sz="800" dirty="0">
              <a:solidFill>
                <a:srgbClr val="143E34"/>
              </a:solidFill>
              <a:cs typeface="Arial" panose="020B0604020202020204" pitchFamily="34" charset="0"/>
            </a:endParaRPr>
          </a:p>
          <a:p>
            <a:pPr lvl="1" algn="just"/>
            <a:r>
              <a:rPr lang="es-CO" dirty="0">
                <a:cs typeface="Arial" panose="020B0604020202020204" pitchFamily="34" charset="0"/>
              </a:rPr>
              <a:t>Contiene el nombre de las 12 regionales del subsistema de salud. Es necesario escoger la regional para que habiliten las siglas de los ESM. </a:t>
            </a:r>
          </a:p>
          <a:p>
            <a:endParaRPr lang="es-CO" dirty="0">
              <a:cs typeface="Arial" panose="020B0604020202020204" pitchFamily="34" charset="0"/>
            </a:endParaRPr>
          </a:p>
          <a:p>
            <a:pPr marL="285750" indent="-285750">
              <a:buFont typeface="Wingdings" panose="05000000000000000000" pitchFamily="2" charset="2"/>
              <a:buChar char="q"/>
            </a:pPr>
            <a:r>
              <a:rPr lang="es-CO" b="1" dirty="0">
                <a:solidFill>
                  <a:srgbClr val="143E34"/>
                </a:solidFill>
                <a:cs typeface="Arial" panose="020B0604020202020204" pitchFamily="34" charset="0"/>
              </a:rPr>
              <a:t>Sigla ESM:</a:t>
            </a:r>
          </a:p>
          <a:p>
            <a:endParaRPr lang="es-CO" sz="800" b="1" dirty="0">
              <a:cs typeface="Arial" panose="020B0604020202020204" pitchFamily="34" charset="0"/>
            </a:endParaRPr>
          </a:p>
          <a:p>
            <a:pPr lvl="1" algn="just"/>
            <a:r>
              <a:rPr lang="es-CO" dirty="0">
                <a:cs typeface="Arial" panose="020B0604020202020204" pitchFamily="34" charset="0"/>
              </a:rPr>
              <a:t>Corresponderá con la lista de ESM asociados a la regional escogida. únicamente se encontrarán los 130 establecimientos tipificados por la Dirección General de Sanidad Militar.</a:t>
            </a:r>
          </a:p>
          <a:p>
            <a:endParaRPr lang="es-CO" dirty="0">
              <a:cs typeface="Arial" panose="020B0604020202020204" pitchFamily="34" charset="0"/>
            </a:endParaRPr>
          </a:p>
        </p:txBody>
      </p:sp>
      <p:sp>
        <p:nvSpPr>
          <p:cNvPr id="5" name="Rectángulo 4">
            <a:extLst>
              <a:ext uri="{FF2B5EF4-FFF2-40B4-BE49-F238E27FC236}">
                <a16:creationId xmlns:a16="http://schemas.microsoft.com/office/drawing/2014/main" id="{2E961475-3FA7-4265-AC45-3B2023776E96}"/>
              </a:ext>
            </a:extLst>
          </p:cNvPr>
          <p:cNvSpPr/>
          <p:nvPr/>
        </p:nvSpPr>
        <p:spPr>
          <a:xfrm>
            <a:off x="3629238" y="519447"/>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Tree>
    <p:extLst>
      <p:ext uri="{BB962C8B-B14F-4D97-AF65-F5344CB8AC3E}">
        <p14:creationId xmlns:p14="http://schemas.microsoft.com/office/powerpoint/2010/main" val="853224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fade">
                                      <p:cBhvr>
                                        <p:cTn id="10" dur="500"/>
                                        <p:tgtEl>
                                          <p:spTgt spid="4">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animEffect transition="in" filter="fade">
                                      <p:cBhvr>
                                        <p:cTn id="15" dur="500"/>
                                        <p:tgtEl>
                                          <p:spTgt spid="4">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7" end="7"/>
                                            </p:txEl>
                                          </p:spTgt>
                                        </p:tgtEl>
                                        <p:attrNameLst>
                                          <p:attrName>style.visibility</p:attrName>
                                        </p:attrNameLst>
                                      </p:cBhvr>
                                      <p:to>
                                        <p:strVal val="visible"/>
                                      </p:to>
                                    </p:set>
                                    <p:animEffect transition="in" filter="fade">
                                      <p:cBhvr>
                                        <p:cTn id="18"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A3CA358-E520-4A48-9788-E09F47C737C7}"/>
              </a:ext>
            </a:extLst>
          </p:cNvPr>
          <p:cNvSpPr/>
          <p:nvPr/>
        </p:nvSpPr>
        <p:spPr>
          <a:xfrm>
            <a:off x="3629238" y="519447"/>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ADF76B65-E735-4872-8B57-64854B65C74A}"/>
              </a:ext>
            </a:extLst>
          </p:cNvPr>
          <p:cNvSpPr txBox="1"/>
          <p:nvPr/>
        </p:nvSpPr>
        <p:spPr>
          <a:xfrm>
            <a:off x="359459" y="1471521"/>
            <a:ext cx="6493809" cy="4662815"/>
          </a:xfrm>
          <a:prstGeom prst="rect">
            <a:avLst/>
          </a:prstGeom>
          <a:noFill/>
          <a:ln>
            <a:noFill/>
          </a:ln>
        </p:spPr>
        <p:txBody>
          <a:bodyPr wrap="square" rtlCol="0">
            <a:spAutoFit/>
          </a:bodyPr>
          <a:lstStyle/>
          <a:p>
            <a:endParaRPr lang="es-CO" b="1" dirty="0">
              <a:cs typeface="Arial" panose="020B0604020202020204" pitchFamily="34" charset="0"/>
            </a:endParaRPr>
          </a:p>
          <a:p>
            <a:pPr marL="342900" indent="-342900">
              <a:buFont typeface="Wingdings" panose="05000000000000000000" pitchFamily="2" charset="2"/>
              <a:buChar char="q"/>
            </a:pPr>
            <a:r>
              <a:rPr lang="es-CO" b="1" dirty="0">
                <a:solidFill>
                  <a:srgbClr val="143E34"/>
                </a:solidFill>
                <a:cs typeface="Arial" panose="020B0604020202020204" pitchFamily="34" charset="0"/>
              </a:rPr>
              <a:t>Nombre ESM:</a:t>
            </a:r>
            <a:r>
              <a:rPr lang="es-CO" dirty="0">
                <a:solidFill>
                  <a:srgbClr val="143E34"/>
                </a:solidFill>
                <a:cs typeface="Arial" panose="020B0604020202020204" pitchFamily="34" charset="0"/>
              </a:rPr>
              <a:t> </a:t>
            </a:r>
          </a:p>
          <a:p>
            <a:pPr marL="342900" indent="-342900">
              <a:buAutoNum type="arabicPeriod"/>
            </a:pPr>
            <a:endParaRPr lang="es-CO" sz="800" dirty="0">
              <a:solidFill>
                <a:srgbClr val="143E34"/>
              </a:solidFill>
              <a:cs typeface="Arial" panose="020B0604020202020204" pitchFamily="34" charset="0"/>
            </a:endParaRPr>
          </a:p>
          <a:p>
            <a:pPr lvl="1" algn="just"/>
            <a:r>
              <a:rPr lang="es-CO" dirty="0">
                <a:cs typeface="Arial" panose="020B0604020202020204" pitchFamily="34" charset="0"/>
              </a:rPr>
              <a:t>Campo formulado. Este aparecerá de manera directa una vez de escoja la sigla del ESM a la cuál pertenece el profesional. </a:t>
            </a:r>
          </a:p>
          <a:p>
            <a:endParaRPr lang="es-CO" dirty="0">
              <a:cs typeface="Arial" panose="020B0604020202020204" pitchFamily="34" charset="0"/>
            </a:endParaRPr>
          </a:p>
          <a:p>
            <a:pPr marL="285750" indent="-285750">
              <a:buFont typeface="Wingdings" panose="05000000000000000000" pitchFamily="2" charset="2"/>
              <a:buChar char="q"/>
            </a:pPr>
            <a:r>
              <a:rPr lang="es-CO" b="1" dirty="0">
                <a:solidFill>
                  <a:srgbClr val="143E34"/>
                </a:solidFill>
                <a:cs typeface="Arial" panose="020B0604020202020204" pitchFamily="34" charset="0"/>
              </a:rPr>
              <a:t>Cedula:</a:t>
            </a:r>
          </a:p>
          <a:p>
            <a:endParaRPr lang="es-CO" sz="800" b="1" dirty="0">
              <a:cs typeface="Arial" panose="020B0604020202020204" pitchFamily="34" charset="0"/>
            </a:endParaRPr>
          </a:p>
          <a:p>
            <a:pPr lvl="1" algn="just"/>
            <a:r>
              <a:rPr lang="es-CO" dirty="0">
                <a:cs typeface="Arial" panose="020B0604020202020204" pitchFamily="34" charset="0"/>
              </a:rPr>
              <a:t>Corresponde con el número de cedula del profesional a registrar. No se permite con comas, puntos o cualquier otro carácter no numérico.</a:t>
            </a:r>
          </a:p>
          <a:p>
            <a:pPr lvl="1" algn="just"/>
            <a:endParaRPr lang="es-CO" dirty="0">
              <a:cs typeface="Arial" panose="020B0604020202020204" pitchFamily="34" charset="0"/>
            </a:endParaRPr>
          </a:p>
          <a:p>
            <a:pPr marL="342900" indent="-342900" algn="just">
              <a:buFont typeface="Wingdings" panose="05000000000000000000" pitchFamily="2" charset="2"/>
              <a:buChar char="q"/>
            </a:pPr>
            <a:r>
              <a:rPr lang="es-CO" b="1" dirty="0">
                <a:solidFill>
                  <a:srgbClr val="143E34"/>
                </a:solidFill>
                <a:cs typeface="Arial" panose="020B0604020202020204" pitchFamily="34" charset="0"/>
              </a:rPr>
              <a:t>Nombres y Apellidos:</a:t>
            </a:r>
          </a:p>
          <a:p>
            <a:pPr algn="just"/>
            <a:endParaRPr lang="es-CO" sz="800" dirty="0">
              <a:cs typeface="Arial" panose="020B0604020202020204" pitchFamily="34" charset="0"/>
            </a:endParaRPr>
          </a:p>
          <a:p>
            <a:pPr lvl="1" algn="just"/>
            <a:r>
              <a:rPr lang="es-CO" dirty="0">
                <a:cs typeface="Arial" panose="020B0604020202020204" pitchFamily="34" charset="0"/>
              </a:rPr>
              <a:t>Corresponde con el nombre del profesional, se debe diligenciar nombre completo, primeros nombre y luego apellidos.</a:t>
            </a:r>
          </a:p>
          <a:p>
            <a:pPr lvl="1" algn="just"/>
            <a:endParaRPr lang="es-CO" dirty="0">
              <a:cs typeface="Arial" panose="020B0604020202020204" pitchFamily="34" charset="0"/>
            </a:endParaRPr>
          </a:p>
        </p:txBody>
      </p:sp>
      <p:pic>
        <p:nvPicPr>
          <p:cNvPr id="4" name="Imagen 3">
            <a:extLst>
              <a:ext uri="{FF2B5EF4-FFF2-40B4-BE49-F238E27FC236}">
                <a16:creationId xmlns:a16="http://schemas.microsoft.com/office/drawing/2014/main" id="{6746175B-2B53-489A-9F46-7C98F82D65C9}"/>
              </a:ext>
            </a:extLst>
          </p:cNvPr>
          <p:cNvPicPr/>
          <p:nvPr/>
        </p:nvPicPr>
        <p:blipFill rotWithShape="1">
          <a:blip r:embed="rId2"/>
          <a:srcRect l="22893" t="20862" r="52903" b="6097"/>
          <a:stretch/>
        </p:blipFill>
        <p:spPr bwMode="auto">
          <a:xfrm>
            <a:off x="7454853" y="1618506"/>
            <a:ext cx="3828339" cy="4022912"/>
          </a:xfrm>
          <a:prstGeom prst="rect">
            <a:avLst/>
          </a:prstGeom>
          <a:ln>
            <a:solidFill>
              <a:schemeClr val="tx1"/>
            </a:solid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6265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animEffect transition="in" filter="fade">
                                      <p:cBhvr>
                                        <p:cTn id="15" dur="500"/>
                                        <p:tgtEl>
                                          <p:spTgt spid="3">
                                            <p:txEl>
                                              <p:pRg st="9" end="9"/>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11" end="11"/>
                                            </p:txEl>
                                          </p:spTgt>
                                        </p:tgtEl>
                                        <p:attrNameLst>
                                          <p:attrName>style.visibility</p:attrName>
                                        </p:attrNameLst>
                                      </p:cBhvr>
                                      <p:to>
                                        <p:strVal val="visible"/>
                                      </p:to>
                                    </p:set>
                                    <p:animEffect transition="in" filter="fade">
                                      <p:cBhvr>
                                        <p:cTn id="1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565BDF0-3C31-4075-B49C-499FFB622EAA}"/>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grpSp>
        <p:nvGrpSpPr>
          <p:cNvPr id="3" name="Grupo 2">
            <a:extLst>
              <a:ext uri="{FF2B5EF4-FFF2-40B4-BE49-F238E27FC236}">
                <a16:creationId xmlns:a16="http://schemas.microsoft.com/office/drawing/2014/main" id="{1A10F3A9-0A5D-421E-A66B-83FC56F7D232}"/>
              </a:ext>
            </a:extLst>
          </p:cNvPr>
          <p:cNvGrpSpPr/>
          <p:nvPr/>
        </p:nvGrpSpPr>
        <p:grpSpPr>
          <a:xfrm>
            <a:off x="2110660" y="1523978"/>
            <a:ext cx="7762643" cy="4413108"/>
            <a:chOff x="2706279" y="1070973"/>
            <a:chExt cx="7762643" cy="4413108"/>
          </a:xfrm>
        </p:grpSpPr>
        <p:pic>
          <p:nvPicPr>
            <p:cNvPr id="4" name="Picture 2" descr="Cuidados con los aceros inoxidables">
              <a:extLst>
                <a:ext uri="{FF2B5EF4-FFF2-40B4-BE49-F238E27FC236}">
                  <a16:creationId xmlns:a16="http://schemas.microsoft.com/office/drawing/2014/main" id="{8484FC9D-AAC2-4CFF-9B5C-1B6ED0A6A98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817" b="99531" l="1266" r="98734">
                          <a14:foregroundMark x1="49367" y1="4695" x2="49367" y2="4695"/>
                          <a14:foregroundMark x1="10970" y1="87324" x2="10970" y2="87324"/>
                          <a14:foregroundMark x1="13080" y1="92019" x2="13080" y2="92019"/>
                          <a14:foregroundMark x1="5063" y1="86385" x2="5063" y2="86385"/>
                          <a14:foregroundMark x1="4641" y1="75587" x2="4641" y2="75587"/>
                          <a14:foregroundMark x1="90295" y1="65258" x2="90295" y2="65258"/>
                          <a14:foregroundMark x1="95359" y1="84977" x2="95359" y2="84977"/>
                          <a14:foregroundMark x1="54430" y1="3286" x2="54430" y2="3286"/>
                          <a14:foregroundMark x1="54430" y1="3286" x2="54852" y2="4695"/>
                          <a14:foregroundMark x1="59494" y1="8451" x2="67089" y2="33333"/>
                          <a14:foregroundMark x1="64979" y1="23474" x2="47257" y2="73239"/>
                          <a14:foregroundMark x1="54852" y1="24883" x2="45992" y2="77934"/>
                          <a14:foregroundMark x1="48101" y1="41315" x2="48101" y2="24883"/>
                          <a14:foregroundMark x1="48101" y1="24883" x2="49367" y2="50704"/>
                          <a14:foregroundMark x1="47679" y1="75587" x2="47679" y2="75587"/>
                          <a14:foregroundMark x1="48945" y1="78873" x2="48945" y2="78873"/>
                          <a14:foregroundMark x1="51477" y1="80282" x2="51477" y2="80282"/>
                          <a14:foregroundMark x1="52743" y1="82629" x2="52743" y2="82629"/>
                          <a14:foregroundMark x1="56118" y1="80282" x2="56118" y2="80282"/>
                          <a14:foregroundMark x1="56962" y1="77465" x2="55696" y2="76056"/>
                          <a14:foregroundMark x1="52743" y1="75117" x2="52321" y2="76526"/>
                          <a14:foregroundMark x1="11392" y1="62911" x2="11392" y2="62911"/>
                          <a14:foregroundMark x1="11392" y1="62911" x2="11392" y2="62911"/>
                          <a14:foregroundMark x1="11392" y1="62911" x2="11392" y2="62911"/>
                          <a14:foregroundMark x1="11814" y1="60563" x2="11814" y2="60563"/>
                          <a14:foregroundMark x1="12236" y1="60094" x2="13502" y2="57277"/>
                          <a14:foregroundMark x1="16034" y1="53991" x2="16034" y2="53991"/>
                          <a14:foregroundMark x1="18143" y1="50704" x2="18143" y2="50704"/>
                          <a14:foregroundMark x1="18565" y1="48826" x2="18565" y2="48826"/>
                          <a14:foregroundMark x1="19409" y1="46479" x2="19409" y2="46479"/>
                          <a14:foregroundMark x1="21519" y1="43192" x2="21519" y2="43192"/>
                          <a14:foregroundMark x1="23207" y1="40376" x2="23207" y2="40376"/>
                          <a14:foregroundMark x1="24051" y1="38967" x2="24895" y2="37559"/>
                          <a14:foregroundMark x1="27004" y1="36150" x2="27004" y2="36150"/>
                          <a14:foregroundMark x1="28270" y1="33333" x2="28270" y2="33333"/>
                          <a14:foregroundMark x1="29958" y1="30986" x2="29958" y2="30986"/>
                          <a14:foregroundMark x1="30802" y1="28638" x2="30802" y2="28638"/>
                          <a14:foregroundMark x1="30802" y1="26761" x2="31224" y2="25352"/>
                          <a14:foregroundMark x1="31646" y1="21596" x2="31646" y2="21596"/>
                          <a14:foregroundMark x1="32068" y1="21127" x2="32068" y2="21127"/>
                          <a14:foregroundMark x1="33333" y1="20188" x2="34177" y2="18310"/>
                          <a14:foregroundMark x1="36287" y1="15962" x2="36287" y2="15962"/>
                          <a14:foregroundMark x1="37131" y1="15493" x2="37131" y2="15493"/>
                          <a14:foregroundMark x1="39241" y1="11737" x2="39241" y2="11737"/>
                          <a14:foregroundMark x1="39662" y1="8920" x2="39662" y2="8920"/>
                          <a14:foregroundMark x1="40928" y1="6573" x2="40928" y2="6573"/>
                          <a14:foregroundMark x1="41772" y1="5164" x2="41772" y2="5164"/>
                          <a14:foregroundMark x1="43038" y1="3756" x2="43038" y2="3756"/>
                          <a14:foregroundMark x1="94515" y1="93897" x2="94515" y2="93897"/>
                          <a14:foregroundMark x1="90295" y1="94366" x2="90295" y2="94366"/>
                          <a14:foregroundMark x1="78903" y1="97183" x2="76371" y2="97653"/>
                          <a14:foregroundMark x1="70886" y1="97653" x2="70886" y2="97653"/>
                          <a14:foregroundMark x1="70464" y1="97653" x2="70464" y2="97653"/>
                          <a14:foregroundMark x1="82278" y1="99061" x2="82278" y2="99061"/>
                          <a14:foregroundMark x1="83544" y1="97653" x2="83544" y2="97653"/>
                          <a14:foregroundMark x1="86076" y1="96244" x2="86076" y2="96244"/>
                          <a14:foregroundMark x1="88186" y1="96244" x2="88186" y2="96244"/>
                          <a14:foregroundMark x1="94093" y1="96714" x2="94093" y2="96714"/>
                          <a14:foregroundMark x1="71730" y1="97183" x2="70042" y2="97183"/>
                          <a14:foregroundMark x1="62869" y1="97183" x2="62869" y2="97183"/>
                          <a14:foregroundMark x1="62025" y1="97183" x2="60338" y2="97183"/>
                          <a14:foregroundMark x1="54852" y1="97183" x2="54852" y2="97183"/>
                          <a14:foregroundMark x1="54430" y1="96714" x2="54430" y2="96714"/>
                          <a14:foregroundMark x1="53586" y1="96244" x2="53586" y2="96244"/>
                          <a14:foregroundMark x1="53586" y1="96244" x2="49367" y2="96244"/>
                          <a14:foregroundMark x1="45148" y1="96244" x2="45148" y2="96244"/>
                          <a14:foregroundMark x1="41772" y1="96244" x2="41772" y2="96244"/>
                          <a14:foregroundMark x1="38819" y1="96244" x2="38819" y2="96244"/>
                          <a14:foregroundMark x1="33755" y1="97183" x2="33755" y2="97183"/>
                          <a14:foregroundMark x1="33755" y1="97653" x2="33755" y2="97653"/>
                          <a14:foregroundMark x1="14346" y1="96244" x2="14346" y2="96244"/>
                          <a14:foregroundMark x1="13502" y1="98592" x2="13502" y2="98592"/>
                          <a14:foregroundMark x1="22363" y1="97183" x2="22363" y2="97183"/>
                          <a14:foregroundMark x1="25738" y1="97653" x2="25738" y2="97653"/>
                          <a14:foregroundMark x1="30802" y1="99531" x2="30802" y2="99531"/>
                          <a14:foregroundMark x1="10549" y1="63850" x2="10549" y2="63850"/>
                          <a14:foregroundMark x1="1266" y1="85446" x2="1266" y2="85446"/>
                          <a14:foregroundMark x1="9283" y1="66197" x2="9283" y2="66197"/>
                          <a14:foregroundMark x1="7173" y1="72300" x2="7173" y2="72300"/>
                          <a14:foregroundMark x1="3797" y1="74648" x2="3797" y2="74648"/>
                          <a14:foregroundMark x1="2532" y1="80751" x2="2532" y2="80751"/>
                          <a14:foregroundMark x1="2532" y1="83099" x2="2532" y2="83099"/>
                          <a14:foregroundMark x1="2954" y1="90141" x2="2954" y2="90141"/>
                          <a14:foregroundMark x1="2954" y1="91080" x2="2954" y2="91080"/>
                          <a14:foregroundMark x1="4641" y1="92488" x2="4641" y2="92488"/>
                          <a14:foregroundMark x1="8439" y1="94366" x2="8439" y2="94366"/>
                          <a14:foregroundMark x1="68776" y1="26291" x2="68776" y2="26291"/>
                          <a14:foregroundMark x1="70042" y1="34272" x2="70042" y2="34272"/>
                          <a14:foregroundMark x1="67511" y1="20657" x2="67511" y2="20657"/>
                          <a14:foregroundMark x1="67511" y1="20657" x2="67511" y2="20657"/>
                          <a14:foregroundMark x1="68776" y1="25352" x2="70042" y2="27230"/>
                          <a14:foregroundMark x1="70042" y1="28169" x2="70042" y2="28169"/>
                          <a14:foregroundMark x1="70886" y1="30986" x2="70886" y2="30986"/>
                          <a14:foregroundMark x1="72574" y1="34742" x2="72574" y2="34742"/>
                          <a14:foregroundMark x1="74262" y1="39437" x2="74262" y2="39437"/>
                          <a14:foregroundMark x1="75105" y1="41784" x2="75949" y2="43662"/>
                          <a14:foregroundMark x1="77215" y1="46009" x2="77215" y2="46009"/>
                          <a14:foregroundMark x1="77637" y1="46479" x2="77637" y2="46479"/>
                          <a14:foregroundMark x1="77637" y1="46479" x2="77637" y2="46479"/>
                          <a14:foregroundMark x1="79747" y1="49296" x2="82278" y2="53052"/>
                          <a14:foregroundMark x1="82700" y1="53521" x2="82700" y2="53521"/>
                          <a14:foregroundMark x1="82700" y1="53521" x2="84388" y2="56338"/>
                          <a14:foregroundMark x1="86498" y1="61972" x2="88186" y2="65728"/>
                          <a14:foregroundMark x1="89451" y1="69953" x2="91139" y2="74648"/>
                          <a14:foregroundMark x1="91983" y1="76056" x2="93671" y2="79812"/>
                          <a14:foregroundMark x1="94093" y1="81221" x2="94093" y2="81221"/>
                          <a14:foregroundMark x1="94515" y1="83568" x2="94515" y2="83568"/>
                          <a14:foregroundMark x1="94515" y1="69953" x2="94515" y2="69953"/>
                          <a14:foregroundMark x1="91561" y1="68545" x2="91561" y2="68545"/>
                          <a14:foregroundMark x1="91561" y1="68545" x2="91561" y2="68545"/>
                          <a14:foregroundMark x1="89451" y1="67606" x2="89451" y2="67606"/>
                          <a14:foregroundMark x1="91139" y1="71362" x2="91139" y2="71362"/>
                          <a14:foregroundMark x1="91983" y1="72770" x2="92827" y2="74648"/>
                          <a14:foregroundMark x1="93249" y1="76995" x2="93249" y2="76995"/>
                          <a14:foregroundMark x1="94093" y1="77465" x2="94093" y2="78873"/>
                          <a14:foregroundMark x1="94515" y1="79812" x2="94937" y2="82629"/>
                          <a14:foregroundMark x1="95781" y1="84038" x2="96624" y2="85915"/>
                          <a14:foregroundMark x1="97468" y1="86854" x2="97468" y2="86854"/>
                          <a14:foregroundMark x1="98734" y1="88732" x2="98734" y2="88732"/>
                        </a14:backgroundRemoval>
                      </a14:imgEffect>
                    </a14:imgLayer>
                  </a14:imgProps>
                </a:ext>
                <a:ext uri="{28A0092B-C50C-407E-A947-70E740481C1C}">
                  <a14:useLocalDpi xmlns:a14="http://schemas.microsoft.com/office/drawing/2010/main" val="0"/>
                </a:ext>
              </a:extLst>
            </a:blip>
            <a:srcRect/>
            <a:stretch>
              <a:fillRect/>
            </a:stretch>
          </p:blipFill>
          <p:spPr bwMode="auto">
            <a:xfrm>
              <a:off x="2706279" y="4027605"/>
              <a:ext cx="1150573" cy="103551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1ECBD6CD-0613-4E53-951A-5AD7619F7ABB}"/>
                </a:ext>
              </a:extLst>
            </p:cNvPr>
            <p:cNvPicPr>
              <a:picLocks noChangeAspect="1"/>
            </p:cNvPicPr>
            <p:nvPr/>
          </p:nvPicPr>
          <p:blipFill>
            <a:blip r:embed="rId4"/>
            <a:stretch>
              <a:fillRect/>
            </a:stretch>
          </p:blipFill>
          <p:spPr>
            <a:xfrm>
              <a:off x="3856852" y="1070973"/>
              <a:ext cx="5197829" cy="2672286"/>
            </a:xfrm>
            <a:prstGeom prst="rect">
              <a:avLst/>
            </a:prstGeom>
            <a:ln>
              <a:solidFill>
                <a:schemeClr val="tx1"/>
              </a:solidFill>
            </a:ln>
            <a:effectLst>
              <a:outerShdw blurRad="190500" algn="tl" rotWithShape="0">
                <a:srgbClr val="000000">
                  <a:alpha val="70000"/>
                </a:srgbClr>
              </a:outerShdw>
            </a:effectLst>
          </p:spPr>
        </p:pic>
        <p:sp>
          <p:nvSpPr>
            <p:cNvPr id="6" name="CuadroTexto 5">
              <a:extLst>
                <a:ext uri="{FF2B5EF4-FFF2-40B4-BE49-F238E27FC236}">
                  <a16:creationId xmlns:a16="http://schemas.microsoft.com/office/drawing/2014/main" id="{DA196379-E981-4C00-9883-139E3E25B3CD}"/>
                </a:ext>
              </a:extLst>
            </p:cNvPr>
            <p:cNvSpPr txBox="1"/>
            <p:nvPr/>
          </p:nvSpPr>
          <p:spPr>
            <a:xfrm>
              <a:off x="3668319" y="3883643"/>
              <a:ext cx="6800603" cy="1600438"/>
            </a:xfrm>
            <a:prstGeom prst="rect">
              <a:avLst/>
            </a:prstGeom>
            <a:noFill/>
            <a:ln>
              <a:noFill/>
            </a:ln>
          </p:spPr>
          <p:txBody>
            <a:bodyPr wrap="square" rtlCol="0">
              <a:spAutoFit/>
            </a:bodyPr>
            <a:lstStyle/>
            <a:p>
              <a:endParaRPr lang="es-CO" sz="800" dirty="0">
                <a:solidFill>
                  <a:srgbClr val="143E34"/>
                </a:solidFill>
                <a:latin typeface="Arial" panose="020B0604020202020204" pitchFamily="34" charset="0"/>
                <a:cs typeface="Arial" panose="020B0604020202020204" pitchFamily="34" charset="0"/>
              </a:endParaRPr>
            </a:p>
            <a:p>
              <a:pPr lvl="1"/>
              <a:r>
                <a:rPr lang="es-CO" dirty="0">
                  <a:latin typeface="Arial" panose="020B0604020202020204" pitchFamily="34" charset="0"/>
                  <a:cs typeface="Arial" panose="020B0604020202020204" pitchFamily="34" charset="0"/>
                </a:rPr>
                <a:t>No debe haber duplicidad en la información de identificación de los profesionales. </a:t>
              </a:r>
            </a:p>
            <a:p>
              <a:pPr marL="1200150" lvl="2" indent="-285750">
                <a:buFont typeface="Wingdings" panose="05000000000000000000" pitchFamily="2" charset="2"/>
                <a:buChar char="ü"/>
              </a:pPr>
              <a:r>
                <a:rPr lang="es-CO" dirty="0">
                  <a:latin typeface="Arial" panose="020B0604020202020204" pitchFamily="34" charset="0"/>
                  <a:cs typeface="Arial" panose="020B0604020202020204" pitchFamily="34" charset="0"/>
                </a:rPr>
                <a:t>Una cedula con dos nombres diferentes.</a:t>
              </a:r>
            </a:p>
            <a:p>
              <a:pPr marL="1200150" lvl="2" indent="-285750">
                <a:buFont typeface="Wingdings" panose="05000000000000000000" pitchFamily="2" charset="2"/>
                <a:buChar char="ü"/>
              </a:pPr>
              <a:r>
                <a:rPr lang="es-CO" dirty="0">
                  <a:latin typeface="Arial" panose="020B0604020202020204" pitchFamily="34" charset="0"/>
                  <a:cs typeface="Arial" panose="020B0604020202020204" pitchFamily="34" charset="0"/>
                </a:rPr>
                <a:t>Un nombre con dos cedulas diferentes.</a:t>
              </a:r>
            </a:p>
            <a:p>
              <a:pPr lvl="1" algn="just"/>
              <a:endParaRPr lang="es-CO"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5751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ipse 8"/>
          <p:cNvSpPr/>
          <p:nvPr/>
        </p:nvSpPr>
        <p:spPr>
          <a:xfrm>
            <a:off x="10263437" y="1727545"/>
            <a:ext cx="452582" cy="444537"/>
          </a:xfrm>
          <a:prstGeom prst="ellipse">
            <a:avLst/>
          </a:prstGeom>
          <a:solidFill>
            <a:srgbClr val="ACD0C3"/>
          </a:solidFill>
          <a:ln>
            <a:solidFill>
              <a:srgbClr val="ACD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p:cNvSpPr/>
          <p:nvPr/>
        </p:nvSpPr>
        <p:spPr>
          <a:xfrm>
            <a:off x="10672619" y="1106887"/>
            <a:ext cx="696640" cy="688570"/>
          </a:xfrm>
          <a:prstGeom prst="ellipse">
            <a:avLst/>
          </a:prstGeom>
          <a:solidFill>
            <a:srgbClr val="ACD0C3"/>
          </a:solidFill>
          <a:ln>
            <a:solidFill>
              <a:srgbClr val="ACD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p:cNvSpPr/>
          <p:nvPr/>
        </p:nvSpPr>
        <p:spPr>
          <a:xfrm>
            <a:off x="11112871" y="479286"/>
            <a:ext cx="838200" cy="762000"/>
          </a:xfrm>
          <a:prstGeom prst="ellipse">
            <a:avLst/>
          </a:prstGeom>
          <a:solidFill>
            <a:srgbClr val="ACD0C3"/>
          </a:solidFill>
          <a:ln>
            <a:solidFill>
              <a:srgbClr val="ACD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ángulo 2"/>
          <p:cNvSpPr/>
          <p:nvPr/>
        </p:nvSpPr>
        <p:spPr>
          <a:xfrm>
            <a:off x="446437" y="764232"/>
            <a:ext cx="9817000" cy="5909310"/>
          </a:xfrm>
          <a:prstGeom prst="rect">
            <a:avLst/>
          </a:prstGeom>
        </p:spPr>
        <p:txBody>
          <a:bodyPr wrap="square">
            <a:spAutoFit/>
          </a:bodyPr>
          <a:lstStyle/>
          <a:p>
            <a:endParaRPr lang="es-MX" dirty="0"/>
          </a:p>
          <a:p>
            <a:endParaRPr lang="es-MX" dirty="0"/>
          </a:p>
          <a:p>
            <a:endParaRPr lang="es-MX" dirty="0"/>
          </a:p>
          <a:p>
            <a:r>
              <a:rPr lang="es-MX" dirty="0"/>
              <a:t>Ámbito institucional </a:t>
            </a:r>
          </a:p>
          <a:p>
            <a:endParaRPr lang="es-MX" dirty="0"/>
          </a:p>
          <a:p>
            <a:r>
              <a:rPr lang="es-MX" dirty="0"/>
              <a:t>Directiva 370867.  Por la cual se establecen las políticas y lineamientos para la estructura envió, procesamiento y validación de los registros individuales de la prestación del servicio de salud en las Direcciones de Sanidad e indicadores de calidad y alerta temprana “red interna” Establecimiento de Sanidad Militar a la Dirección General de Sanidad Militar. (En actualización )</a:t>
            </a:r>
          </a:p>
          <a:p>
            <a:endParaRPr lang="es-MX" dirty="0"/>
          </a:p>
          <a:p>
            <a:r>
              <a:rPr lang="es-MX" dirty="0"/>
              <a:t>Directiva Permanente 012201481302  de 2022.  Lineamiento para la tipificación de los Establecimientos de Sanidad Militar del Subsistema de Salud de las Fuerzas Militares. </a:t>
            </a:r>
          </a:p>
          <a:p>
            <a:endParaRPr lang="es-MX" dirty="0"/>
          </a:p>
          <a:p>
            <a:endParaRPr lang="es-MX" dirty="0"/>
          </a:p>
          <a:p>
            <a:r>
              <a:rPr lang="es-MX" dirty="0"/>
              <a:t>Directiva Permanente 0122014659002 de 2022. actualizar lineamientos para la estandarización de los tiempos de consulta y manejo de agendas para la asignación de citas medicas de la red propia del subsistema de salud de las fuerzas militares. </a:t>
            </a:r>
          </a:p>
          <a:p>
            <a:endParaRPr lang="es-MX" dirty="0"/>
          </a:p>
          <a:p>
            <a:endParaRPr lang="es-MX" dirty="0"/>
          </a:p>
          <a:p>
            <a:r>
              <a:rPr lang="es-MX" dirty="0"/>
              <a:t>Circular 051  de 2016. Lineamientos de aspectos legal sobre el régimen laboral del sistema de salud de las fuerzas militares y de cumplimiento al régimen de inhabilidades e </a:t>
            </a:r>
            <a:r>
              <a:rPr lang="es-MX" dirty="0" err="1"/>
              <a:t>incompatibildades</a:t>
            </a:r>
            <a:r>
              <a:rPr lang="es-MX" dirty="0"/>
              <a:t>. </a:t>
            </a:r>
          </a:p>
        </p:txBody>
      </p:sp>
      <p:sp>
        <p:nvSpPr>
          <p:cNvPr id="7" name="Rectángulo 6"/>
          <p:cNvSpPr/>
          <p:nvPr/>
        </p:nvSpPr>
        <p:spPr>
          <a:xfrm>
            <a:off x="2209800" y="533400"/>
            <a:ext cx="5027338" cy="461665"/>
          </a:xfrm>
          <a:prstGeom prst="rect">
            <a:avLst/>
          </a:prstGeom>
        </p:spPr>
        <p:txBody>
          <a:bodyPr wrap="none">
            <a:spAutoFit/>
          </a:bodyPr>
          <a:lstStyle/>
          <a:p>
            <a:pPr lvl="0"/>
            <a:r>
              <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4. NORMATIVIDAD APLICABLE </a:t>
            </a:r>
          </a:p>
        </p:txBody>
      </p:sp>
    </p:spTree>
    <p:extLst>
      <p:ext uri="{BB962C8B-B14F-4D97-AF65-F5344CB8AC3E}">
        <p14:creationId xmlns:p14="http://schemas.microsoft.com/office/powerpoint/2010/main" val="23038438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8ED51CD-6CA4-456F-A9EB-547D5684D3F5}"/>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pic>
        <p:nvPicPr>
          <p:cNvPr id="3" name="Imagen 2">
            <a:extLst>
              <a:ext uri="{FF2B5EF4-FFF2-40B4-BE49-F238E27FC236}">
                <a16:creationId xmlns:a16="http://schemas.microsoft.com/office/drawing/2014/main" id="{F486704F-5AB4-41A6-9376-8625FAACFE4B}"/>
              </a:ext>
            </a:extLst>
          </p:cNvPr>
          <p:cNvPicPr/>
          <p:nvPr/>
        </p:nvPicPr>
        <p:blipFill rotWithShape="1">
          <a:blip r:embed="rId2"/>
          <a:srcRect l="45937" t="21336" r="9087" b="4148"/>
          <a:stretch/>
        </p:blipFill>
        <p:spPr bwMode="auto">
          <a:xfrm>
            <a:off x="369845" y="1921950"/>
            <a:ext cx="5301842" cy="3849676"/>
          </a:xfrm>
          <a:prstGeom prst="rect">
            <a:avLst/>
          </a:prstGeom>
          <a:ln>
            <a:solidFill>
              <a:schemeClr val="tx1"/>
            </a:solid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4" name="CuadroTexto 3">
            <a:extLst>
              <a:ext uri="{FF2B5EF4-FFF2-40B4-BE49-F238E27FC236}">
                <a16:creationId xmlns:a16="http://schemas.microsoft.com/office/drawing/2014/main" id="{8DC486FE-11F7-4315-A5EE-435ECB1704CC}"/>
              </a:ext>
            </a:extLst>
          </p:cNvPr>
          <p:cNvSpPr txBox="1"/>
          <p:nvPr/>
        </p:nvSpPr>
        <p:spPr>
          <a:xfrm>
            <a:off x="7375992" y="2769570"/>
            <a:ext cx="3269637" cy="2154436"/>
          </a:xfrm>
          <a:prstGeom prst="rect">
            <a:avLst/>
          </a:prstGeom>
          <a:noFill/>
          <a:ln>
            <a:noFill/>
          </a:ln>
        </p:spPr>
        <p:txBody>
          <a:bodyPr wrap="square" rtlCol="0">
            <a:spAutoFit/>
          </a:bodyPr>
          <a:lstStyle/>
          <a:p>
            <a:endParaRPr lang="es-CO"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s-CO" b="1" dirty="0">
                <a:solidFill>
                  <a:srgbClr val="143E34"/>
                </a:solidFill>
                <a:latin typeface="Arial" panose="020B0604020202020204" pitchFamily="34" charset="0"/>
                <a:cs typeface="Arial" panose="020B0604020202020204" pitchFamily="34" charset="0"/>
              </a:rPr>
              <a:t>Nivel educativo:</a:t>
            </a:r>
            <a:r>
              <a:rPr lang="es-CO" dirty="0">
                <a:solidFill>
                  <a:srgbClr val="143E34"/>
                </a:solidFill>
                <a:latin typeface="Arial" panose="020B0604020202020204" pitchFamily="34" charset="0"/>
                <a:cs typeface="Arial" panose="020B0604020202020204" pitchFamily="34" charset="0"/>
              </a:rPr>
              <a:t> </a:t>
            </a:r>
          </a:p>
          <a:p>
            <a:endParaRPr lang="es-CO" sz="800" dirty="0">
              <a:solidFill>
                <a:srgbClr val="143E34"/>
              </a:solidFill>
              <a:latin typeface="Arial" panose="020B0604020202020204" pitchFamily="34" charset="0"/>
              <a:cs typeface="Arial" panose="020B0604020202020204" pitchFamily="34" charset="0"/>
            </a:endParaRPr>
          </a:p>
          <a:p>
            <a:pPr marL="742950" lvl="1" indent="-285750" algn="just">
              <a:buFont typeface="Wingdings" panose="05000000000000000000" pitchFamily="2" charset="2"/>
              <a:buChar char="ü"/>
            </a:pPr>
            <a:r>
              <a:rPr lang="es-CO" dirty="0">
                <a:latin typeface="Arial" panose="020B0604020202020204" pitchFamily="34" charset="0"/>
                <a:cs typeface="Arial" panose="020B0604020202020204" pitchFamily="34" charset="0"/>
              </a:rPr>
              <a:t>Especialista</a:t>
            </a:r>
          </a:p>
          <a:p>
            <a:pPr marL="742950" lvl="1" indent="-285750" algn="just">
              <a:buFont typeface="Wingdings" panose="05000000000000000000" pitchFamily="2" charset="2"/>
              <a:buChar char="ü"/>
            </a:pPr>
            <a:r>
              <a:rPr lang="es-CO" dirty="0">
                <a:latin typeface="Arial" panose="020B0604020202020204" pitchFamily="34" charset="0"/>
                <a:cs typeface="Arial" panose="020B0604020202020204" pitchFamily="34" charset="0"/>
              </a:rPr>
              <a:t>Técnico</a:t>
            </a:r>
          </a:p>
          <a:p>
            <a:pPr marL="742950" lvl="1" indent="-285750" algn="just">
              <a:buFont typeface="Wingdings" panose="05000000000000000000" pitchFamily="2" charset="2"/>
              <a:buChar char="ü"/>
            </a:pPr>
            <a:r>
              <a:rPr lang="es-CO" dirty="0">
                <a:latin typeface="Arial" panose="020B0604020202020204" pitchFamily="34" charset="0"/>
                <a:cs typeface="Arial" panose="020B0604020202020204" pitchFamily="34" charset="0"/>
              </a:rPr>
              <a:t>Tecnólogo</a:t>
            </a:r>
          </a:p>
          <a:p>
            <a:pPr marL="742950" lvl="1" indent="-285750" algn="just">
              <a:buFont typeface="Wingdings" panose="05000000000000000000" pitchFamily="2" charset="2"/>
              <a:buChar char="ü"/>
            </a:pPr>
            <a:endParaRPr lang="es-CO" dirty="0">
              <a:latin typeface="Arial" panose="020B0604020202020204" pitchFamily="34" charset="0"/>
              <a:cs typeface="Arial" panose="020B0604020202020204" pitchFamily="34" charset="0"/>
            </a:endParaRPr>
          </a:p>
          <a:p>
            <a:pPr lvl="1" algn="just"/>
            <a:endParaRPr lang="es-CO"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881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fade">
                                      <p:cBhvr>
                                        <p:cTn id="10" dur="500"/>
                                        <p:tgtEl>
                                          <p:spTgt spid="4">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fade">
                                      <p:cBhvr>
                                        <p:cTn id="13" dur="500"/>
                                        <p:tgtEl>
                                          <p:spTgt spid="4">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pic>
        <p:nvPicPr>
          <p:cNvPr id="3" name="Imagen 2">
            <a:extLst>
              <a:ext uri="{FF2B5EF4-FFF2-40B4-BE49-F238E27FC236}">
                <a16:creationId xmlns:a16="http://schemas.microsoft.com/office/drawing/2014/main" id="{33F1321E-CCDA-406F-96AC-EC962ABBA636}"/>
              </a:ext>
            </a:extLst>
          </p:cNvPr>
          <p:cNvPicPr/>
          <p:nvPr/>
        </p:nvPicPr>
        <p:blipFill rotWithShape="1">
          <a:blip r:embed="rId2"/>
          <a:srcRect l="45937" t="21336" r="9087" b="4148"/>
          <a:stretch/>
        </p:blipFill>
        <p:spPr bwMode="auto">
          <a:xfrm>
            <a:off x="369845" y="1921950"/>
            <a:ext cx="5301842" cy="3849676"/>
          </a:xfrm>
          <a:prstGeom prst="rect">
            <a:avLst/>
          </a:prstGeom>
          <a:ln>
            <a:solidFill>
              <a:schemeClr val="tx1"/>
            </a:solid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4" name="CuadroTexto 3">
            <a:extLst>
              <a:ext uri="{FF2B5EF4-FFF2-40B4-BE49-F238E27FC236}">
                <a16:creationId xmlns:a16="http://schemas.microsoft.com/office/drawing/2014/main" id="{65954E96-73B7-46BC-BD31-D54D4EE055BE}"/>
              </a:ext>
            </a:extLst>
          </p:cNvPr>
          <p:cNvSpPr txBox="1"/>
          <p:nvPr/>
        </p:nvSpPr>
        <p:spPr>
          <a:xfrm>
            <a:off x="6209445" y="1773363"/>
            <a:ext cx="5301843" cy="4370427"/>
          </a:xfrm>
          <a:prstGeom prst="rect">
            <a:avLst/>
          </a:prstGeom>
          <a:noFill/>
          <a:ln>
            <a:noFill/>
          </a:ln>
        </p:spPr>
        <p:txBody>
          <a:bodyPr wrap="square" rtlCol="0">
            <a:spAutoFit/>
          </a:bodyPr>
          <a:lstStyle/>
          <a:p>
            <a:pPr lvl="1" algn="just"/>
            <a:endParaRPr lang="es-CO" dirty="0">
              <a:cs typeface="Arial" panose="020B0604020202020204" pitchFamily="34" charset="0"/>
            </a:endParaRPr>
          </a:p>
          <a:p>
            <a:pPr marL="285750" indent="-285750">
              <a:buFont typeface="Wingdings" panose="05000000000000000000" pitchFamily="2" charset="2"/>
              <a:buChar char="q"/>
            </a:pPr>
            <a:r>
              <a:rPr lang="es-CO" b="1" dirty="0">
                <a:solidFill>
                  <a:srgbClr val="143E34"/>
                </a:solidFill>
                <a:cs typeface="Arial" panose="020B0604020202020204" pitchFamily="34" charset="0"/>
              </a:rPr>
              <a:t>Especialidad:</a:t>
            </a:r>
          </a:p>
          <a:p>
            <a:pPr lvl="1" algn="just"/>
            <a:endParaRPr lang="es-CO" sz="800" b="1" dirty="0">
              <a:cs typeface="Arial" panose="020B0604020202020204" pitchFamily="34" charset="0"/>
            </a:endParaRPr>
          </a:p>
          <a:p>
            <a:pPr lvl="1" algn="just"/>
            <a:r>
              <a:rPr lang="es-CO" dirty="0">
                <a:cs typeface="Arial" panose="020B0604020202020204" pitchFamily="34" charset="0"/>
              </a:rPr>
              <a:t>Se hará validación de la especialidad reportada en productividad con la reportada en talento humano de tal manera que las dos deben coincidir. De aquí la importancia de que no se quinten las validaciones presentes en el formato.</a:t>
            </a:r>
          </a:p>
          <a:p>
            <a:pPr lvl="1" algn="just"/>
            <a:endParaRPr lang="es-CO" dirty="0">
              <a:cs typeface="Arial" panose="020B0604020202020204" pitchFamily="34" charset="0"/>
            </a:endParaRPr>
          </a:p>
          <a:p>
            <a:pPr marL="285750" indent="-285750" algn="just">
              <a:buFont typeface="Wingdings" panose="05000000000000000000" pitchFamily="2" charset="2"/>
              <a:buChar char="q"/>
            </a:pPr>
            <a:r>
              <a:rPr lang="es-CO" b="1" dirty="0">
                <a:solidFill>
                  <a:srgbClr val="143E34"/>
                </a:solidFill>
                <a:cs typeface="Arial" panose="020B0604020202020204" pitchFamily="34" charset="0"/>
              </a:rPr>
              <a:t>Área especialidad:</a:t>
            </a:r>
          </a:p>
          <a:p>
            <a:pPr marL="285750" indent="-285750" algn="just">
              <a:buFont typeface="Wingdings" panose="05000000000000000000" pitchFamily="2" charset="2"/>
              <a:buChar char="q"/>
            </a:pPr>
            <a:endParaRPr lang="es-CO" sz="800" b="1" dirty="0">
              <a:solidFill>
                <a:srgbClr val="143E34"/>
              </a:solidFill>
              <a:cs typeface="Arial" panose="020B0604020202020204" pitchFamily="34" charset="0"/>
            </a:endParaRPr>
          </a:p>
          <a:p>
            <a:pPr lvl="1" algn="just"/>
            <a:r>
              <a:rPr lang="es-CO" dirty="0">
                <a:cs typeface="Arial" panose="020B0604020202020204" pitchFamily="34" charset="0"/>
              </a:rPr>
              <a:t>Campo formulado. Está se completará de manera automática al momento de elegir una especialidad.</a:t>
            </a:r>
          </a:p>
          <a:p>
            <a:pPr marL="742950" lvl="1" indent="-285750" algn="just">
              <a:buFont typeface="Wingdings" panose="05000000000000000000" pitchFamily="2" charset="2"/>
              <a:buChar char="ü"/>
            </a:pPr>
            <a:endParaRPr lang="es-CO" dirty="0">
              <a:cs typeface="Arial" panose="020B0604020202020204" pitchFamily="34" charset="0"/>
            </a:endParaRPr>
          </a:p>
          <a:p>
            <a:pPr lvl="1" algn="just"/>
            <a:endParaRPr lang="es-CO" dirty="0">
              <a:cs typeface="Arial" panose="020B0604020202020204" pitchFamily="34" charset="0"/>
            </a:endParaRPr>
          </a:p>
        </p:txBody>
      </p:sp>
    </p:spTree>
    <p:extLst>
      <p:ext uri="{BB962C8B-B14F-4D97-AF65-F5344CB8AC3E}">
        <p14:creationId xmlns:p14="http://schemas.microsoft.com/office/powerpoint/2010/main" val="244179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fade">
                                      <p:cBhvr>
                                        <p:cTn id="10" dur="500"/>
                                        <p:tgtEl>
                                          <p:spTgt spid="4">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animEffect transition="in" filter="fade">
                                      <p:cBhvr>
                                        <p:cTn id="15" dur="500"/>
                                        <p:tgtEl>
                                          <p:spTgt spid="4">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7" end="7"/>
                                            </p:txEl>
                                          </p:spTgt>
                                        </p:tgtEl>
                                        <p:attrNameLst>
                                          <p:attrName>style.visibility</p:attrName>
                                        </p:attrNameLst>
                                      </p:cBhvr>
                                      <p:to>
                                        <p:strVal val="visible"/>
                                      </p:to>
                                    </p:set>
                                    <p:animEffect transition="in" filter="fade">
                                      <p:cBhvr>
                                        <p:cTn id="18"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3FC56072-BC3E-47E6-8E94-FD45FDEBD7E6}"/>
              </a:ext>
            </a:extLst>
          </p:cNvPr>
          <p:cNvSpPr txBox="1"/>
          <p:nvPr/>
        </p:nvSpPr>
        <p:spPr>
          <a:xfrm>
            <a:off x="228062" y="1971799"/>
            <a:ext cx="3648819" cy="369332"/>
          </a:xfrm>
          <a:prstGeom prst="rect">
            <a:avLst/>
          </a:prstGeom>
          <a:noFill/>
        </p:spPr>
        <p:txBody>
          <a:bodyPr wrap="none" rtlCol="0">
            <a:spAutoFit/>
          </a:bodyPr>
          <a:lstStyle/>
          <a:p>
            <a:r>
              <a:rPr lang="es-CO" b="1" dirty="0"/>
              <a:t>Soportes de vinculación contractual:</a:t>
            </a:r>
          </a:p>
        </p:txBody>
      </p:sp>
      <p:pic>
        <p:nvPicPr>
          <p:cNvPr id="4" name="Imagen 3">
            <a:extLst>
              <a:ext uri="{FF2B5EF4-FFF2-40B4-BE49-F238E27FC236}">
                <a16:creationId xmlns:a16="http://schemas.microsoft.com/office/drawing/2014/main" id="{4CA7BFC3-489B-434B-ADE5-6124439D0764}"/>
              </a:ext>
            </a:extLst>
          </p:cNvPr>
          <p:cNvPicPr>
            <a:picLocks noChangeAspect="1"/>
          </p:cNvPicPr>
          <p:nvPr/>
        </p:nvPicPr>
        <p:blipFill>
          <a:blip r:embed="rId2"/>
          <a:stretch>
            <a:fillRect/>
          </a:stretch>
        </p:blipFill>
        <p:spPr>
          <a:xfrm>
            <a:off x="337119" y="2362688"/>
            <a:ext cx="11185113" cy="2619185"/>
          </a:xfrm>
          <a:prstGeom prst="rect">
            <a:avLst/>
          </a:prstGeom>
          <a:ln>
            <a:solidFill>
              <a:schemeClr val="tx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2900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57D4C152-9910-4929-A7B2-66EC01AFABD8}"/>
              </a:ext>
            </a:extLst>
          </p:cNvPr>
          <p:cNvSpPr txBox="1"/>
          <p:nvPr/>
        </p:nvSpPr>
        <p:spPr>
          <a:xfrm>
            <a:off x="123038" y="1533465"/>
            <a:ext cx="5301843" cy="5324535"/>
          </a:xfrm>
          <a:prstGeom prst="rect">
            <a:avLst/>
          </a:prstGeom>
          <a:noFill/>
          <a:ln>
            <a:noFill/>
          </a:ln>
        </p:spPr>
        <p:txBody>
          <a:bodyPr wrap="square" rtlCol="0">
            <a:spAutoFit/>
          </a:bodyPr>
          <a:lstStyle/>
          <a:p>
            <a:pPr lvl="1" algn="just"/>
            <a:endParaRPr lang="es-CO" dirty="0">
              <a:cs typeface="Arial" panose="020B0604020202020204" pitchFamily="34" charset="0"/>
            </a:endParaRPr>
          </a:p>
          <a:p>
            <a:pPr marL="285750" indent="-285750">
              <a:buFont typeface="Wingdings" panose="05000000000000000000" pitchFamily="2" charset="2"/>
              <a:buChar char="q"/>
            </a:pPr>
            <a:r>
              <a:rPr lang="es-CO" b="1" dirty="0">
                <a:solidFill>
                  <a:srgbClr val="143E34"/>
                </a:solidFill>
                <a:cs typeface="Arial" panose="020B0604020202020204" pitchFamily="34" charset="0"/>
              </a:rPr>
              <a:t>Descripción otras actividades asistenciales:</a:t>
            </a:r>
          </a:p>
          <a:p>
            <a:pPr marL="285750" indent="-285750">
              <a:buFont typeface="Wingdings" panose="05000000000000000000" pitchFamily="2" charset="2"/>
              <a:buChar char="q"/>
            </a:pPr>
            <a:endParaRPr lang="es-CO" sz="800" b="1" dirty="0">
              <a:solidFill>
                <a:srgbClr val="143E34"/>
              </a:solidFill>
              <a:cs typeface="Arial" panose="020B0604020202020204" pitchFamily="34" charset="0"/>
            </a:endParaRPr>
          </a:p>
          <a:p>
            <a:pPr lvl="1" algn="just"/>
            <a:r>
              <a:rPr lang="es-CO" dirty="0">
                <a:cs typeface="Arial" panose="020B0604020202020204" pitchFamily="34" charset="0"/>
              </a:rPr>
              <a:t>Describir las actividades asistenciales, cuyo tiempo fue consignado en el campo de “Otras actividades asistenciales”.</a:t>
            </a:r>
          </a:p>
          <a:p>
            <a:pPr lvl="1"/>
            <a:endParaRPr lang="es-CO" dirty="0">
              <a:cs typeface="Arial" panose="020B0604020202020204" pitchFamily="34" charset="0"/>
            </a:endParaRPr>
          </a:p>
          <a:p>
            <a:pPr marL="285750" indent="-285750">
              <a:buFont typeface="Wingdings" panose="05000000000000000000" pitchFamily="2" charset="2"/>
              <a:buChar char="q"/>
            </a:pPr>
            <a:r>
              <a:rPr lang="es-CO" b="1" dirty="0">
                <a:solidFill>
                  <a:srgbClr val="143E34"/>
                </a:solidFill>
                <a:cs typeface="Arial" panose="020B0604020202020204" pitchFamily="34" charset="0"/>
              </a:rPr>
              <a:t>Tiempo empleado en actividades administrativas:</a:t>
            </a:r>
          </a:p>
          <a:p>
            <a:pPr marL="285750" indent="-285750">
              <a:buFont typeface="Wingdings" panose="05000000000000000000" pitchFamily="2" charset="2"/>
              <a:buChar char="q"/>
            </a:pPr>
            <a:endParaRPr lang="es-CO" sz="800" b="1" dirty="0">
              <a:solidFill>
                <a:srgbClr val="143E34"/>
              </a:solidFill>
              <a:cs typeface="Arial" panose="020B0604020202020204" pitchFamily="34" charset="0"/>
            </a:endParaRPr>
          </a:p>
          <a:p>
            <a:pPr lvl="1" algn="just"/>
            <a:r>
              <a:rPr lang="es-CO" dirty="0">
                <a:cs typeface="Arial" panose="020B0604020202020204" pitchFamily="34" charset="0"/>
              </a:rPr>
              <a:t>Diligencie el tiempo que profesional  empleo en actividades administrativas. </a:t>
            </a:r>
            <a:r>
              <a:rPr lang="es-MX" b="1" dirty="0">
                <a:solidFill>
                  <a:srgbClr val="C11F25"/>
                </a:solidFill>
                <a:cs typeface="Arial" panose="020B0604020202020204" pitchFamily="34" charset="0"/>
              </a:rPr>
              <a:t>Este es un campo numérico,  no se debe ingresar otro tipo de dato.</a:t>
            </a:r>
          </a:p>
          <a:p>
            <a:pPr marL="742950" lvl="1" indent="-285750" algn="just">
              <a:buFont typeface="Wingdings" panose="05000000000000000000" pitchFamily="2" charset="2"/>
              <a:buChar char="q"/>
            </a:pPr>
            <a:endParaRPr lang="es-MX" b="1" dirty="0">
              <a:solidFill>
                <a:srgbClr val="990000"/>
              </a:solidFill>
              <a:cs typeface="Arial" panose="020B0604020202020204" pitchFamily="34" charset="0"/>
            </a:endParaRPr>
          </a:p>
          <a:p>
            <a:pPr marL="285750" indent="-285750" algn="just">
              <a:buFont typeface="Wingdings" panose="05000000000000000000" pitchFamily="2" charset="2"/>
              <a:buChar char="q"/>
            </a:pPr>
            <a:r>
              <a:rPr lang="es-MX" b="1" dirty="0">
                <a:solidFill>
                  <a:srgbClr val="990000"/>
                </a:solidFill>
                <a:cs typeface="Arial" panose="020B0604020202020204" pitchFamily="34" charset="0"/>
              </a:rPr>
              <a:t> </a:t>
            </a:r>
            <a:r>
              <a:rPr lang="es-CO" b="1" dirty="0">
                <a:solidFill>
                  <a:srgbClr val="143E34"/>
                </a:solidFill>
                <a:cs typeface="Arial" panose="020B0604020202020204" pitchFamily="34" charset="0"/>
              </a:rPr>
              <a:t>Descripción actividades administrativas:</a:t>
            </a:r>
          </a:p>
          <a:p>
            <a:pPr algn="just"/>
            <a:r>
              <a:rPr lang="es-CO" b="1" dirty="0">
                <a:solidFill>
                  <a:srgbClr val="143E34"/>
                </a:solidFill>
                <a:cs typeface="Arial" panose="020B0604020202020204" pitchFamily="34" charset="0"/>
              </a:rPr>
              <a:t>        </a:t>
            </a:r>
            <a:r>
              <a:rPr lang="es-CO" dirty="0">
                <a:cs typeface="Arial" panose="020B0604020202020204" pitchFamily="34" charset="0"/>
              </a:rPr>
              <a:t>Describa todas las actividades consignadas en el      </a:t>
            </a:r>
            <a:r>
              <a:rPr lang="es-CO" dirty="0">
                <a:solidFill>
                  <a:schemeClr val="bg1"/>
                </a:solidFill>
                <a:cs typeface="Arial" panose="020B0604020202020204" pitchFamily="34" charset="0"/>
              </a:rPr>
              <a:t>……..</a:t>
            </a:r>
            <a:r>
              <a:rPr lang="es-CO" dirty="0">
                <a:cs typeface="Arial" panose="020B0604020202020204" pitchFamily="34" charset="0"/>
              </a:rPr>
              <a:t>tiempo administrativo. </a:t>
            </a:r>
            <a:r>
              <a:rPr lang="es-CO" b="1" dirty="0">
                <a:solidFill>
                  <a:srgbClr val="C11F25"/>
                </a:solidFill>
                <a:cs typeface="Arial" panose="020B0604020202020204" pitchFamily="34" charset="0"/>
              </a:rPr>
              <a:t>Este es un campo</a:t>
            </a:r>
            <a:r>
              <a:rPr lang="es-CO" dirty="0">
                <a:cs typeface="Arial" panose="020B0604020202020204" pitchFamily="34" charset="0"/>
              </a:rPr>
              <a:t> </a:t>
            </a:r>
            <a:r>
              <a:rPr lang="es-CO" dirty="0">
                <a:solidFill>
                  <a:schemeClr val="bg1"/>
                </a:solidFill>
                <a:cs typeface="Arial" panose="020B0604020202020204" pitchFamily="34" charset="0"/>
              </a:rPr>
              <a:t>……..</a:t>
            </a:r>
            <a:r>
              <a:rPr lang="es-CO" b="1" dirty="0">
                <a:solidFill>
                  <a:srgbClr val="C11F25"/>
                </a:solidFill>
                <a:cs typeface="Arial" panose="020B0604020202020204" pitchFamily="34" charset="0"/>
              </a:rPr>
              <a:t>obligatorio si se consigna tiempo en actividades </a:t>
            </a:r>
            <a:r>
              <a:rPr lang="es-CO" dirty="0">
                <a:solidFill>
                  <a:schemeClr val="bg1"/>
                </a:solidFill>
                <a:cs typeface="Arial" panose="020B0604020202020204" pitchFamily="34" charset="0"/>
              </a:rPr>
              <a:t>……..</a:t>
            </a:r>
            <a:r>
              <a:rPr lang="es-CO" b="1" dirty="0">
                <a:solidFill>
                  <a:srgbClr val="C11F25"/>
                </a:solidFill>
                <a:cs typeface="Arial" panose="020B0604020202020204" pitchFamily="34" charset="0"/>
              </a:rPr>
              <a:t>administrativas.</a:t>
            </a:r>
          </a:p>
          <a:p>
            <a:pPr marL="742950" lvl="1" indent="-285750" algn="just">
              <a:buFont typeface="Wingdings" panose="05000000000000000000" pitchFamily="2" charset="2"/>
              <a:buChar char="ü"/>
            </a:pPr>
            <a:endParaRPr lang="es-CO" dirty="0">
              <a:cs typeface="Arial" panose="020B0604020202020204" pitchFamily="34" charset="0"/>
            </a:endParaRPr>
          </a:p>
          <a:p>
            <a:pPr lvl="1" algn="just"/>
            <a:endParaRPr lang="es-CO" dirty="0">
              <a:cs typeface="Arial" panose="020B0604020202020204" pitchFamily="34" charset="0"/>
            </a:endParaRPr>
          </a:p>
        </p:txBody>
      </p:sp>
      <p:graphicFrame>
        <p:nvGraphicFramePr>
          <p:cNvPr id="7" name="Tabla 6">
            <a:extLst>
              <a:ext uri="{FF2B5EF4-FFF2-40B4-BE49-F238E27FC236}">
                <a16:creationId xmlns:a16="http://schemas.microsoft.com/office/drawing/2014/main" id="{4337D973-CE5F-4585-BDCB-CD44203F255E}"/>
              </a:ext>
            </a:extLst>
          </p:cNvPr>
          <p:cNvGraphicFramePr>
            <a:graphicFrameLocks noGrp="1"/>
          </p:cNvGraphicFramePr>
          <p:nvPr>
            <p:extLst>
              <p:ext uri="{D42A27DB-BD31-4B8C-83A1-F6EECF244321}">
                <p14:modId xmlns:p14="http://schemas.microsoft.com/office/powerpoint/2010/main" val="2995025612"/>
              </p:ext>
            </p:extLst>
          </p:nvPr>
        </p:nvGraphicFramePr>
        <p:xfrm>
          <a:off x="5603846" y="2055749"/>
          <a:ext cx="6398006" cy="3891090"/>
        </p:xfrm>
        <a:graphic>
          <a:graphicData uri="http://schemas.openxmlformats.org/drawingml/2006/table">
            <a:tbl>
              <a:tblPr/>
              <a:tblGrid>
                <a:gridCol w="710709">
                  <a:extLst>
                    <a:ext uri="{9D8B030D-6E8A-4147-A177-3AD203B41FA5}">
                      <a16:colId xmlns:a16="http://schemas.microsoft.com/office/drawing/2014/main" val="4170208148"/>
                    </a:ext>
                  </a:extLst>
                </a:gridCol>
                <a:gridCol w="1434457">
                  <a:extLst>
                    <a:ext uri="{9D8B030D-6E8A-4147-A177-3AD203B41FA5}">
                      <a16:colId xmlns:a16="http://schemas.microsoft.com/office/drawing/2014/main" val="1345082961"/>
                    </a:ext>
                  </a:extLst>
                </a:gridCol>
                <a:gridCol w="1121484">
                  <a:extLst>
                    <a:ext uri="{9D8B030D-6E8A-4147-A177-3AD203B41FA5}">
                      <a16:colId xmlns:a16="http://schemas.microsoft.com/office/drawing/2014/main" val="3573842884"/>
                    </a:ext>
                  </a:extLst>
                </a:gridCol>
                <a:gridCol w="1188318">
                  <a:extLst>
                    <a:ext uri="{9D8B030D-6E8A-4147-A177-3AD203B41FA5}">
                      <a16:colId xmlns:a16="http://schemas.microsoft.com/office/drawing/2014/main" val="1179156897"/>
                    </a:ext>
                  </a:extLst>
                </a:gridCol>
                <a:gridCol w="971519">
                  <a:extLst>
                    <a:ext uri="{9D8B030D-6E8A-4147-A177-3AD203B41FA5}">
                      <a16:colId xmlns:a16="http://schemas.microsoft.com/office/drawing/2014/main" val="401270223"/>
                    </a:ext>
                  </a:extLst>
                </a:gridCol>
                <a:gridCol w="971519">
                  <a:extLst>
                    <a:ext uri="{9D8B030D-6E8A-4147-A177-3AD203B41FA5}">
                      <a16:colId xmlns:a16="http://schemas.microsoft.com/office/drawing/2014/main" val="699827554"/>
                    </a:ext>
                  </a:extLst>
                </a:gridCol>
              </a:tblGrid>
              <a:tr h="884339">
                <a:tc>
                  <a:txBody>
                    <a:bodyPr/>
                    <a:lstStyle/>
                    <a:p>
                      <a:pPr algn="ctr" fontAlgn="ctr"/>
                      <a:r>
                        <a:rPr lang="es-MX" sz="800" b="1" i="0" u="none" strike="noStrike">
                          <a:solidFill>
                            <a:srgbClr val="FFFFFF"/>
                          </a:solidFill>
                          <a:effectLst/>
                          <a:latin typeface="Calibri" panose="020F0502020204030204" pitchFamily="34" charset="0"/>
                        </a:rPr>
                        <a:t>DESCRIPCIÓN DE OTRAS ACTIVIDADES ASISTENCIALES</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43E34"/>
                    </a:solidFill>
                  </a:tcPr>
                </a:tc>
                <a:tc>
                  <a:txBody>
                    <a:bodyPr/>
                    <a:lstStyle/>
                    <a:p>
                      <a:pPr algn="ctr" fontAlgn="ctr"/>
                      <a:r>
                        <a:rPr lang="es-MX" sz="800" b="1" i="0" u="none" strike="noStrike" dirty="0">
                          <a:solidFill>
                            <a:srgbClr val="143E34"/>
                          </a:solidFill>
                          <a:effectLst/>
                          <a:latin typeface="Calibri" panose="020F0502020204030204" pitchFamily="34" charset="0"/>
                        </a:rPr>
                        <a:t>TIEMPO EMPLEADO EN ACTIVIDADES ADMINISTRATIVAS</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9BBA9"/>
                    </a:solidFill>
                  </a:tcPr>
                </a:tc>
                <a:tc>
                  <a:txBody>
                    <a:bodyPr/>
                    <a:lstStyle/>
                    <a:p>
                      <a:pPr algn="ctr" fontAlgn="ctr"/>
                      <a:r>
                        <a:rPr lang="es-CO" sz="800" b="1" i="0" u="none" strike="noStrike">
                          <a:solidFill>
                            <a:srgbClr val="143E34"/>
                          </a:solidFill>
                          <a:effectLst/>
                          <a:latin typeface="Calibri" panose="020F0502020204030204" pitchFamily="34" charset="0"/>
                        </a:rPr>
                        <a:t>DESCRIPCIÓN ACTIVIDADES ADMINISTRATIVAS</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9BBA9"/>
                    </a:solidFill>
                  </a:tcPr>
                </a:tc>
                <a:tc>
                  <a:txBody>
                    <a:bodyPr/>
                    <a:lstStyle/>
                    <a:p>
                      <a:pPr algn="ctr" fontAlgn="ctr"/>
                      <a:r>
                        <a:rPr lang="es-CO" sz="800" b="1" i="0" u="none" strike="noStrike">
                          <a:solidFill>
                            <a:srgbClr val="143E34"/>
                          </a:solidFill>
                          <a:effectLst/>
                          <a:latin typeface="Calibri" panose="020F0502020204030204" pitchFamily="34" charset="0"/>
                        </a:rPr>
                        <a:t>TIEMPO EMPLEADO EN NOVEDADES</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9BBA9"/>
                    </a:solidFill>
                  </a:tcPr>
                </a:tc>
                <a:tc>
                  <a:txBody>
                    <a:bodyPr/>
                    <a:lstStyle/>
                    <a:p>
                      <a:pPr algn="ctr" fontAlgn="ctr"/>
                      <a:r>
                        <a:rPr lang="es-MX" sz="800" b="1" i="0" u="none" strike="noStrike">
                          <a:solidFill>
                            <a:srgbClr val="143E34"/>
                          </a:solidFill>
                          <a:effectLst/>
                          <a:latin typeface="Calibri" panose="020F0502020204030204" pitchFamily="34" charset="0"/>
                        </a:rPr>
                        <a:t> TIPO DE NOVEDAD LABORAL PRINCIPAL</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9BBA9"/>
                    </a:solidFill>
                  </a:tcPr>
                </a:tc>
                <a:tc>
                  <a:txBody>
                    <a:bodyPr/>
                    <a:lstStyle/>
                    <a:p>
                      <a:pPr algn="ctr" fontAlgn="ctr"/>
                      <a:r>
                        <a:rPr lang="es-MX" sz="800" b="1" i="0" u="none" strike="noStrike">
                          <a:solidFill>
                            <a:srgbClr val="143E34"/>
                          </a:solidFill>
                          <a:effectLst/>
                          <a:latin typeface="Calibri" panose="020F0502020204030204" pitchFamily="34" charset="0"/>
                        </a:rPr>
                        <a:t>OTRO  TIPO DE NOVEDAD LABORAL</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9BBA9"/>
                    </a:solidFill>
                  </a:tcPr>
                </a:tc>
                <a:extLst>
                  <a:ext uri="{0D108BD9-81ED-4DB2-BD59-A6C34878D82A}">
                    <a16:rowId xmlns:a16="http://schemas.microsoft.com/office/drawing/2014/main" val="2657699185"/>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851068"/>
                  </a:ext>
                </a:extLst>
              </a:tr>
              <a:tr h="273341">
                <a:tc>
                  <a:txBody>
                    <a:bodyPr/>
                    <a:lstStyle/>
                    <a:p>
                      <a:pPr algn="l" fontAlgn="ctr"/>
                      <a:r>
                        <a:rPr lang="es-CO" sz="800" b="0" i="0" u="none" strike="noStrike" dirty="0">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6355297"/>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8163214"/>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3887373"/>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8648640"/>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3547247"/>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2135724"/>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535739"/>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9630754"/>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8130440"/>
                  </a:ext>
                </a:extLst>
              </a:tr>
              <a:tr h="273341">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CO" sz="800" b="0" i="0" u="none" strike="noStrike" dirty="0">
                          <a:solidFill>
                            <a:srgbClr val="000000"/>
                          </a:solidFill>
                          <a:effectLst/>
                          <a:latin typeface="Calibri" panose="020F0502020204030204" pitchFamily="34" charset="0"/>
                        </a:rPr>
                        <a:t> </a:t>
                      </a:r>
                    </a:p>
                  </a:txBody>
                  <a:tcPr marL="72355"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211154"/>
                  </a:ext>
                </a:extLst>
              </a:tr>
            </a:tbl>
          </a:graphicData>
        </a:graphic>
      </p:graphicFrame>
    </p:spTree>
    <p:extLst>
      <p:ext uri="{BB962C8B-B14F-4D97-AF65-F5344CB8AC3E}">
        <p14:creationId xmlns:p14="http://schemas.microsoft.com/office/powerpoint/2010/main" val="282739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Effect transition="in" filter="fade">
                                      <p:cBhvr>
                                        <p:cTn id="21" dur="500"/>
                                        <p:tgtEl>
                                          <p:spTgt spid="3">
                                            <p:txEl>
                                              <p:pRg st="9" end="9"/>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10" end="10"/>
                                            </p:txEl>
                                          </p:spTgt>
                                        </p:tgtEl>
                                        <p:attrNameLst>
                                          <p:attrName>style.visibility</p:attrName>
                                        </p:attrNameLst>
                                      </p:cBhvr>
                                      <p:to>
                                        <p:strVal val="visible"/>
                                      </p:to>
                                    </p:set>
                                    <p:animEffect transition="in" filter="fade">
                                      <p:cBhvr>
                                        <p:cTn id="2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pic>
        <p:nvPicPr>
          <p:cNvPr id="3" name="Imagen 2">
            <a:extLst>
              <a:ext uri="{FF2B5EF4-FFF2-40B4-BE49-F238E27FC236}">
                <a16:creationId xmlns:a16="http://schemas.microsoft.com/office/drawing/2014/main" id="{7BB7E0BD-4811-451F-96BB-C9380FF91BB9}"/>
              </a:ext>
            </a:extLst>
          </p:cNvPr>
          <p:cNvPicPr>
            <a:picLocks noChangeAspect="1"/>
          </p:cNvPicPr>
          <p:nvPr/>
        </p:nvPicPr>
        <p:blipFill rotWithShape="1">
          <a:blip r:embed="rId2"/>
          <a:srcRect r="62688"/>
          <a:stretch/>
        </p:blipFill>
        <p:spPr>
          <a:xfrm>
            <a:off x="243413" y="1524000"/>
            <a:ext cx="5528736" cy="4908490"/>
          </a:xfrm>
          <a:prstGeom prst="rect">
            <a:avLst/>
          </a:prstGeom>
          <a:ln>
            <a:solidFill>
              <a:schemeClr val="tx1"/>
            </a:solidFill>
          </a:ln>
          <a:effectLst>
            <a:outerShdw blurRad="190500" algn="tl" rotWithShape="0">
              <a:srgbClr val="000000">
                <a:alpha val="70000"/>
              </a:srgbClr>
            </a:outerShdw>
          </a:effectLst>
        </p:spPr>
      </p:pic>
      <p:sp>
        <p:nvSpPr>
          <p:cNvPr id="4" name="CuadroTexto 3">
            <a:extLst>
              <a:ext uri="{FF2B5EF4-FFF2-40B4-BE49-F238E27FC236}">
                <a16:creationId xmlns:a16="http://schemas.microsoft.com/office/drawing/2014/main" id="{93E5CF81-EA96-48D3-B758-2F6AD3B435BD}"/>
              </a:ext>
            </a:extLst>
          </p:cNvPr>
          <p:cNvSpPr txBox="1"/>
          <p:nvPr/>
        </p:nvSpPr>
        <p:spPr>
          <a:xfrm>
            <a:off x="6209445" y="1762515"/>
            <a:ext cx="5301843" cy="4093428"/>
          </a:xfrm>
          <a:prstGeom prst="rect">
            <a:avLst/>
          </a:prstGeom>
          <a:noFill/>
          <a:ln>
            <a:noFill/>
          </a:ln>
        </p:spPr>
        <p:txBody>
          <a:bodyPr wrap="square" rtlCol="0">
            <a:spAutoFit/>
          </a:bodyPr>
          <a:lstStyle/>
          <a:p>
            <a:pPr lvl="1" algn="just"/>
            <a:endParaRPr lang="es-CO" dirty="0">
              <a:cs typeface="Arial" panose="020B0604020202020204" pitchFamily="34" charset="0"/>
            </a:endParaRPr>
          </a:p>
          <a:p>
            <a:pPr marL="285750" indent="-285750">
              <a:buFont typeface="Wingdings" panose="05000000000000000000" pitchFamily="2" charset="2"/>
              <a:buChar char="q"/>
            </a:pPr>
            <a:r>
              <a:rPr lang="es-CO" b="1" dirty="0">
                <a:solidFill>
                  <a:srgbClr val="143E34"/>
                </a:solidFill>
                <a:cs typeface="Arial" panose="020B0604020202020204" pitchFamily="34" charset="0"/>
              </a:rPr>
              <a:t>Tiempo en novedades:</a:t>
            </a:r>
          </a:p>
          <a:p>
            <a:pPr marL="285750" indent="-285750">
              <a:buFont typeface="Wingdings" panose="05000000000000000000" pitchFamily="2" charset="2"/>
              <a:buChar char="q"/>
            </a:pPr>
            <a:endParaRPr lang="es-CO" sz="800" b="1" dirty="0">
              <a:solidFill>
                <a:srgbClr val="143E34"/>
              </a:solidFill>
              <a:cs typeface="Arial" panose="020B0604020202020204" pitchFamily="34" charset="0"/>
            </a:endParaRPr>
          </a:p>
          <a:p>
            <a:pPr marL="742950" lvl="1" indent="-285750" algn="just">
              <a:buFont typeface="Wingdings" panose="05000000000000000000" pitchFamily="2" charset="2"/>
              <a:buChar char="ü"/>
            </a:pPr>
            <a:r>
              <a:rPr lang="es-CO" dirty="0">
                <a:cs typeface="Arial" panose="020B0604020202020204" pitchFamily="34" charset="0"/>
              </a:rPr>
              <a:t>Ingrese el tiempo total empleado por el profesional en novedades, tales como permisos, incapacidades, licencias u otra actividad que haya interrumpido su jornada. </a:t>
            </a:r>
          </a:p>
          <a:p>
            <a:pPr marL="742950" lvl="1" indent="-285750" algn="just">
              <a:buFont typeface="Wingdings" panose="05000000000000000000" pitchFamily="2" charset="2"/>
              <a:buChar char="ü"/>
            </a:pPr>
            <a:endParaRPr lang="es-CO" dirty="0">
              <a:cs typeface="Arial" panose="020B0604020202020204" pitchFamily="34" charset="0"/>
            </a:endParaRPr>
          </a:p>
          <a:p>
            <a:pPr marL="742950" lvl="1" indent="-285750" algn="just">
              <a:buFont typeface="Wingdings" panose="05000000000000000000" pitchFamily="2" charset="2"/>
              <a:buChar char="ü"/>
            </a:pPr>
            <a:r>
              <a:rPr lang="es-CO" dirty="0">
                <a:cs typeface="Arial" panose="020B0604020202020204" pitchFamily="34" charset="0"/>
              </a:rPr>
              <a:t>Si hay más de una novedad no debe ingresar dos tiempos, solo debe sumar el tiempo de todas las novedades y diligenciar el valor en este campo.</a:t>
            </a:r>
          </a:p>
          <a:p>
            <a:pPr lvl="1"/>
            <a:endParaRPr lang="es-CO" dirty="0">
              <a:cs typeface="Arial" panose="020B0604020202020204" pitchFamily="34" charset="0"/>
            </a:endParaRPr>
          </a:p>
          <a:p>
            <a:pPr marL="742950" lvl="1" indent="-285750" algn="just">
              <a:buFont typeface="Wingdings" panose="05000000000000000000" pitchFamily="2" charset="2"/>
              <a:buChar char="ü"/>
            </a:pPr>
            <a:endParaRPr lang="es-CO" dirty="0">
              <a:cs typeface="Arial" panose="020B0604020202020204" pitchFamily="34" charset="0"/>
            </a:endParaRPr>
          </a:p>
          <a:p>
            <a:pPr lvl="1" algn="just"/>
            <a:endParaRPr lang="es-CO" dirty="0">
              <a:cs typeface="Arial" panose="020B0604020202020204" pitchFamily="34" charset="0"/>
            </a:endParaRPr>
          </a:p>
        </p:txBody>
      </p:sp>
    </p:spTree>
    <p:extLst>
      <p:ext uri="{BB962C8B-B14F-4D97-AF65-F5344CB8AC3E}">
        <p14:creationId xmlns:p14="http://schemas.microsoft.com/office/powerpoint/2010/main" val="328956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fade">
                                      <p:cBhvr>
                                        <p:cTn id="10" dur="500"/>
                                        <p:tgtEl>
                                          <p:spTgt spid="4">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Effect transition="in" filter="fade">
                                      <p:cBhvr>
                                        <p:cTn id="1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C93F24AC-3760-4962-B717-ACBA83A92BB2}"/>
              </a:ext>
            </a:extLst>
          </p:cNvPr>
          <p:cNvSpPr txBox="1"/>
          <p:nvPr/>
        </p:nvSpPr>
        <p:spPr>
          <a:xfrm>
            <a:off x="1581149" y="1889043"/>
            <a:ext cx="9029702" cy="3647152"/>
          </a:xfrm>
          <a:prstGeom prst="rect">
            <a:avLst/>
          </a:prstGeom>
          <a:noFill/>
          <a:ln>
            <a:noFill/>
          </a:ln>
        </p:spPr>
        <p:txBody>
          <a:bodyPr wrap="square" rtlCol="0">
            <a:spAutoFit/>
          </a:bodyPr>
          <a:lstStyle/>
          <a:p>
            <a:pPr lvl="1"/>
            <a:endParaRPr lang="es-CO" dirty="0">
              <a:cs typeface="Arial" panose="020B0604020202020204" pitchFamily="34" charset="0"/>
            </a:endParaRPr>
          </a:p>
          <a:p>
            <a:pPr marL="285750" indent="-285750">
              <a:buFont typeface="Wingdings" panose="05000000000000000000" pitchFamily="2" charset="2"/>
              <a:buChar char="q"/>
            </a:pPr>
            <a:r>
              <a:rPr lang="es-CO" sz="2400" b="1" dirty="0">
                <a:solidFill>
                  <a:srgbClr val="143E34"/>
                </a:solidFill>
                <a:cs typeface="Arial" panose="020B0604020202020204" pitchFamily="34" charset="0"/>
              </a:rPr>
              <a:t> Tipo de novedad:</a:t>
            </a:r>
          </a:p>
          <a:p>
            <a:endParaRPr lang="es-CO" sz="2400" b="1" dirty="0">
              <a:solidFill>
                <a:srgbClr val="800000"/>
              </a:solidFill>
              <a:cs typeface="Arial" panose="020B0604020202020204" pitchFamily="34" charset="0"/>
            </a:endParaRPr>
          </a:p>
          <a:p>
            <a:pPr lvl="1" algn="just"/>
            <a:r>
              <a:rPr lang="es-CO" sz="2400" b="1" dirty="0">
                <a:solidFill>
                  <a:srgbClr val="800000"/>
                </a:solidFill>
                <a:cs typeface="Arial" panose="020B0604020202020204" pitchFamily="34" charset="0"/>
              </a:rPr>
              <a:t>Si se desea reportar una novedad que no se encuentre tipificada dentro de la lista desplegable, debe comunicarse con el encargado del proceso de productividad para comentar el caso. Posteriormente de discutirá la opción de ingresarla dentro de la tipificación.</a:t>
            </a:r>
          </a:p>
          <a:p>
            <a:pPr marL="742950" lvl="1" indent="-285750" algn="just">
              <a:buFont typeface="Wingdings" panose="05000000000000000000" pitchFamily="2" charset="2"/>
              <a:buChar char="ü"/>
            </a:pPr>
            <a:endParaRPr lang="es-CO" sz="900" b="1" dirty="0">
              <a:solidFill>
                <a:srgbClr val="990000"/>
              </a:solidFill>
              <a:cs typeface="Arial" panose="020B0604020202020204" pitchFamily="34" charset="0"/>
            </a:endParaRPr>
          </a:p>
          <a:p>
            <a:pPr marL="742950" lvl="1" indent="-285750" algn="just">
              <a:buFont typeface="Wingdings" panose="05000000000000000000" pitchFamily="2" charset="2"/>
              <a:buChar char="ü"/>
            </a:pPr>
            <a:endParaRPr lang="es-CO" dirty="0">
              <a:cs typeface="Arial" panose="020B0604020202020204" pitchFamily="34" charset="0"/>
            </a:endParaRPr>
          </a:p>
          <a:p>
            <a:pPr lvl="1" algn="just"/>
            <a:endParaRPr lang="es-CO" dirty="0">
              <a:cs typeface="Arial" panose="020B0604020202020204" pitchFamily="34" charset="0"/>
            </a:endParaRPr>
          </a:p>
        </p:txBody>
      </p:sp>
    </p:spTree>
    <p:extLst>
      <p:ext uri="{BB962C8B-B14F-4D97-AF65-F5344CB8AC3E}">
        <p14:creationId xmlns:p14="http://schemas.microsoft.com/office/powerpoint/2010/main" val="367085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410E1DE1-4C8E-4819-B8FF-75DAF90D5311}"/>
              </a:ext>
            </a:extLst>
          </p:cNvPr>
          <p:cNvSpPr txBox="1"/>
          <p:nvPr/>
        </p:nvSpPr>
        <p:spPr>
          <a:xfrm>
            <a:off x="323850" y="2023402"/>
            <a:ext cx="4810125" cy="4247317"/>
          </a:xfrm>
          <a:prstGeom prst="rect">
            <a:avLst/>
          </a:prstGeom>
          <a:noFill/>
          <a:ln>
            <a:noFill/>
          </a:ln>
        </p:spPr>
        <p:txBody>
          <a:bodyPr wrap="square" rtlCol="0">
            <a:spAutoFit/>
          </a:bodyPr>
          <a:lstStyle/>
          <a:p>
            <a:endParaRPr lang="es-CO" b="1" dirty="0">
              <a:solidFill>
                <a:srgbClr val="800000"/>
              </a:solidFill>
              <a:cs typeface="Arial" panose="020B0604020202020204" pitchFamily="34" charset="0"/>
            </a:endParaRPr>
          </a:p>
          <a:p>
            <a:pPr marL="285750" indent="-285750" algn="just">
              <a:buFont typeface="Wingdings" panose="05000000000000000000" pitchFamily="2" charset="2"/>
              <a:buChar char="ü"/>
            </a:pPr>
            <a:r>
              <a:rPr lang="es-CO" b="1" dirty="0">
                <a:cs typeface="Arial" panose="020B0604020202020204" pitchFamily="34" charset="0"/>
              </a:rPr>
              <a:t>Productividad asistencial.</a:t>
            </a:r>
          </a:p>
          <a:p>
            <a:pPr algn="just"/>
            <a:endParaRPr lang="es-CO" b="1" dirty="0">
              <a:cs typeface="Arial" panose="020B0604020202020204" pitchFamily="34" charset="0"/>
            </a:endParaRPr>
          </a:p>
          <a:p>
            <a:pPr lvl="1" algn="just"/>
            <a:endParaRPr lang="es-CO" dirty="0">
              <a:cs typeface="Arial" panose="020B0604020202020204" pitchFamily="34" charset="0"/>
            </a:endParaRPr>
          </a:p>
          <a:p>
            <a:pPr lvl="1" algn="just"/>
            <a:endParaRPr lang="es-CO" dirty="0">
              <a:cs typeface="Arial" panose="020B0604020202020204" pitchFamily="34" charset="0"/>
            </a:endParaRPr>
          </a:p>
          <a:p>
            <a:endParaRPr lang="es-CO" b="1" dirty="0">
              <a:solidFill>
                <a:srgbClr val="143E34"/>
              </a:solidFill>
              <a:cs typeface="Arial" panose="020B0604020202020204" pitchFamily="34" charset="0"/>
            </a:endParaRPr>
          </a:p>
          <a:p>
            <a:pPr marL="285750" indent="-285750" algn="just">
              <a:buFont typeface="Wingdings" panose="05000000000000000000" pitchFamily="2" charset="2"/>
              <a:buChar char="ü"/>
            </a:pPr>
            <a:r>
              <a:rPr lang="es-CO" b="1" dirty="0">
                <a:cs typeface="Arial" panose="020B0604020202020204" pitchFamily="34" charset="0"/>
              </a:rPr>
              <a:t>Productividad administrativa.</a:t>
            </a: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r>
              <a:rPr lang="es-CO" b="1" dirty="0">
                <a:cs typeface="Arial" panose="020B0604020202020204" pitchFamily="34" charset="0"/>
              </a:rPr>
              <a:t>Productividad general.</a:t>
            </a:r>
          </a:p>
          <a:p>
            <a:pPr marL="285750" indent="-285750" algn="just">
              <a:buFont typeface="Wingdings" panose="05000000000000000000" pitchFamily="2" charset="2"/>
              <a:buChar char="ü"/>
            </a:pPr>
            <a:endParaRPr lang="es-CO" b="1" dirty="0">
              <a:cs typeface="Arial" panose="020B0604020202020204" pitchFamily="34" charset="0"/>
            </a:endParaRPr>
          </a:p>
          <a:p>
            <a:pPr lvl="1" algn="just"/>
            <a:endParaRPr lang="es-CO" dirty="0">
              <a:cs typeface="Arial" panose="020B0604020202020204" pitchFamily="34" charset="0"/>
            </a:endParaRPr>
          </a:p>
        </p:txBody>
      </p:sp>
      <p:sp>
        <p:nvSpPr>
          <p:cNvPr id="4" name="CuadroTexto 3">
            <a:extLst>
              <a:ext uri="{FF2B5EF4-FFF2-40B4-BE49-F238E27FC236}">
                <a16:creationId xmlns:a16="http://schemas.microsoft.com/office/drawing/2014/main" id="{0834615F-5C55-4916-AAAB-DA11ED6762FF}"/>
              </a:ext>
            </a:extLst>
          </p:cNvPr>
          <p:cNvSpPr txBox="1"/>
          <p:nvPr/>
        </p:nvSpPr>
        <p:spPr>
          <a:xfrm>
            <a:off x="1772688" y="2759101"/>
            <a:ext cx="1912447" cy="369332"/>
          </a:xfrm>
          <a:prstGeom prst="rect">
            <a:avLst/>
          </a:prstGeom>
          <a:noFill/>
        </p:spPr>
        <p:txBody>
          <a:bodyPr wrap="none" rtlCol="0">
            <a:spAutoFit/>
          </a:bodyPr>
          <a:lstStyle/>
          <a:p>
            <a:r>
              <a:rPr lang="es-CO" dirty="0">
                <a:solidFill>
                  <a:srgbClr val="800000"/>
                </a:solidFill>
              </a:rPr>
              <a:t>Tiempo asistencial</a:t>
            </a:r>
          </a:p>
        </p:txBody>
      </p:sp>
      <p:grpSp>
        <p:nvGrpSpPr>
          <p:cNvPr id="5" name="Grupo 4">
            <a:extLst>
              <a:ext uri="{FF2B5EF4-FFF2-40B4-BE49-F238E27FC236}">
                <a16:creationId xmlns:a16="http://schemas.microsoft.com/office/drawing/2014/main" id="{97EC0CAC-2E42-4DC0-9416-FBAFD8C1A11A}"/>
              </a:ext>
            </a:extLst>
          </p:cNvPr>
          <p:cNvGrpSpPr/>
          <p:nvPr/>
        </p:nvGrpSpPr>
        <p:grpSpPr>
          <a:xfrm>
            <a:off x="1772688" y="2759101"/>
            <a:ext cx="1912447" cy="736574"/>
            <a:chOff x="1828800" y="5686478"/>
            <a:chExt cx="1912447" cy="736574"/>
          </a:xfrm>
        </p:grpSpPr>
        <p:sp>
          <p:nvSpPr>
            <p:cNvPr id="6" name="CuadroTexto 5">
              <a:extLst>
                <a:ext uri="{FF2B5EF4-FFF2-40B4-BE49-F238E27FC236}">
                  <a16:creationId xmlns:a16="http://schemas.microsoft.com/office/drawing/2014/main" id="{B74E33A8-153F-413E-9BD7-33E6964E9049}"/>
                </a:ext>
              </a:extLst>
            </p:cNvPr>
            <p:cNvSpPr txBox="1"/>
            <p:nvPr/>
          </p:nvSpPr>
          <p:spPr>
            <a:xfrm>
              <a:off x="1828800" y="5686478"/>
              <a:ext cx="1912447" cy="369332"/>
            </a:xfrm>
            <a:prstGeom prst="rect">
              <a:avLst/>
            </a:prstGeom>
            <a:noFill/>
          </p:spPr>
          <p:txBody>
            <a:bodyPr wrap="none" rtlCol="0">
              <a:spAutoFit/>
            </a:bodyPr>
            <a:lstStyle/>
            <a:p>
              <a:r>
                <a:rPr lang="es-CO" dirty="0">
                  <a:solidFill>
                    <a:srgbClr val="800000"/>
                  </a:solidFill>
                </a:rPr>
                <a:t>Tiempo asistencial</a:t>
              </a:r>
            </a:p>
          </p:txBody>
        </p:sp>
        <p:sp>
          <p:nvSpPr>
            <p:cNvPr id="7" name="CuadroTexto 6">
              <a:extLst>
                <a:ext uri="{FF2B5EF4-FFF2-40B4-BE49-F238E27FC236}">
                  <a16:creationId xmlns:a16="http://schemas.microsoft.com/office/drawing/2014/main" id="{2FFA99C4-C4B5-4415-B074-6A0C66DC4F23}"/>
                </a:ext>
              </a:extLst>
            </p:cNvPr>
            <p:cNvSpPr txBox="1"/>
            <p:nvPr/>
          </p:nvSpPr>
          <p:spPr>
            <a:xfrm>
              <a:off x="1893561" y="6053720"/>
              <a:ext cx="1782924" cy="369332"/>
            </a:xfrm>
            <a:prstGeom prst="rect">
              <a:avLst/>
            </a:prstGeom>
            <a:noFill/>
          </p:spPr>
          <p:txBody>
            <a:bodyPr wrap="none" rtlCol="0">
              <a:spAutoFit/>
            </a:bodyPr>
            <a:lstStyle/>
            <a:p>
              <a:r>
                <a:rPr lang="es-CO" dirty="0">
                  <a:solidFill>
                    <a:srgbClr val="800000"/>
                  </a:solidFill>
                </a:rPr>
                <a:t>Tiempo laborado</a:t>
              </a:r>
            </a:p>
          </p:txBody>
        </p:sp>
        <p:cxnSp>
          <p:nvCxnSpPr>
            <p:cNvPr id="8" name="Conector recto 7">
              <a:extLst>
                <a:ext uri="{FF2B5EF4-FFF2-40B4-BE49-F238E27FC236}">
                  <a16:creationId xmlns:a16="http://schemas.microsoft.com/office/drawing/2014/main" id="{9C47F685-4F98-44F4-8E35-632D8FC9FC0B}"/>
                </a:ext>
              </a:extLst>
            </p:cNvPr>
            <p:cNvCxnSpPr/>
            <p:nvPr/>
          </p:nvCxnSpPr>
          <p:spPr>
            <a:xfrm>
              <a:off x="1828800" y="6055810"/>
              <a:ext cx="1912447" cy="0"/>
            </a:xfrm>
            <a:prstGeom prst="line">
              <a:avLst/>
            </a:prstGeom>
            <a:ln/>
          </p:spPr>
          <p:style>
            <a:lnRef idx="3">
              <a:schemeClr val="dk1"/>
            </a:lnRef>
            <a:fillRef idx="0">
              <a:schemeClr val="dk1"/>
            </a:fillRef>
            <a:effectRef idx="2">
              <a:schemeClr val="dk1"/>
            </a:effectRef>
            <a:fontRef idx="minor">
              <a:schemeClr val="tx1"/>
            </a:fontRef>
          </p:style>
        </p:cxnSp>
      </p:grpSp>
      <p:sp>
        <p:nvSpPr>
          <p:cNvPr id="9" name="CuadroTexto 8">
            <a:extLst>
              <a:ext uri="{FF2B5EF4-FFF2-40B4-BE49-F238E27FC236}">
                <a16:creationId xmlns:a16="http://schemas.microsoft.com/office/drawing/2014/main" id="{243881DB-1941-4793-991D-1B0C2D1ECEC8}"/>
              </a:ext>
            </a:extLst>
          </p:cNvPr>
          <p:cNvSpPr txBox="1"/>
          <p:nvPr/>
        </p:nvSpPr>
        <p:spPr>
          <a:xfrm>
            <a:off x="1582764" y="4236257"/>
            <a:ext cx="2292294" cy="369332"/>
          </a:xfrm>
          <a:prstGeom prst="rect">
            <a:avLst/>
          </a:prstGeom>
          <a:noFill/>
        </p:spPr>
        <p:txBody>
          <a:bodyPr wrap="none" rtlCol="0">
            <a:spAutoFit/>
          </a:bodyPr>
          <a:lstStyle/>
          <a:p>
            <a:r>
              <a:rPr lang="es-CO" dirty="0">
                <a:solidFill>
                  <a:srgbClr val="800000"/>
                </a:solidFill>
              </a:rPr>
              <a:t>Tiempo administrativo</a:t>
            </a:r>
          </a:p>
        </p:txBody>
      </p:sp>
      <p:grpSp>
        <p:nvGrpSpPr>
          <p:cNvPr id="10" name="Grupo 9">
            <a:extLst>
              <a:ext uri="{FF2B5EF4-FFF2-40B4-BE49-F238E27FC236}">
                <a16:creationId xmlns:a16="http://schemas.microsoft.com/office/drawing/2014/main" id="{C2ECA1BC-23F8-4817-90FD-85E4EBBEECD6}"/>
              </a:ext>
            </a:extLst>
          </p:cNvPr>
          <p:cNvGrpSpPr/>
          <p:nvPr/>
        </p:nvGrpSpPr>
        <p:grpSpPr>
          <a:xfrm>
            <a:off x="1582764" y="4236257"/>
            <a:ext cx="2292294" cy="739710"/>
            <a:chOff x="1638876" y="5683342"/>
            <a:chExt cx="2292294" cy="739710"/>
          </a:xfrm>
        </p:grpSpPr>
        <p:sp>
          <p:nvSpPr>
            <p:cNvPr id="11" name="CuadroTexto 10">
              <a:extLst>
                <a:ext uri="{FF2B5EF4-FFF2-40B4-BE49-F238E27FC236}">
                  <a16:creationId xmlns:a16="http://schemas.microsoft.com/office/drawing/2014/main" id="{AD8FA06A-88EE-4A73-95CB-653B6369578B}"/>
                </a:ext>
              </a:extLst>
            </p:cNvPr>
            <p:cNvSpPr txBox="1"/>
            <p:nvPr/>
          </p:nvSpPr>
          <p:spPr>
            <a:xfrm>
              <a:off x="1638876" y="5683342"/>
              <a:ext cx="2292294" cy="369332"/>
            </a:xfrm>
            <a:prstGeom prst="rect">
              <a:avLst/>
            </a:prstGeom>
            <a:noFill/>
          </p:spPr>
          <p:txBody>
            <a:bodyPr wrap="none" rtlCol="0">
              <a:spAutoFit/>
            </a:bodyPr>
            <a:lstStyle/>
            <a:p>
              <a:r>
                <a:rPr lang="es-CO" dirty="0">
                  <a:solidFill>
                    <a:srgbClr val="800000"/>
                  </a:solidFill>
                </a:rPr>
                <a:t>Tiempo administrativo</a:t>
              </a:r>
            </a:p>
          </p:txBody>
        </p:sp>
        <p:sp>
          <p:nvSpPr>
            <p:cNvPr id="12" name="CuadroTexto 11">
              <a:extLst>
                <a:ext uri="{FF2B5EF4-FFF2-40B4-BE49-F238E27FC236}">
                  <a16:creationId xmlns:a16="http://schemas.microsoft.com/office/drawing/2014/main" id="{DD097658-8CE6-41B1-A53C-B455B60BF640}"/>
                </a:ext>
              </a:extLst>
            </p:cNvPr>
            <p:cNvSpPr txBox="1"/>
            <p:nvPr/>
          </p:nvSpPr>
          <p:spPr>
            <a:xfrm>
              <a:off x="1893561" y="6053720"/>
              <a:ext cx="1782924" cy="369332"/>
            </a:xfrm>
            <a:prstGeom prst="rect">
              <a:avLst/>
            </a:prstGeom>
            <a:noFill/>
          </p:spPr>
          <p:txBody>
            <a:bodyPr wrap="none" rtlCol="0">
              <a:spAutoFit/>
            </a:bodyPr>
            <a:lstStyle/>
            <a:p>
              <a:r>
                <a:rPr lang="es-CO" dirty="0">
                  <a:solidFill>
                    <a:srgbClr val="800000"/>
                  </a:solidFill>
                </a:rPr>
                <a:t>Tiempo laborado</a:t>
              </a:r>
            </a:p>
          </p:txBody>
        </p:sp>
        <p:cxnSp>
          <p:nvCxnSpPr>
            <p:cNvPr id="13" name="Conector recto 12">
              <a:extLst>
                <a:ext uri="{FF2B5EF4-FFF2-40B4-BE49-F238E27FC236}">
                  <a16:creationId xmlns:a16="http://schemas.microsoft.com/office/drawing/2014/main" id="{4E0ED206-86E8-4C7E-8555-1BEF4792DC64}"/>
                </a:ext>
              </a:extLst>
            </p:cNvPr>
            <p:cNvCxnSpPr>
              <a:cxnSpLocks/>
            </p:cNvCxnSpPr>
            <p:nvPr/>
          </p:nvCxnSpPr>
          <p:spPr>
            <a:xfrm>
              <a:off x="1638876" y="6055810"/>
              <a:ext cx="2292294" cy="0"/>
            </a:xfrm>
            <a:prstGeom prst="line">
              <a:avLst/>
            </a:prstGeom>
            <a:ln/>
          </p:spPr>
          <p:style>
            <a:lnRef idx="3">
              <a:schemeClr val="dk1"/>
            </a:lnRef>
            <a:fillRef idx="0">
              <a:schemeClr val="dk1"/>
            </a:fillRef>
            <a:effectRef idx="2">
              <a:schemeClr val="dk1"/>
            </a:effectRef>
            <a:fontRef idx="minor">
              <a:schemeClr val="tx1"/>
            </a:fontRef>
          </p:style>
        </p:cxnSp>
      </p:grpSp>
      <p:sp>
        <p:nvSpPr>
          <p:cNvPr id="14" name="CuadroTexto 13">
            <a:extLst>
              <a:ext uri="{FF2B5EF4-FFF2-40B4-BE49-F238E27FC236}">
                <a16:creationId xmlns:a16="http://schemas.microsoft.com/office/drawing/2014/main" id="{722AF389-00BF-417F-AF6D-68FB3E2C1B66}"/>
              </a:ext>
            </a:extLst>
          </p:cNvPr>
          <p:cNvSpPr txBox="1"/>
          <p:nvPr/>
        </p:nvSpPr>
        <p:spPr>
          <a:xfrm>
            <a:off x="323850" y="5708796"/>
            <a:ext cx="5413983" cy="369332"/>
          </a:xfrm>
          <a:prstGeom prst="rect">
            <a:avLst/>
          </a:prstGeom>
          <a:noFill/>
        </p:spPr>
        <p:txBody>
          <a:bodyPr wrap="none" rtlCol="0">
            <a:spAutoFit/>
          </a:bodyPr>
          <a:lstStyle/>
          <a:p>
            <a:r>
              <a:rPr lang="es-CO" dirty="0">
                <a:solidFill>
                  <a:srgbClr val="800000"/>
                </a:solidFill>
              </a:rPr>
              <a:t>Productividad asistencial + Productividad administrativa</a:t>
            </a:r>
          </a:p>
        </p:txBody>
      </p:sp>
      <p:pic>
        <p:nvPicPr>
          <p:cNvPr id="15" name="Imagen 14">
            <a:extLst>
              <a:ext uri="{FF2B5EF4-FFF2-40B4-BE49-F238E27FC236}">
                <a16:creationId xmlns:a16="http://schemas.microsoft.com/office/drawing/2014/main" id="{12CF691B-4C28-42D2-A6A6-0A7EB30C32F5}"/>
              </a:ext>
            </a:extLst>
          </p:cNvPr>
          <p:cNvPicPr>
            <a:picLocks noChangeAspect="1"/>
          </p:cNvPicPr>
          <p:nvPr/>
        </p:nvPicPr>
        <p:blipFill rotWithShape="1">
          <a:blip r:embed="rId2"/>
          <a:srcRect l="36989" r="19363"/>
          <a:stretch/>
        </p:blipFill>
        <p:spPr>
          <a:xfrm>
            <a:off x="5857874" y="1556677"/>
            <a:ext cx="6102879" cy="4908490"/>
          </a:xfrm>
          <a:prstGeom prst="rect">
            <a:avLst/>
          </a:prstGeom>
          <a:ln>
            <a:solidFill>
              <a:schemeClr val="tx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56368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8D503ABD-4A68-43D9-93F0-1337FD575479}"/>
              </a:ext>
            </a:extLst>
          </p:cNvPr>
          <p:cNvSpPr txBox="1"/>
          <p:nvPr/>
        </p:nvSpPr>
        <p:spPr>
          <a:xfrm>
            <a:off x="352425" y="2061502"/>
            <a:ext cx="4810125" cy="4539704"/>
          </a:xfrm>
          <a:prstGeom prst="rect">
            <a:avLst/>
          </a:prstGeom>
          <a:noFill/>
          <a:ln>
            <a:noFill/>
          </a:ln>
        </p:spPr>
        <p:txBody>
          <a:bodyPr wrap="square" rtlCol="0">
            <a:spAutoFit/>
          </a:bodyPr>
          <a:lstStyle/>
          <a:p>
            <a:endParaRPr lang="es-CO" b="1" dirty="0">
              <a:solidFill>
                <a:srgbClr val="800000"/>
              </a:solidFill>
              <a:cs typeface="Arial" panose="020B0604020202020204" pitchFamily="34" charset="0"/>
            </a:endParaRPr>
          </a:p>
          <a:p>
            <a:pPr marL="342900" indent="-342900" algn="just">
              <a:buFont typeface="Wingdings" panose="05000000000000000000" pitchFamily="2" charset="2"/>
              <a:buChar char="q"/>
            </a:pPr>
            <a:r>
              <a:rPr lang="es-CO" b="1" dirty="0">
                <a:solidFill>
                  <a:srgbClr val="143E34"/>
                </a:solidFill>
                <a:cs typeface="Arial" panose="020B0604020202020204" pitchFamily="34" charset="0"/>
              </a:rPr>
              <a:t>Observaciones.</a:t>
            </a:r>
          </a:p>
          <a:p>
            <a:pPr marL="342900" indent="-342900" algn="just">
              <a:buFont typeface="Wingdings" panose="05000000000000000000" pitchFamily="2" charset="2"/>
              <a:buChar char="q"/>
            </a:pPr>
            <a:endParaRPr lang="es-CO" b="1" dirty="0">
              <a:solidFill>
                <a:srgbClr val="143E34"/>
              </a:solidFill>
              <a:cs typeface="Arial" panose="020B0604020202020204" pitchFamily="34" charset="0"/>
            </a:endParaRPr>
          </a:p>
          <a:p>
            <a:pPr marL="800100" lvl="1" indent="-342900" algn="just">
              <a:buFont typeface="Wingdings" panose="05000000000000000000" pitchFamily="2" charset="2"/>
              <a:buChar char="ü"/>
            </a:pPr>
            <a:r>
              <a:rPr lang="es-CO" dirty="0">
                <a:cs typeface="Arial" panose="020B0604020202020204" pitchFamily="34" charset="0"/>
              </a:rPr>
              <a:t>Un campo delimitado a una cantidad de 50 caracteres como máximo.</a:t>
            </a:r>
          </a:p>
          <a:p>
            <a:pPr marL="800100" lvl="1" indent="-342900" algn="just">
              <a:buFont typeface="Wingdings" panose="05000000000000000000" pitchFamily="2" charset="2"/>
              <a:buChar char="ü"/>
            </a:pPr>
            <a:endParaRPr lang="es-CO" sz="1000" dirty="0">
              <a:cs typeface="Arial" panose="020B0604020202020204" pitchFamily="34" charset="0"/>
            </a:endParaRPr>
          </a:p>
          <a:p>
            <a:pPr marL="800100" lvl="1" indent="-342900" algn="just">
              <a:buFont typeface="Wingdings" panose="05000000000000000000" pitchFamily="2" charset="2"/>
              <a:buChar char="ü"/>
            </a:pPr>
            <a:r>
              <a:rPr lang="es-CO" dirty="0">
                <a:cs typeface="Arial" panose="020B0604020202020204" pitchFamily="34" charset="0"/>
              </a:rPr>
              <a:t>Se debe consignar observaciones pertinentes sobre algún aspecto relevante sobre el registro referente a productividad.</a:t>
            </a:r>
          </a:p>
          <a:p>
            <a:pPr lvl="1" algn="just"/>
            <a:endParaRPr lang="es-CO" sz="1000" dirty="0">
              <a:cs typeface="Arial" panose="020B0604020202020204" pitchFamily="34" charset="0"/>
            </a:endParaRPr>
          </a:p>
          <a:p>
            <a:pPr marL="800100" lvl="1" indent="-342900" algn="just">
              <a:buFont typeface="Wingdings" panose="05000000000000000000" pitchFamily="2" charset="2"/>
              <a:buChar char="ü"/>
            </a:pPr>
            <a:r>
              <a:rPr lang="es-CO" dirty="0">
                <a:solidFill>
                  <a:srgbClr val="990000"/>
                </a:solidFill>
                <a:cs typeface="Arial" panose="020B0604020202020204" pitchFamily="34" charset="0"/>
              </a:rPr>
              <a:t>No deben especificar funciones desarrolladas por el profesional o algún otro dato que no vaya ligado a su productividad.</a:t>
            </a:r>
          </a:p>
          <a:p>
            <a:pPr algn="just"/>
            <a:endParaRPr lang="es-CO" b="1" dirty="0">
              <a:cs typeface="Arial" panose="020B0604020202020204" pitchFamily="34" charset="0"/>
            </a:endParaRPr>
          </a:p>
          <a:p>
            <a:pPr lvl="1" algn="just"/>
            <a:endParaRPr lang="es-CO" dirty="0">
              <a:cs typeface="Arial" panose="020B0604020202020204" pitchFamily="34" charset="0"/>
            </a:endParaRPr>
          </a:p>
        </p:txBody>
      </p:sp>
      <p:pic>
        <p:nvPicPr>
          <p:cNvPr id="4" name="Imagen 3">
            <a:extLst>
              <a:ext uri="{FF2B5EF4-FFF2-40B4-BE49-F238E27FC236}">
                <a16:creationId xmlns:a16="http://schemas.microsoft.com/office/drawing/2014/main" id="{DDD88B3E-5618-464E-B550-AC741A901978}"/>
              </a:ext>
            </a:extLst>
          </p:cNvPr>
          <p:cNvPicPr>
            <a:picLocks noChangeAspect="1"/>
          </p:cNvPicPr>
          <p:nvPr/>
        </p:nvPicPr>
        <p:blipFill rotWithShape="1">
          <a:blip r:embed="rId2"/>
          <a:srcRect l="36989" r="19363"/>
          <a:stretch/>
        </p:blipFill>
        <p:spPr>
          <a:xfrm>
            <a:off x="5857874" y="1556677"/>
            <a:ext cx="6102879" cy="4908490"/>
          </a:xfrm>
          <a:prstGeom prst="rect">
            <a:avLst/>
          </a:prstGeom>
          <a:ln>
            <a:solidFill>
              <a:schemeClr val="tx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30430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pic>
        <p:nvPicPr>
          <p:cNvPr id="3" name="Imagen 2">
            <a:extLst>
              <a:ext uri="{FF2B5EF4-FFF2-40B4-BE49-F238E27FC236}">
                <a16:creationId xmlns:a16="http://schemas.microsoft.com/office/drawing/2014/main" id="{D2E352D9-0B10-407A-B703-FA3A7DD0086F}"/>
              </a:ext>
            </a:extLst>
          </p:cNvPr>
          <p:cNvPicPr>
            <a:picLocks noChangeAspect="1"/>
          </p:cNvPicPr>
          <p:nvPr/>
        </p:nvPicPr>
        <p:blipFill rotWithShape="1">
          <a:blip r:embed="rId2"/>
          <a:srcRect l="80136" r="-97" b="32730"/>
          <a:stretch/>
        </p:blipFill>
        <p:spPr>
          <a:xfrm>
            <a:off x="1524000" y="2113688"/>
            <a:ext cx="3343276" cy="3955609"/>
          </a:xfrm>
          <a:prstGeom prst="rect">
            <a:avLst/>
          </a:prstGeom>
          <a:ln>
            <a:solidFill>
              <a:schemeClr val="tx1"/>
            </a:solidFill>
          </a:ln>
          <a:effectLst>
            <a:outerShdw blurRad="190500" algn="tl" rotWithShape="0">
              <a:srgbClr val="000000">
                <a:alpha val="70000"/>
              </a:srgbClr>
            </a:outerShdw>
          </a:effectLst>
        </p:spPr>
      </p:pic>
      <p:sp>
        <p:nvSpPr>
          <p:cNvPr id="4" name="CuadroTexto 3">
            <a:extLst>
              <a:ext uri="{FF2B5EF4-FFF2-40B4-BE49-F238E27FC236}">
                <a16:creationId xmlns:a16="http://schemas.microsoft.com/office/drawing/2014/main" id="{12EF1D03-D204-4B25-B478-D63C2AB4568C}"/>
              </a:ext>
            </a:extLst>
          </p:cNvPr>
          <p:cNvSpPr txBox="1"/>
          <p:nvPr/>
        </p:nvSpPr>
        <p:spPr>
          <a:xfrm>
            <a:off x="6334125" y="1726730"/>
            <a:ext cx="4810125" cy="4339650"/>
          </a:xfrm>
          <a:prstGeom prst="rect">
            <a:avLst/>
          </a:prstGeom>
          <a:noFill/>
          <a:ln>
            <a:noFill/>
          </a:ln>
        </p:spPr>
        <p:txBody>
          <a:bodyPr wrap="square" rtlCol="0">
            <a:spAutoFit/>
          </a:bodyPr>
          <a:lstStyle/>
          <a:p>
            <a:endParaRPr lang="es-CO" b="1" dirty="0">
              <a:solidFill>
                <a:srgbClr val="800000"/>
              </a:solidFill>
              <a:cs typeface="Arial" panose="020B0604020202020204" pitchFamily="34" charset="0"/>
            </a:endParaRPr>
          </a:p>
          <a:p>
            <a:pPr marL="285750" indent="-285750" algn="just">
              <a:buFont typeface="Wingdings" panose="05000000000000000000" pitchFamily="2" charset="2"/>
              <a:buChar char="ü"/>
            </a:pPr>
            <a:r>
              <a:rPr lang="es-CO" b="1" dirty="0">
                <a:cs typeface="Arial" panose="020B0604020202020204" pitchFamily="34" charset="0"/>
              </a:rPr>
              <a:t>Indicador productividad asistencial.</a:t>
            </a:r>
          </a:p>
          <a:p>
            <a:pPr algn="just"/>
            <a:endParaRPr lang="es-CO" b="1" dirty="0">
              <a:cs typeface="Arial" panose="020B0604020202020204" pitchFamily="34" charset="0"/>
            </a:endParaRPr>
          </a:p>
          <a:p>
            <a:pPr lvl="1" algn="just"/>
            <a:endParaRPr lang="es-CO" dirty="0">
              <a:cs typeface="Arial" panose="020B0604020202020204" pitchFamily="34" charset="0"/>
            </a:endParaRPr>
          </a:p>
          <a:p>
            <a:pPr lvl="1" algn="just"/>
            <a:endParaRPr lang="es-CO" dirty="0">
              <a:cs typeface="Arial" panose="020B0604020202020204" pitchFamily="34" charset="0"/>
            </a:endParaRPr>
          </a:p>
          <a:p>
            <a:endParaRPr lang="es-CO" sz="2400" b="1" dirty="0">
              <a:solidFill>
                <a:srgbClr val="143E34"/>
              </a:solidFill>
              <a:cs typeface="Arial" panose="020B0604020202020204" pitchFamily="34" charset="0"/>
            </a:endParaRPr>
          </a:p>
          <a:p>
            <a:pPr marL="285750" indent="-285750" algn="just">
              <a:buFont typeface="Wingdings" panose="05000000000000000000" pitchFamily="2" charset="2"/>
              <a:buChar char="ü"/>
            </a:pPr>
            <a:r>
              <a:rPr lang="es-CO" b="1" dirty="0">
                <a:cs typeface="Arial" panose="020B0604020202020204" pitchFamily="34" charset="0"/>
              </a:rPr>
              <a:t>Indicador productividad administrativa.</a:t>
            </a: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endParaRPr lang="es-CO" b="1" dirty="0">
              <a:cs typeface="Arial" panose="020B0604020202020204" pitchFamily="34" charset="0"/>
            </a:endParaRPr>
          </a:p>
          <a:p>
            <a:pPr marL="285750" indent="-285750" algn="just">
              <a:buFont typeface="Wingdings" panose="05000000000000000000" pitchFamily="2" charset="2"/>
              <a:buChar char="ü"/>
            </a:pPr>
            <a:r>
              <a:rPr lang="es-CO" b="1" dirty="0">
                <a:cs typeface="Arial" panose="020B0604020202020204" pitchFamily="34" charset="0"/>
              </a:rPr>
              <a:t>Indicador novedades.</a:t>
            </a:r>
          </a:p>
          <a:p>
            <a:pPr marL="285750" indent="-285750" algn="just">
              <a:buFont typeface="Wingdings" panose="05000000000000000000" pitchFamily="2" charset="2"/>
              <a:buChar char="ü"/>
            </a:pPr>
            <a:endParaRPr lang="es-CO" b="1" dirty="0">
              <a:cs typeface="Arial" panose="020B0604020202020204" pitchFamily="34" charset="0"/>
            </a:endParaRPr>
          </a:p>
          <a:p>
            <a:pPr lvl="1" algn="just"/>
            <a:endParaRPr lang="es-CO" dirty="0">
              <a:cs typeface="Arial" panose="020B0604020202020204" pitchFamily="34" charset="0"/>
            </a:endParaRPr>
          </a:p>
        </p:txBody>
      </p:sp>
      <p:sp>
        <p:nvSpPr>
          <p:cNvPr id="5" name="CuadroTexto 4">
            <a:extLst>
              <a:ext uri="{FF2B5EF4-FFF2-40B4-BE49-F238E27FC236}">
                <a16:creationId xmlns:a16="http://schemas.microsoft.com/office/drawing/2014/main" id="{87DD77A5-D58F-411D-B81E-6ED73868E17A}"/>
              </a:ext>
            </a:extLst>
          </p:cNvPr>
          <p:cNvSpPr txBox="1"/>
          <p:nvPr/>
        </p:nvSpPr>
        <p:spPr>
          <a:xfrm>
            <a:off x="7565337" y="2456927"/>
            <a:ext cx="2802177" cy="369332"/>
          </a:xfrm>
          <a:prstGeom prst="rect">
            <a:avLst/>
          </a:prstGeom>
          <a:noFill/>
        </p:spPr>
        <p:txBody>
          <a:bodyPr wrap="none" rtlCol="0">
            <a:spAutoFit/>
          </a:bodyPr>
          <a:lstStyle/>
          <a:p>
            <a:r>
              <a:rPr lang="es-CO" dirty="0">
                <a:solidFill>
                  <a:srgbClr val="800000"/>
                </a:solidFill>
              </a:rPr>
              <a:t>Tiempo asistencial laborado</a:t>
            </a:r>
          </a:p>
        </p:txBody>
      </p:sp>
      <p:sp>
        <p:nvSpPr>
          <p:cNvPr id="6" name="CuadroTexto 5">
            <a:extLst>
              <a:ext uri="{FF2B5EF4-FFF2-40B4-BE49-F238E27FC236}">
                <a16:creationId xmlns:a16="http://schemas.microsoft.com/office/drawing/2014/main" id="{1E51C521-320B-4399-9DC6-587071F542E7}"/>
              </a:ext>
            </a:extLst>
          </p:cNvPr>
          <p:cNvSpPr txBox="1"/>
          <p:nvPr/>
        </p:nvSpPr>
        <p:spPr>
          <a:xfrm>
            <a:off x="7539947" y="2829671"/>
            <a:ext cx="2856616" cy="369332"/>
          </a:xfrm>
          <a:prstGeom prst="rect">
            <a:avLst/>
          </a:prstGeom>
          <a:noFill/>
        </p:spPr>
        <p:txBody>
          <a:bodyPr wrap="none" rtlCol="0">
            <a:spAutoFit/>
          </a:bodyPr>
          <a:lstStyle/>
          <a:p>
            <a:r>
              <a:rPr lang="es-CO" dirty="0">
                <a:solidFill>
                  <a:srgbClr val="800000"/>
                </a:solidFill>
              </a:rPr>
              <a:t>Tiempo asistencial asignado </a:t>
            </a:r>
          </a:p>
        </p:txBody>
      </p:sp>
      <p:sp>
        <p:nvSpPr>
          <p:cNvPr id="8" name="CuadroTexto 7">
            <a:extLst>
              <a:ext uri="{FF2B5EF4-FFF2-40B4-BE49-F238E27FC236}">
                <a16:creationId xmlns:a16="http://schemas.microsoft.com/office/drawing/2014/main" id="{CDB5BFD5-4C8A-4E5F-A08E-1772F2594711}"/>
              </a:ext>
            </a:extLst>
          </p:cNvPr>
          <p:cNvSpPr txBox="1"/>
          <p:nvPr/>
        </p:nvSpPr>
        <p:spPr>
          <a:xfrm>
            <a:off x="7375412" y="3893959"/>
            <a:ext cx="3182025" cy="369332"/>
          </a:xfrm>
          <a:prstGeom prst="rect">
            <a:avLst/>
          </a:prstGeom>
          <a:noFill/>
        </p:spPr>
        <p:txBody>
          <a:bodyPr wrap="none" rtlCol="0">
            <a:spAutoFit/>
          </a:bodyPr>
          <a:lstStyle/>
          <a:p>
            <a:r>
              <a:rPr lang="es-CO" dirty="0">
                <a:solidFill>
                  <a:srgbClr val="800000"/>
                </a:solidFill>
              </a:rPr>
              <a:t>Tiempo administrativo laborado</a:t>
            </a:r>
          </a:p>
        </p:txBody>
      </p:sp>
      <p:sp>
        <p:nvSpPr>
          <p:cNvPr id="9" name="CuadroTexto 8">
            <a:extLst>
              <a:ext uri="{FF2B5EF4-FFF2-40B4-BE49-F238E27FC236}">
                <a16:creationId xmlns:a16="http://schemas.microsoft.com/office/drawing/2014/main" id="{924D2A5F-6820-468F-9EE8-0F1E598825F2}"/>
              </a:ext>
            </a:extLst>
          </p:cNvPr>
          <p:cNvSpPr txBox="1"/>
          <p:nvPr/>
        </p:nvSpPr>
        <p:spPr>
          <a:xfrm>
            <a:off x="7375412" y="4269604"/>
            <a:ext cx="3236463" cy="369332"/>
          </a:xfrm>
          <a:prstGeom prst="rect">
            <a:avLst/>
          </a:prstGeom>
          <a:noFill/>
        </p:spPr>
        <p:txBody>
          <a:bodyPr wrap="none" rtlCol="0">
            <a:spAutoFit/>
          </a:bodyPr>
          <a:lstStyle/>
          <a:p>
            <a:r>
              <a:rPr lang="es-CO" dirty="0">
                <a:solidFill>
                  <a:srgbClr val="800000"/>
                </a:solidFill>
              </a:rPr>
              <a:t>Tiempo administrativo asignado </a:t>
            </a:r>
          </a:p>
        </p:txBody>
      </p:sp>
      <p:sp>
        <p:nvSpPr>
          <p:cNvPr id="10" name="CuadroTexto 9">
            <a:extLst>
              <a:ext uri="{FF2B5EF4-FFF2-40B4-BE49-F238E27FC236}">
                <a16:creationId xmlns:a16="http://schemas.microsoft.com/office/drawing/2014/main" id="{AFB47721-C2C8-4A52-AD25-753EF6437FBD}"/>
              </a:ext>
            </a:extLst>
          </p:cNvPr>
          <p:cNvSpPr txBox="1"/>
          <p:nvPr/>
        </p:nvSpPr>
        <p:spPr>
          <a:xfrm>
            <a:off x="7842993" y="5530776"/>
            <a:ext cx="2182264" cy="369332"/>
          </a:xfrm>
          <a:prstGeom prst="rect">
            <a:avLst/>
          </a:prstGeom>
          <a:noFill/>
        </p:spPr>
        <p:txBody>
          <a:bodyPr wrap="none" rtlCol="0">
            <a:spAutoFit/>
          </a:bodyPr>
          <a:lstStyle/>
          <a:p>
            <a:r>
              <a:rPr lang="es-CO" dirty="0">
                <a:solidFill>
                  <a:srgbClr val="800000"/>
                </a:solidFill>
              </a:rPr>
              <a:t>Tempo de novedades</a:t>
            </a:r>
          </a:p>
        </p:txBody>
      </p:sp>
      <p:sp>
        <p:nvSpPr>
          <p:cNvPr id="11" name="CuadroTexto 10">
            <a:extLst>
              <a:ext uri="{FF2B5EF4-FFF2-40B4-BE49-F238E27FC236}">
                <a16:creationId xmlns:a16="http://schemas.microsoft.com/office/drawing/2014/main" id="{A816F1D0-27ED-4B87-B568-A354F2AAB63D}"/>
              </a:ext>
            </a:extLst>
          </p:cNvPr>
          <p:cNvSpPr txBox="1"/>
          <p:nvPr/>
        </p:nvSpPr>
        <p:spPr>
          <a:xfrm>
            <a:off x="7947765" y="5948261"/>
            <a:ext cx="1972720" cy="369332"/>
          </a:xfrm>
          <a:prstGeom prst="rect">
            <a:avLst/>
          </a:prstGeom>
          <a:noFill/>
        </p:spPr>
        <p:txBody>
          <a:bodyPr wrap="none" rtlCol="0">
            <a:spAutoFit/>
          </a:bodyPr>
          <a:lstStyle/>
          <a:p>
            <a:r>
              <a:rPr lang="es-CO" dirty="0">
                <a:solidFill>
                  <a:srgbClr val="800000"/>
                </a:solidFill>
              </a:rPr>
              <a:t>Tiempo contratado</a:t>
            </a:r>
          </a:p>
        </p:txBody>
      </p:sp>
      <p:cxnSp>
        <p:nvCxnSpPr>
          <p:cNvPr id="12" name="Conector recto 11">
            <a:extLst>
              <a:ext uri="{FF2B5EF4-FFF2-40B4-BE49-F238E27FC236}">
                <a16:creationId xmlns:a16="http://schemas.microsoft.com/office/drawing/2014/main" id="{420F3AF6-D745-427E-82C5-29D21875096C}"/>
              </a:ext>
            </a:extLst>
          </p:cNvPr>
          <p:cNvCxnSpPr/>
          <p:nvPr/>
        </p:nvCxnSpPr>
        <p:spPr>
          <a:xfrm>
            <a:off x="7375412" y="2826259"/>
            <a:ext cx="3182025" cy="0"/>
          </a:xfrm>
          <a:prstGeom prst="line">
            <a:avLst/>
          </a:prstGeom>
        </p:spPr>
        <p:style>
          <a:lnRef idx="1">
            <a:schemeClr val="dk1"/>
          </a:lnRef>
          <a:fillRef idx="0">
            <a:schemeClr val="dk1"/>
          </a:fillRef>
          <a:effectRef idx="0">
            <a:schemeClr val="dk1"/>
          </a:effectRef>
          <a:fontRef idx="minor">
            <a:schemeClr val="tx1"/>
          </a:fontRef>
        </p:style>
      </p:cxnSp>
      <p:cxnSp>
        <p:nvCxnSpPr>
          <p:cNvPr id="13" name="Conector recto 12">
            <a:extLst>
              <a:ext uri="{FF2B5EF4-FFF2-40B4-BE49-F238E27FC236}">
                <a16:creationId xmlns:a16="http://schemas.microsoft.com/office/drawing/2014/main" id="{E5DDB5D0-D85A-42BD-BFC3-0FBB446C14AA}"/>
              </a:ext>
            </a:extLst>
          </p:cNvPr>
          <p:cNvCxnSpPr/>
          <p:nvPr/>
        </p:nvCxnSpPr>
        <p:spPr>
          <a:xfrm>
            <a:off x="7367023" y="4271680"/>
            <a:ext cx="3182025" cy="0"/>
          </a:xfrm>
          <a:prstGeom prst="line">
            <a:avLst/>
          </a:prstGeom>
        </p:spPr>
        <p:style>
          <a:lnRef idx="1">
            <a:schemeClr val="dk1"/>
          </a:lnRef>
          <a:fillRef idx="0">
            <a:schemeClr val="dk1"/>
          </a:fillRef>
          <a:effectRef idx="0">
            <a:schemeClr val="dk1"/>
          </a:effectRef>
          <a:fontRef idx="minor">
            <a:schemeClr val="tx1"/>
          </a:fontRef>
        </p:style>
      </p:cxnSp>
      <p:cxnSp>
        <p:nvCxnSpPr>
          <p:cNvPr id="14" name="Conector recto 13">
            <a:extLst>
              <a:ext uri="{FF2B5EF4-FFF2-40B4-BE49-F238E27FC236}">
                <a16:creationId xmlns:a16="http://schemas.microsoft.com/office/drawing/2014/main" id="{25F21BD2-1342-408D-AA91-2B400C58031F}"/>
              </a:ext>
            </a:extLst>
          </p:cNvPr>
          <p:cNvCxnSpPr>
            <a:cxnSpLocks/>
          </p:cNvCxnSpPr>
          <p:nvPr/>
        </p:nvCxnSpPr>
        <p:spPr>
          <a:xfrm>
            <a:off x="7842993" y="5918570"/>
            <a:ext cx="218226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0506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343DD342-A629-4E13-B42F-3E32A1711270}"/>
              </a:ext>
            </a:extLst>
          </p:cNvPr>
          <p:cNvSpPr txBox="1"/>
          <p:nvPr/>
        </p:nvSpPr>
        <p:spPr>
          <a:xfrm>
            <a:off x="747712" y="1464661"/>
            <a:ext cx="10696575" cy="4693593"/>
          </a:xfrm>
          <a:prstGeom prst="rect">
            <a:avLst/>
          </a:prstGeom>
          <a:noFill/>
          <a:ln>
            <a:noFill/>
          </a:ln>
        </p:spPr>
        <p:txBody>
          <a:bodyPr wrap="square" rtlCol="0">
            <a:spAutoFit/>
          </a:bodyPr>
          <a:lstStyle/>
          <a:p>
            <a:endParaRPr lang="es-CO" sz="1100" dirty="0">
              <a:solidFill>
                <a:srgbClr val="800000"/>
              </a:solidFill>
              <a:cs typeface="Arial" panose="020B0604020202020204" pitchFamily="34" charset="0"/>
            </a:endParaRPr>
          </a:p>
          <a:p>
            <a:pPr marL="285750" indent="-285750" algn="just">
              <a:buFont typeface="Wingdings" panose="05000000000000000000" pitchFamily="2" charset="2"/>
              <a:buChar char="ü"/>
            </a:pPr>
            <a:r>
              <a:rPr lang="es-CO" sz="2400" dirty="0">
                <a:cs typeface="Arial" panose="020B0604020202020204" pitchFamily="34" charset="0"/>
              </a:rPr>
              <a:t>Los campos con listas desplegables tienen estandarizados los valores permitidos; al realizar la recepción de la información se  verificará que los valores de los campos tengan alguno de los datos permitidos. Aquello que no coincida con las listas permitidas será considerado como un dato con error.</a:t>
            </a:r>
          </a:p>
          <a:p>
            <a:pPr marL="285750" indent="-285750" algn="just">
              <a:buFont typeface="Wingdings" panose="05000000000000000000" pitchFamily="2" charset="2"/>
              <a:buChar char="ü"/>
            </a:pPr>
            <a:endParaRPr lang="es-CO" sz="2400" dirty="0">
              <a:cs typeface="Arial" panose="020B0604020202020204" pitchFamily="34" charset="0"/>
            </a:endParaRPr>
          </a:p>
          <a:p>
            <a:pPr marL="285750" indent="-285750" algn="just">
              <a:buFont typeface="Wingdings" panose="05000000000000000000" pitchFamily="2" charset="2"/>
              <a:buChar char="ü"/>
            </a:pPr>
            <a:r>
              <a:rPr lang="es-CO" sz="2400" dirty="0">
                <a:cs typeface="Arial" panose="020B0604020202020204" pitchFamily="34" charset="0"/>
              </a:rPr>
              <a:t>No quitar la validación de datos; ya que los registros que no pasen la validación, serán regresados como error y el personal encargado deberá realizar su respectiva corrección.</a:t>
            </a:r>
          </a:p>
          <a:p>
            <a:pPr marL="285750" indent="-285750" algn="just">
              <a:buFont typeface="Wingdings" panose="05000000000000000000" pitchFamily="2" charset="2"/>
              <a:buChar char="ü"/>
            </a:pPr>
            <a:endParaRPr lang="es-CO" sz="2400" dirty="0">
              <a:cs typeface="Arial" panose="020B0604020202020204" pitchFamily="34" charset="0"/>
            </a:endParaRPr>
          </a:p>
          <a:p>
            <a:pPr marL="285750" indent="-285750" algn="just">
              <a:buFont typeface="Wingdings" panose="05000000000000000000" pitchFamily="2" charset="2"/>
              <a:buChar char="ü"/>
            </a:pPr>
            <a:r>
              <a:rPr lang="es-CO" sz="2400" dirty="0">
                <a:cs typeface="Arial" panose="020B0604020202020204" pitchFamily="34" charset="0"/>
              </a:rPr>
              <a:t> La productividad general será el campo utilizado para la evaluación del indicador. Esta tiene valores permitidos hasta un 110%. Cualquier valor fuera de este rango será considerado como un dato erróneo.</a:t>
            </a:r>
          </a:p>
        </p:txBody>
      </p:sp>
    </p:spTree>
    <p:extLst>
      <p:ext uri="{BB962C8B-B14F-4D97-AF65-F5344CB8AC3E}">
        <p14:creationId xmlns:p14="http://schemas.microsoft.com/office/powerpoint/2010/main" val="164548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 name="Grupo 109">
            <a:extLst>
              <a:ext uri="{FF2B5EF4-FFF2-40B4-BE49-F238E27FC236}">
                <a16:creationId xmlns:a16="http://schemas.microsoft.com/office/drawing/2014/main" id="{0CAEBC14-5F33-471F-820B-BB628C147FD1}"/>
              </a:ext>
            </a:extLst>
          </p:cNvPr>
          <p:cNvGrpSpPr/>
          <p:nvPr/>
        </p:nvGrpSpPr>
        <p:grpSpPr>
          <a:xfrm>
            <a:off x="3051708" y="1184202"/>
            <a:ext cx="4430425" cy="5398090"/>
            <a:chOff x="101480" y="1268760"/>
            <a:chExt cx="3318392" cy="3888432"/>
          </a:xfrm>
        </p:grpSpPr>
        <p:grpSp>
          <p:nvGrpSpPr>
            <p:cNvPr id="111" name="14 Grupo">
              <a:extLst>
                <a:ext uri="{FF2B5EF4-FFF2-40B4-BE49-F238E27FC236}">
                  <a16:creationId xmlns:a16="http://schemas.microsoft.com/office/drawing/2014/main" id="{4FE11613-0C66-4266-88B8-D99E53BFC307}"/>
                </a:ext>
              </a:extLst>
            </p:cNvPr>
            <p:cNvGrpSpPr/>
            <p:nvPr/>
          </p:nvGrpSpPr>
          <p:grpSpPr>
            <a:xfrm>
              <a:off x="101480" y="1268760"/>
              <a:ext cx="3318392" cy="3888432"/>
              <a:chOff x="4675183" y="467469"/>
              <a:chExt cx="5222877" cy="6552457"/>
            </a:xfrm>
          </p:grpSpPr>
          <p:sp>
            <p:nvSpPr>
              <p:cNvPr id="124" name="Freeform 15">
                <a:extLst>
                  <a:ext uri="{FF2B5EF4-FFF2-40B4-BE49-F238E27FC236}">
                    <a16:creationId xmlns:a16="http://schemas.microsoft.com/office/drawing/2014/main" id="{4A07CEC3-D165-421F-89C7-1F472FDA81A8}"/>
                  </a:ext>
                </a:extLst>
              </p:cNvPr>
              <p:cNvSpPr>
                <a:spLocks noChangeArrowheads="1"/>
              </p:cNvSpPr>
              <p:nvPr/>
            </p:nvSpPr>
            <p:spPr bwMode="auto">
              <a:xfrm>
                <a:off x="5056184" y="2166938"/>
                <a:ext cx="830262" cy="1833562"/>
              </a:xfrm>
              <a:custGeom>
                <a:avLst/>
                <a:gdLst>
                  <a:gd name="T0" fmla="*/ 2198 w 2305"/>
                  <a:gd name="T1" fmla="*/ 3211 h 5092"/>
                  <a:gd name="T2" fmla="*/ 2162 w 2305"/>
                  <a:gd name="T3" fmla="*/ 2929 h 5092"/>
                  <a:gd name="T4" fmla="*/ 1995 w 2305"/>
                  <a:gd name="T5" fmla="*/ 2752 h 5092"/>
                  <a:gd name="T6" fmla="*/ 1730 w 2305"/>
                  <a:gd name="T7" fmla="*/ 2646 h 5092"/>
                  <a:gd name="T8" fmla="*/ 1421 w 2305"/>
                  <a:gd name="T9" fmla="*/ 2567 h 5092"/>
                  <a:gd name="T10" fmla="*/ 1377 w 2305"/>
                  <a:gd name="T11" fmla="*/ 2329 h 5092"/>
                  <a:gd name="T12" fmla="*/ 1183 w 2305"/>
                  <a:gd name="T13" fmla="*/ 2152 h 5092"/>
                  <a:gd name="T14" fmla="*/ 1253 w 2305"/>
                  <a:gd name="T15" fmla="*/ 1923 h 5092"/>
                  <a:gd name="T16" fmla="*/ 1412 w 2305"/>
                  <a:gd name="T17" fmla="*/ 1720 h 5092"/>
                  <a:gd name="T18" fmla="*/ 1668 w 2305"/>
                  <a:gd name="T19" fmla="*/ 1614 h 5092"/>
                  <a:gd name="T20" fmla="*/ 1456 w 2305"/>
                  <a:gd name="T21" fmla="*/ 1393 h 5092"/>
                  <a:gd name="T22" fmla="*/ 945 w 2305"/>
                  <a:gd name="T23" fmla="*/ 829 h 5092"/>
                  <a:gd name="T24" fmla="*/ 1112 w 2305"/>
                  <a:gd name="T25" fmla="*/ 618 h 5092"/>
                  <a:gd name="T26" fmla="*/ 1059 w 2305"/>
                  <a:gd name="T27" fmla="*/ 371 h 5092"/>
                  <a:gd name="T28" fmla="*/ 768 w 2305"/>
                  <a:gd name="T29" fmla="*/ 177 h 5092"/>
                  <a:gd name="T30" fmla="*/ 503 w 2305"/>
                  <a:gd name="T31" fmla="*/ 106 h 5092"/>
                  <a:gd name="T32" fmla="*/ 627 w 2305"/>
                  <a:gd name="T33" fmla="*/ 371 h 5092"/>
                  <a:gd name="T34" fmla="*/ 786 w 2305"/>
                  <a:gd name="T35" fmla="*/ 609 h 5092"/>
                  <a:gd name="T36" fmla="*/ 742 w 2305"/>
                  <a:gd name="T37" fmla="*/ 829 h 5092"/>
                  <a:gd name="T38" fmla="*/ 283 w 2305"/>
                  <a:gd name="T39" fmla="*/ 1120 h 5092"/>
                  <a:gd name="T40" fmla="*/ 186 w 2305"/>
                  <a:gd name="T41" fmla="*/ 1279 h 5092"/>
                  <a:gd name="T42" fmla="*/ 71 w 2305"/>
                  <a:gd name="T43" fmla="*/ 1605 h 5092"/>
                  <a:gd name="T44" fmla="*/ 309 w 2305"/>
                  <a:gd name="T45" fmla="*/ 1852 h 5092"/>
                  <a:gd name="T46" fmla="*/ 389 w 2305"/>
                  <a:gd name="T47" fmla="*/ 2011 h 5092"/>
                  <a:gd name="T48" fmla="*/ 583 w 2305"/>
                  <a:gd name="T49" fmla="*/ 2117 h 5092"/>
                  <a:gd name="T50" fmla="*/ 671 w 2305"/>
                  <a:gd name="T51" fmla="*/ 2346 h 5092"/>
                  <a:gd name="T52" fmla="*/ 556 w 2305"/>
                  <a:gd name="T53" fmla="*/ 2549 h 5092"/>
                  <a:gd name="T54" fmla="*/ 662 w 2305"/>
                  <a:gd name="T55" fmla="*/ 2805 h 5092"/>
                  <a:gd name="T56" fmla="*/ 750 w 2305"/>
                  <a:gd name="T57" fmla="*/ 3035 h 5092"/>
                  <a:gd name="T58" fmla="*/ 697 w 2305"/>
                  <a:gd name="T59" fmla="*/ 3317 h 5092"/>
                  <a:gd name="T60" fmla="*/ 503 w 2305"/>
                  <a:gd name="T61" fmla="*/ 3379 h 5092"/>
                  <a:gd name="T62" fmla="*/ 618 w 2305"/>
                  <a:gd name="T63" fmla="*/ 3546 h 5092"/>
                  <a:gd name="T64" fmla="*/ 689 w 2305"/>
                  <a:gd name="T65" fmla="*/ 3820 h 5092"/>
                  <a:gd name="T66" fmla="*/ 750 w 2305"/>
                  <a:gd name="T67" fmla="*/ 4146 h 5092"/>
                  <a:gd name="T68" fmla="*/ 777 w 2305"/>
                  <a:gd name="T69" fmla="*/ 4464 h 5092"/>
                  <a:gd name="T70" fmla="*/ 653 w 2305"/>
                  <a:gd name="T71" fmla="*/ 4746 h 5092"/>
                  <a:gd name="T72" fmla="*/ 547 w 2305"/>
                  <a:gd name="T73" fmla="*/ 4914 h 5092"/>
                  <a:gd name="T74" fmla="*/ 768 w 2305"/>
                  <a:gd name="T75" fmla="*/ 4870 h 5092"/>
                  <a:gd name="T76" fmla="*/ 998 w 2305"/>
                  <a:gd name="T77" fmla="*/ 4879 h 5092"/>
                  <a:gd name="T78" fmla="*/ 1333 w 2305"/>
                  <a:gd name="T79" fmla="*/ 5011 h 5092"/>
                  <a:gd name="T80" fmla="*/ 1686 w 2305"/>
                  <a:gd name="T81" fmla="*/ 5029 h 5092"/>
                  <a:gd name="T82" fmla="*/ 1827 w 2305"/>
                  <a:gd name="T83" fmla="*/ 4835 h 5092"/>
                  <a:gd name="T84" fmla="*/ 1668 w 2305"/>
                  <a:gd name="T85" fmla="*/ 4579 h 5092"/>
                  <a:gd name="T86" fmla="*/ 1906 w 2305"/>
                  <a:gd name="T87" fmla="*/ 4235 h 5092"/>
                  <a:gd name="T88" fmla="*/ 2154 w 2305"/>
                  <a:gd name="T89" fmla="*/ 3996 h 5092"/>
                  <a:gd name="T90" fmla="*/ 2012 w 2305"/>
                  <a:gd name="T91" fmla="*/ 3758 h 5092"/>
                  <a:gd name="T92" fmla="*/ 2039 w 2305"/>
                  <a:gd name="T93" fmla="*/ 3538 h 5092"/>
                  <a:gd name="T94" fmla="*/ 2304 w 2305"/>
                  <a:gd name="T95" fmla="*/ 3432 h 5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305" h="5092">
                    <a:moveTo>
                      <a:pt x="2277" y="3352"/>
                    </a:moveTo>
                    <a:lnTo>
                      <a:pt x="2268" y="3308"/>
                    </a:lnTo>
                    <a:lnTo>
                      <a:pt x="2233" y="3273"/>
                    </a:lnTo>
                    <a:lnTo>
                      <a:pt x="2198" y="3211"/>
                    </a:lnTo>
                    <a:lnTo>
                      <a:pt x="2207" y="3141"/>
                    </a:lnTo>
                    <a:lnTo>
                      <a:pt x="2171" y="3088"/>
                    </a:lnTo>
                    <a:lnTo>
                      <a:pt x="2127" y="3017"/>
                    </a:lnTo>
                    <a:lnTo>
                      <a:pt x="2162" y="2929"/>
                    </a:lnTo>
                    <a:lnTo>
                      <a:pt x="2171" y="2867"/>
                    </a:lnTo>
                    <a:lnTo>
                      <a:pt x="2145" y="2814"/>
                    </a:lnTo>
                    <a:lnTo>
                      <a:pt x="2039" y="2823"/>
                    </a:lnTo>
                    <a:lnTo>
                      <a:pt x="1995" y="2752"/>
                    </a:lnTo>
                    <a:lnTo>
                      <a:pt x="2004" y="2664"/>
                    </a:lnTo>
                    <a:lnTo>
                      <a:pt x="1977" y="2611"/>
                    </a:lnTo>
                    <a:lnTo>
                      <a:pt x="1871" y="2620"/>
                    </a:lnTo>
                    <a:lnTo>
                      <a:pt x="1730" y="2646"/>
                    </a:lnTo>
                    <a:lnTo>
                      <a:pt x="1633" y="2664"/>
                    </a:lnTo>
                    <a:lnTo>
                      <a:pt x="1527" y="2673"/>
                    </a:lnTo>
                    <a:lnTo>
                      <a:pt x="1448" y="2638"/>
                    </a:lnTo>
                    <a:lnTo>
                      <a:pt x="1421" y="2567"/>
                    </a:lnTo>
                    <a:lnTo>
                      <a:pt x="1359" y="2532"/>
                    </a:lnTo>
                    <a:lnTo>
                      <a:pt x="1351" y="2470"/>
                    </a:lnTo>
                    <a:lnTo>
                      <a:pt x="1351" y="2399"/>
                    </a:lnTo>
                    <a:lnTo>
                      <a:pt x="1377" y="2329"/>
                    </a:lnTo>
                    <a:lnTo>
                      <a:pt x="1324" y="2293"/>
                    </a:lnTo>
                    <a:lnTo>
                      <a:pt x="1262" y="2241"/>
                    </a:lnTo>
                    <a:lnTo>
                      <a:pt x="1236" y="2179"/>
                    </a:lnTo>
                    <a:lnTo>
                      <a:pt x="1183" y="2152"/>
                    </a:lnTo>
                    <a:lnTo>
                      <a:pt x="1174" y="2082"/>
                    </a:lnTo>
                    <a:lnTo>
                      <a:pt x="1121" y="2029"/>
                    </a:lnTo>
                    <a:lnTo>
                      <a:pt x="1121" y="1976"/>
                    </a:lnTo>
                    <a:lnTo>
                      <a:pt x="1253" y="1923"/>
                    </a:lnTo>
                    <a:lnTo>
                      <a:pt x="1315" y="1888"/>
                    </a:lnTo>
                    <a:lnTo>
                      <a:pt x="1306" y="1817"/>
                    </a:lnTo>
                    <a:lnTo>
                      <a:pt x="1298" y="1746"/>
                    </a:lnTo>
                    <a:lnTo>
                      <a:pt x="1412" y="1720"/>
                    </a:lnTo>
                    <a:lnTo>
                      <a:pt x="1492" y="1738"/>
                    </a:lnTo>
                    <a:lnTo>
                      <a:pt x="1562" y="1755"/>
                    </a:lnTo>
                    <a:lnTo>
                      <a:pt x="1633" y="1746"/>
                    </a:lnTo>
                    <a:lnTo>
                      <a:pt x="1668" y="1614"/>
                    </a:lnTo>
                    <a:lnTo>
                      <a:pt x="1651" y="1526"/>
                    </a:lnTo>
                    <a:lnTo>
                      <a:pt x="1615" y="1455"/>
                    </a:lnTo>
                    <a:lnTo>
                      <a:pt x="1545" y="1402"/>
                    </a:lnTo>
                    <a:lnTo>
                      <a:pt x="1456" y="1393"/>
                    </a:lnTo>
                    <a:lnTo>
                      <a:pt x="1271" y="1173"/>
                    </a:lnTo>
                    <a:lnTo>
                      <a:pt x="962" y="943"/>
                    </a:lnTo>
                    <a:lnTo>
                      <a:pt x="900" y="864"/>
                    </a:lnTo>
                    <a:lnTo>
                      <a:pt x="945" y="829"/>
                    </a:lnTo>
                    <a:lnTo>
                      <a:pt x="1006" y="785"/>
                    </a:lnTo>
                    <a:lnTo>
                      <a:pt x="1024" y="705"/>
                    </a:lnTo>
                    <a:lnTo>
                      <a:pt x="1033" y="644"/>
                    </a:lnTo>
                    <a:lnTo>
                      <a:pt x="1112" y="618"/>
                    </a:lnTo>
                    <a:lnTo>
                      <a:pt x="1103" y="556"/>
                    </a:lnTo>
                    <a:lnTo>
                      <a:pt x="1077" y="494"/>
                    </a:lnTo>
                    <a:lnTo>
                      <a:pt x="1095" y="441"/>
                    </a:lnTo>
                    <a:lnTo>
                      <a:pt x="1059" y="371"/>
                    </a:lnTo>
                    <a:lnTo>
                      <a:pt x="971" y="371"/>
                    </a:lnTo>
                    <a:lnTo>
                      <a:pt x="927" y="327"/>
                    </a:lnTo>
                    <a:lnTo>
                      <a:pt x="865" y="203"/>
                    </a:lnTo>
                    <a:lnTo>
                      <a:pt x="768" y="177"/>
                    </a:lnTo>
                    <a:lnTo>
                      <a:pt x="697" y="141"/>
                    </a:lnTo>
                    <a:lnTo>
                      <a:pt x="689" y="80"/>
                    </a:lnTo>
                    <a:lnTo>
                      <a:pt x="583" y="0"/>
                    </a:lnTo>
                    <a:lnTo>
                      <a:pt x="503" y="106"/>
                    </a:lnTo>
                    <a:lnTo>
                      <a:pt x="512" y="168"/>
                    </a:lnTo>
                    <a:lnTo>
                      <a:pt x="565" y="221"/>
                    </a:lnTo>
                    <a:lnTo>
                      <a:pt x="627" y="291"/>
                    </a:lnTo>
                    <a:lnTo>
                      <a:pt x="627" y="371"/>
                    </a:lnTo>
                    <a:lnTo>
                      <a:pt x="680" y="424"/>
                    </a:lnTo>
                    <a:lnTo>
                      <a:pt x="742" y="486"/>
                    </a:lnTo>
                    <a:lnTo>
                      <a:pt x="759" y="556"/>
                    </a:lnTo>
                    <a:lnTo>
                      <a:pt x="786" y="609"/>
                    </a:lnTo>
                    <a:lnTo>
                      <a:pt x="812" y="696"/>
                    </a:lnTo>
                    <a:lnTo>
                      <a:pt x="803" y="740"/>
                    </a:lnTo>
                    <a:lnTo>
                      <a:pt x="803" y="793"/>
                    </a:lnTo>
                    <a:lnTo>
                      <a:pt x="742" y="829"/>
                    </a:lnTo>
                    <a:lnTo>
                      <a:pt x="671" y="855"/>
                    </a:lnTo>
                    <a:lnTo>
                      <a:pt x="406" y="1217"/>
                    </a:lnTo>
                    <a:lnTo>
                      <a:pt x="344" y="1199"/>
                    </a:lnTo>
                    <a:lnTo>
                      <a:pt x="283" y="1120"/>
                    </a:lnTo>
                    <a:lnTo>
                      <a:pt x="230" y="1067"/>
                    </a:lnTo>
                    <a:lnTo>
                      <a:pt x="177" y="1093"/>
                    </a:lnTo>
                    <a:lnTo>
                      <a:pt x="186" y="1199"/>
                    </a:lnTo>
                    <a:lnTo>
                      <a:pt x="186" y="1279"/>
                    </a:lnTo>
                    <a:lnTo>
                      <a:pt x="97" y="1323"/>
                    </a:lnTo>
                    <a:lnTo>
                      <a:pt x="80" y="1358"/>
                    </a:lnTo>
                    <a:lnTo>
                      <a:pt x="0" y="1552"/>
                    </a:lnTo>
                    <a:lnTo>
                      <a:pt x="71" y="1605"/>
                    </a:lnTo>
                    <a:lnTo>
                      <a:pt x="142" y="1667"/>
                    </a:lnTo>
                    <a:lnTo>
                      <a:pt x="239" y="1729"/>
                    </a:lnTo>
                    <a:lnTo>
                      <a:pt x="283" y="1791"/>
                    </a:lnTo>
                    <a:lnTo>
                      <a:pt x="309" y="1852"/>
                    </a:lnTo>
                    <a:lnTo>
                      <a:pt x="265" y="1888"/>
                    </a:lnTo>
                    <a:lnTo>
                      <a:pt x="239" y="1949"/>
                    </a:lnTo>
                    <a:lnTo>
                      <a:pt x="309" y="1985"/>
                    </a:lnTo>
                    <a:lnTo>
                      <a:pt x="389" y="2011"/>
                    </a:lnTo>
                    <a:lnTo>
                      <a:pt x="442" y="2073"/>
                    </a:lnTo>
                    <a:lnTo>
                      <a:pt x="459" y="2161"/>
                    </a:lnTo>
                    <a:lnTo>
                      <a:pt x="512" y="2117"/>
                    </a:lnTo>
                    <a:lnTo>
                      <a:pt x="583" y="2117"/>
                    </a:lnTo>
                    <a:lnTo>
                      <a:pt x="636" y="2161"/>
                    </a:lnTo>
                    <a:lnTo>
                      <a:pt x="627" y="2205"/>
                    </a:lnTo>
                    <a:lnTo>
                      <a:pt x="671" y="2267"/>
                    </a:lnTo>
                    <a:lnTo>
                      <a:pt x="671" y="2346"/>
                    </a:lnTo>
                    <a:lnTo>
                      <a:pt x="671" y="2435"/>
                    </a:lnTo>
                    <a:lnTo>
                      <a:pt x="636" y="2470"/>
                    </a:lnTo>
                    <a:lnTo>
                      <a:pt x="627" y="2532"/>
                    </a:lnTo>
                    <a:lnTo>
                      <a:pt x="556" y="2549"/>
                    </a:lnTo>
                    <a:lnTo>
                      <a:pt x="547" y="2629"/>
                    </a:lnTo>
                    <a:lnTo>
                      <a:pt x="539" y="2708"/>
                    </a:lnTo>
                    <a:lnTo>
                      <a:pt x="609" y="2743"/>
                    </a:lnTo>
                    <a:lnTo>
                      <a:pt x="662" y="2805"/>
                    </a:lnTo>
                    <a:lnTo>
                      <a:pt x="697" y="2858"/>
                    </a:lnTo>
                    <a:lnTo>
                      <a:pt x="697" y="2920"/>
                    </a:lnTo>
                    <a:lnTo>
                      <a:pt x="733" y="2973"/>
                    </a:lnTo>
                    <a:lnTo>
                      <a:pt x="750" y="3035"/>
                    </a:lnTo>
                    <a:lnTo>
                      <a:pt x="812" y="3096"/>
                    </a:lnTo>
                    <a:lnTo>
                      <a:pt x="803" y="3176"/>
                    </a:lnTo>
                    <a:lnTo>
                      <a:pt x="750" y="3246"/>
                    </a:lnTo>
                    <a:lnTo>
                      <a:pt x="697" y="3317"/>
                    </a:lnTo>
                    <a:lnTo>
                      <a:pt x="662" y="3361"/>
                    </a:lnTo>
                    <a:lnTo>
                      <a:pt x="583" y="3352"/>
                    </a:lnTo>
                    <a:lnTo>
                      <a:pt x="512" y="3317"/>
                    </a:lnTo>
                    <a:lnTo>
                      <a:pt x="503" y="3379"/>
                    </a:lnTo>
                    <a:lnTo>
                      <a:pt x="468" y="3441"/>
                    </a:lnTo>
                    <a:lnTo>
                      <a:pt x="521" y="3458"/>
                    </a:lnTo>
                    <a:lnTo>
                      <a:pt x="618" y="3485"/>
                    </a:lnTo>
                    <a:lnTo>
                      <a:pt x="618" y="3546"/>
                    </a:lnTo>
                    <a:lnTo>
                      <a:pt x="653" y="3608"/>
                    </a:lnTo>
                    <a:lnTo>
                      <a:pt x="653" y="3679"/>
                    </a:lnTo>
                    <a:lnTo>
                      <a:pt x="653" y="3749"/>
                    </a:lnTo>
                    <a:lnTo>
                      <a:pt x="689" y="3820"/>
                    </a:lnTo>
                    <a:lnTo>
                      <a:pt x="680" y="3917"/>
                    </a:lnTo>
                    <a:lnTo>
                      <a:pt x="715" y="3979"/>
                    </a:lnTo>
                    <a:lnTo>
                      <a:pt x="689" y="4049"/>
                    </a:lnTo>
                    <a:lnTo>
                      <a:pt x="750" y="4146"/>
                    </a:lnTo>
                    <a:lnTo>
                      <a:pt x="733" y="4226"/>
                    </a:lnTo>
                    <a:lnTo>
                      <a:pt x="777" y="4279"/>
                    </a:lnTo>
                    <a:lnTo>
                      <a:pt x="777" y="4367"/>
                    </a:lnTo>
                    <a:lnTo>
                      <a:pt x="777" y="4464"/>
                    </a:lnTo>
                    <a:lnTo>
                      <a:pt x="777" y="4552"/>
                    </a:lnTo>
                    <a:lnTo>
                      <a:pt x="768" y="4614"/>
                    </a:lnTo>
                    <a:lnTo>
                      <a:pt x="715" y="4685"/>
                    </a:lnTo>
                    <a:lnTo>
                      <a:pt x="653" y="4746"/>
                    </a:lnTo>
                    <a:lnTo>
                      <a:pt x="556" y="4799"/>
                    </a:lnTo>
                    <a:lnTo>
                      <a:pt x="539" y="4861"/>
                    </a:lnTo>
                    <a:lnTo>
                      <a:pt x="636" y="4861"/>
                    </a:lnTo>
                    <a:lnTo>
                      <a:pt x="547" y="4914"/>
                    </a:lnTo>
                    <a:lnTo>
                      <a:pt x="556" y="4958"/>
                    </a:lnTo>
                    <a:lnTo>
                      <a:pt x="645" y="4923"/>
                    </a:lnTo>
                    <a:lnTo>
                      <a:pt x="715" y="4949"/>
                    </a:lnTo>
                    <a:lnTo>
                      <a:pt x="768" y="4870"/>
                    </a:lnTo>
                    <a:lnTo>
                      <a:pt x="795" y="4905"/>
                    </a:lnTo>
                    <a:lnTo>
                      <a:pt x="839" y="4852"/>
                    </a:lnTo>
                    <a:lnTo>
                      <a:pt x="927" y="4852"/>
                    </a:lnTo>
                    <a:lnTo>
                      <a:pt x="998" y="4879"/>
                    </a:lnTo>
                    <a:lnTo>
                      <a:pt x="1086" y="4932"/>
                    </a:lnTo>
                    <a:lnTo>
                      <a:pt x="1130" y="4967"/>
                    </a:lnTo>
                    <a:lnTo>
                      <a:pt x="1245" y="4941"/>
                    </a:lnTo>
                    <a:lnTo>
                      <a:pt x="1333" y="5011"/>
                    </a:lnTo>
                    <a:lnTo>
                      <a:pt x="1403" y="5055"/>
                    </a:lnTo>
                    <a:lnTo>
                      <a:pt x="1509" y="5091"/>
                    </a:lnTo>
                    <a:lnTo>
                      <a:pt x="1553" y="5029"/>
                    </a:lnTo>
                    <a:lnTo>
                      <a:pt x="1686" y="5029"/>
                    </a:lnTo>
                    <a:lnTo>
                      <a:pt x="1721" y="4949"/>
                    </a:lnTo>
                    <a:lnTo>
                      <a:pt x="1783" y="4923"/>
                    </a:lnTo>
                    <a:lnTo>
                      <a:pt x="1845" y="4905"/>
                    </a:lnTo>
                    <a:lnTo>
                      <a:pt x="1827" y="4835"/>
                    </a:lnTo>
                    <a:lnTo>
                      <a:pt x="1739" y="4799"/>
                    </a:lnTo>
                    <a:lnTo>
                      <a:pt x="1721" y="4746"/>
                    </a:lnTo>
                    <a:lnTo>
                      <a:pt x="1686" y="4676"/>
                    </a:lnTo>
                    <a:lnTo>
                      <a:pt x="1668" y="4579"/>
                    </a:lnTo>
                    <a:lnTo>
                      <a:pt x="1739" y="4579"/>
                    </a:lnTo>
                    <a:lnTo>
                      <a:pt x="1756" y="4508"/>
                    </a:lnTo>
                    <a:lnTo>
                      <a:pt x="1845" y="4341"/>
                    </a:lnTo>
                    <a:lnTo>
                      <a:pt x="1906" y="4235"/>
                    </a:lnTo>
                    <a:lnTo>
                      <a:pt x="1933" y="4191"/>
                    </a:lnTo>
                    <a:lnTo>
                      <a:pt x="2012" y="4164"/>
                    </a:lnTo>
                    <a:lnTo>
                      <a:pt x="2092" y="4076"/>
                    </a:lnTo>
                    <a:lnTo>
                      <a:pt x="2154" y="3996"/>
                    </a:lnTo>
                    <a:lnTo>
                      <a:pt x="2136" y="3944"/>
                    </a:lnTo>
                    <a:lnTo>
                      <a:pt x="2065" y="3899"/>
                    </a:lnTo>
                    <a:lnTo>
                      <a:pt x="2057" y="3829"/>
                    </a:lnTo>
                    <a:lnTo>
                      <a:pt x="2012" y="3758"/>
                    </a:lnTo>
                    <a:lnTo>
                      <a:pt x="1959" y="3714"/>
                    </a:lnTo>
                    <a:lnTo>
                      <a:pt x="1915" y="3644"/>
                    </a:lnTo>
                    <a:lnTo>
                      <a:pt x="1995" y="3599"/>
                    </a:lnTo>
                    <a:lnTo>
                      <a:pt x="2039" y="3538"/>
                    </a:lnTo>
                    <a:lnTo>
                      <a:pt x="2092" y="3485"/>
                    </a:lnTo>
                    <a:lnTo>
                      <a:pt x="2145" y="3485"/>
                    </a:lnTo>
                    <a:lnTo>
                      <a:pt x="2198" y="3432"/>
                    </a:lnTo>
                    <a:lnTo>
                      <a:pt x="2304" y="3432"/>
                    </a:lnTo>
                    <a:lnTo>
                      <a:pt x="2277" y="3352"/>
                    </a:lnTo>
                  </a:path>
                </a:pathLst>
              </a:custGeom>
              <a:solidFill>
                <a:srgbClr val="C11F25"/>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25" name="Freeform 1">
                <a:extLst>
                  <a:ext uri="{FF2B5EF4-FFF2-40B4-BE49-F238E27FC236}">
                    <a16:creationId xmlns:a16="http://schemas.microsoft.com/office/drawing/2014/main" id="{52685047-BED8-499B-8A30-756B8A91F71E}"/>
                  </a:ext>
                </a:extLst>
              </p:cNvPr>
              <p:cNvSpPr>
                <a:spLocks noChangeArrowheads="1"/>
              </p:cNvSpPr>
              <p:nvPr/>
            </p:nvSpPr>
            <p:spPr bwMode="auto">
              <a:xfrm>
                <a:off x="5641972" y="1830388"/>
                <a:ext cx="747713" cy="819150"/>
              </a:xfrm>
              <a:custGeom>
                <a:avLst/>
                <a:gdLst>
                  <a:gd name="T0" fmla="*/ 918 w 2075"/>
                  <a:gd name="T1" fmla="*/ 106 h 2277"/>
                  <a:gd name="T2" fmla="*/ 1041 w 2075"/>
                  <a:gd name="T3" fmla="*/ 124 h 2277"/>
                  <a:gd name="T4" fmla="*/ 1200 w 2075"/>
                  <a:gd name="T5" fmla="*/ 194 h 2277"/>
                  <a:gd name="T6" fmla="*/ 1244 w 2075"/>
                  <a:gd name="T7" fmla="*/ 256 h 2277"/>
                  <a:gd name="T8" fmla="*/ 1376 w 2075"/>
                  <a:gd name="T9" fmla="*/ 318 h 2277"/>
                  <a:gd name="T10" fmla="*/ 1465 w 2075"/>
                  <a:gd name="T11" fmla="*/ 379 h 2277"/>
                  <a:gd name="T12" fmla="*/ 1500 w 2075"/>
                  <a:gd name="T13" fmla="*/ 529 h 2277"/>
                  <a:gd name="T14" fmla="*/ 1385 w 2075"/>
                  <a:gd name="T15" fmla="*/ 574 h 2277"/>
                  <a:gd name="T16" fmla="*/ 1279 w 2075"/>
                  <a:gd name="T17" fmla="*/ 644 h 2277"/>
                  <a:gd name="T18" fmla="*/ 1341 w 2075"/>
                  <a:gd name="T19" fmla="*/ 741 h 2277"/>
                  <a:gd name="T20" fmla="*/ 1376 w 2075"/>
                  <a:gd name="T21" fmla="*/ 874 h 2277"/>
                  <a:gd name="T22" fmla="*/ 1403 w 2075"/>
                  <a:gd name="T23" fmla="*/ 979 h 2277"/>
                  <a:gd name="T24" fmla="*/ 1526 w 2075"/>
                  <a:gd name="T25" fmla="*/ 1006 h 2277"/>
                  <a:gd name="T26" fmla="*/ 1588 w 2075"/>
                  <a:gd name="T27" fmla="*/ 1085 h 2277"/>
                  <a:gd name="T28" fmla="*/ 1756 w 2075"/>
                  <a:gd name="T29" fmla="*/ 953 h 2277"/>
                  <a:gd name="T30" fmla="*/ 1844 w 2075"/>
                  <a:gd name="T31" fmla="*/ 1006 h 2277"/>
                  <a:gd name="T32" fmla="*/ 1941 w 2075"/>
                  <a:gd name="T33" fmla="*/ 1068 h 2277"/>
                  <a:gd name="T34" fmla="*/ 2021 w 2075"/>
                  <a:gd name="T35" fmla="*/ 1129 h 2277"/>
                  <a:gd name="T36" fmla="*/ 2074 w 2075"/>
                  <a:gd name="T37" fmla="*/ 1200 h 2277"/>
                  <a:gd name="T38" fmla="*/ 1985 w 2075"/>
                  <a:gd name="T39" fmla="*/ 1288 h 2277"/>
                  <a:gd name="T40" fmla="*/ 1897 w 2075"/>
                  <a:gd name="T41" fmla="*/ 1385 h 2277"/>
                  <a:gd name="T42" fmla="*/ 1782 w 2075"/>
                  <a:gd name="T43" fmla="*/ 1429 h 2277"/>
                  <a:gd name="T44" fmla="*/ 1650 w 2075"/>
                  <a:gd name="T45" fmla="*/ 1465 h 2277"/>
                  <a:gd name="T46" fmla="*/ 1500 w 2075"/>
                  <a:gd name="T47" fmla="*/ 1465 h 2277"/>
                  <a:gd name="T48" fmla="*/ 1491 w 2075"/>
                  <a:gd name="T49" fmla="*/ 1571 h 2277"/>
                  <a:gd name="T50" fmla="*/ 1385 w 2075"/>
                  <a:gd name="T51" fmla="*/ 1631 h 2277"/>
                  <a:gd name="T52" fmla="*/ 1226 w 2075"/>
                  <a:gd name="T53" fmla="*/ 1737 h 2277"/>
                  <a:gd name="T54" fmla="*/ 1165 w 2075"/>
                  <a:gd name="T55" fmla="*/ 1852 h 2277"/>
                  <a:gd name="T56" fmla="*/ 1006 w 2075"/>
                  <a:gd name="T57" fmla="*/ 1834 h 2277"/>
                  <a:gd name="T58" fmla="*/ 926 w 2075"/>
                  <a:gd name="T59" fmla="*/ 2046 h 2277"/>
                  <a:gd name="T60" fmla="*/ 185 w 2075"/>
                  <a:gd name="T61" fmla="*/ 2276 h 2277"/>
                  <a:gd name="T62" fmla="*/ 44 w 2075"/>
                  <a:gd name="T63" fmla="*/ 2081 h 2277"/>
                  <a:gd name="T64" fmla="*/ 0 w 2075"/>
                  <a:gd name="T65" fmla="*/ 1870 h 2277"/>
                  <a:gd name="T66" fmla="*/ 53 w 2075"/>
                  <a:gd name="T67" fmla="*/ 1658 h 2277"/>
                  <a:gd name="T68" fmla="*/ 106 w 2075"/>
                  <a:gd name="T69" fmla="*/ 1482 h 2277"/>
                  <a:gd name="T70" fmla="*/ 194 w 2075"/>
                  <a:gd name="T71" fmla="*/ 1244 h 2277"/>
                  <a:gd name="T72" fmla="*/ 317 w 2075"/>
                  <a:gd name="T73" fmla="*/ 1147 h 2277"/>
                  <a:gd name="T74" fmla="*/ 344 w 2075"/>
                  <a:gd name="T75" fmla="*/ 979 h 2277"/>
                  <a:gd name="T76" fmla="*/ 273 w 2075"/>
                  <a:gd name="T77" fmla="*/ 891 h 2277"/>
                  <a:gd name="T78" fmla="*/ 141 w 2075"/>
                  <a:gd name="T79" fmla="*/ 785 h 2277"/>
                  <a:gd name="T80" fmla="*/ 70 w 2075"/>
                  <a:gd name="T81" fmla="*/ 626 h 2277"/>
                  <a:gd name="T82" fmla="*/ 132 w 2075"/>
                  <a:gd name="T83" fmla="*/ 529 h 2277"/>
                  <a:gd name="T84" fmla="*/ 229 w 2075"/>
                  <a:gd name="T85" fmla="*/ 432 h 2277"/>
                  <a:gd name="T86" fmla="*/ 335 w 2075"/>
                  <a:gd name="T87" fmla="*/ 344 h 2277"/>
                  <a:gd name="T88" fmla="*/ 397 w 2075"/>
                  <a:gd name="T89" fmla="*/ 212 h 2277"/>
                  <a:gd name="T90" fmla="*/ 450 w 2075"/>
                  <a:gd name="T91" fmla="*/ 115 h 2277"/>
                  <a:gd name="T92" fmla="*/ 582 w 2075"/>
                  <a:gd name="T93" fmla="*/ 44 h 2277"/>
                  <a:gd name="T94" fmla="*/ 741 w 2075"/>
                  <a:gd name="T95" fmla="*/ 0 h 2277"/>
                  <a:gd name="T96" fmla="*/ 900 w 2075"/>
                  <a:gd name="T97" fmla="*/ 26 h 2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75" h="2277">
                    <a:moveTo>
                      <a:pt x="900" y="26"/>
                    </a:moveTo>
                    <a:lnTo>
                      <a:pt x="918" y="106"/>
                    </a:lnTo>
                    <a:lnTo>
                      <a:pt x="979" y="124"/>
                    </a:lnTo>
                    <a:lnTo>
                      <a:pt x="1041" y="124"/>
                    </a:lnTo>
                    <a:lnTo>
                      <a:pt x="1112" y="185"/>
                    </a:lnTo>
                    <a:lnTo>
                      <a:pt x="1200" y="194"/>
                    </a:lnTo>
                    <a:lnTo>
                      <a:pt x="1191" y="238"/>
                    </a:lnTo>
                    <a:lnTo>
                      <a:pt x="1244" y="256"/>
                    </a:lnTo>
                    <a:lnTo>
                      <a:pt x="1297" y="291"/>
                    </a:lnTo>
                    <a:lnTo>
                      <a:pt x="1376" y="318"/>
                    </a:lnTo>
                    <a:lnTo>
                      <a:pt x="1394" y="371"/>
                    </a:lnTo>
                    <a:lnTo>
                      <a:pt x="1465" y="379"/>
                    </a:lnTo>
                    <a:lnTo>
                      <a:pt x="1491" y="441"/>
                    </a:lnTo>
                    <a:lnTo>
                      <a:pt x="1500" y="529"/>
                    </a:lnTo>
                    <a:lnTo>
                      <a:pt x="1465" y="565"/>
                    </a:lnTo>
                    <a:lnTo>
                      <a:pt x="1385" y="574"/>
                    </a:lnTo>
                    <a:lnTo>
                      <a:pt x="1306" y="600"/>
                    </a:lnTo>
                    <a:lnTo>
                      <a:pt x="1279" y="644"/>
                    </a:lnTo>
                    <a:lnTo>
                      <a:pt x="1350" y="679"/>
                    </a:lnTo>
                    <a:lnTo>
                      <a:pt x="1341" y="741"/>
                    </a:lnTo>
                    <a:lnTo>
                      <a:pt x="1359" y="812"/>
                    </a:lnTo>
                    <a:lnTo>
                      <a:pt x="1376" y="874"/>
                    </a:lnTo>
                    <a:lnTo>
                      <a:pt x="1385" y="935"/>
                    </a:lnTo>
                    <a:lnTo>
                      <a:pt x="1403" y="979"/>
                    </a:lnTo>
                    <a:lnTo>
                      <a:pt x="1482" y="979"/>
                    </a:lnTo>
                    <a:lnTo>
                      <a:pt x="1526" y="1006"/>
                    </a:lnTo>
                    <a:lnTo>
                      <a:pt x="1518" y="1068"/>
                    </a:lnTo>
                    <a:lnTo>
                      <a:pt x="1588" y="1085"/>
                    </a:lnTo>
                    <a:lnTo>
                      <a:pt x="1676" y="1050"/>
                    </a:lnTo>
                    <a:lnTo>
                      <a:pt x="1756" y="953"/>
                    </a:lnTo>
                    <a:lnTo>
                      <a:pt x="1765" y="1015"/>
                    </a:lnTo>
                    <a:lnTo>
                      <a:pt x="1844" y="1006"/>
                    </a:lnTo>
                    <a:lnTo>
                      <a:pt x="1906" y="1032"/>
                    </a:lnTo>
                    <a:lnTo>
                      <a:pt x="1941" y="1068"/>
                    </a:lnTo>
                    <a:lnTo>
                      <a:pt x="2012" y="1076"/>
                    </a:lnTo>
                    <a:lnTo>
                      <a:pt x="2021" y="1129"/>
                    </a:lnTo>
                    <a:lnTo>
                      <a:pt x="2029" y="1182"/>
                    </a:lnTo>
                    <a:lnTo>
                      <a:pt x="2074" y="1200"/>
                    </a:lnTo>
                    <a:lnTo>
                      <a:pt x="2056" y="1253"/>
                    </a:lnTo>
                    <a:lnTo>
                      <a:pt x="1985" y="1288"/>
                    </a:lnTo>
                    <a:lnTo>
                      <a:pt x="1932" y="1324"/>
                    </a:lnTo>
                    <a:lnTo>
                      <a:pt x="1897" y="1385"/>
                    </a:lnTo>
                    <a:lnTo>
                      <a:pt x="1862" y="1438"/>
                    </a:lnTo>
                    <a:lnTo>
                      <a:pt x="1782" y="1429"/>
                    </a:lnTo>
                    <a:lnTo>
                      <a:pt x="1721" y="1456"/>
                    </a:lnTo>
                    <a:lnTo>
                      <a:pt x="1650" y="1465"/>
                    </a:lnTo>
                    <a:lnTo>
                      <a:pt x="1571" y="1456"/>
                    </a:lnTo>
                    <a:lnTo>
                      <a:pt x="1500" y="1465"/>
                    </a:lnTo>
                    <a:lnTo>
                      <a:pt x="1491" y="1509"/>
                    </a:lnTo>
                    <a:lnTo>
                      <a:pt x="1491" y="1571"/>
                    </a:lnTo>
                    <a:lnTo>
                      <a:pt x="1412" y="1579"/>
                    </a:lnTo>
                    <a:lnTo>
                      <a:pt x="1385" y="1631"/>
                    </a:lnTo>
                    <a:lnTo>
                      <a:pt x="1323" y="1693"/>
                    </a:lnTo>
                    <a:lnTo>
                      <a:pt x="1226" y="1737"/>
                    </a:lnTo>
                    <a:lnTo>
                      <a:pt x="1218" y="1817"/>
                    </a:lnTo>
                    <a:lnTo>
                      <a:pt x="1165" y="1852"/>
                    </a:lnTo>
                    <a:lnTo>
                      <a:pt x="1094" y="1817"/>
                    </a:lnTo>
                    <a:lnTo>
                      <a:pt x="1006" y="1834"/>
                    </a:lnTo>
                    <a:lnTo>
                      <a:pt x="970" y="1949"/>
                    </a:lnTo>
                    <a:lnTo>
                      <a:pt x="926" y="2046"/>
                    </a:lnTo>
                    <a:lnTo>
                      <a:pt x="803" y="2249"/>
                    </a:lnTo>
                    <a:lnTo>
                      <a:pt x="185" y="2276"/>
                    </a:lnTo>
                    <a:lnTo>
                      <a:pt x="132" y="2187"/>
                    </a:lnTo>
                    <a:lnTo>
                      <a:pt x="44" y="2081"/>
                    </a:lnTo>
                    <a:lnTo>
                      <a:pt x="26" y="2002"/>
                    </a:lnTo>
                    <a:lnTo>
                      <a:pt x="0" y="1870"/>
                    </a:lnTo>
                    <a:lnTo>
                      <a:pt x="17" y="1764"/>
                    </a:lnTo>
                    <a:lnTo>
                      <a:pt x="53" y="1658"/>
                    </a:lnTo>
                    <a:lnTo>
                      <a:pt x="106" y="1571"/>
                    </a:lnTo>
                    <a:lnTo>
                      <a:pt x="106" y="1482"/>
                    </a:lnTo>
                    <a:lnTo>
                      <a:pt x="123" y="1376"/>
                    </a:lnTo>
                    <a:lnTo>
                      <a:pt x="194" y="1244"/>
                    </a:lnTo>
                    <a:lnTo>
                      <a:pt x="256" y="1191"/>
                    </a:lnTo>
                    <a:lnTo>
                      <a:pt x="317" y="1147"/>
                    </a:lnTo>
                    <a:lnTo>
                      <a:pt x="335" y="1076"/>
                    </a:lnTo>
                    <a:lnTo>
                      <a:pt x="344" y="979"/>
                    </a:lnTo>
                    <a:lnTo>
                      <a:pt x="335" y="926"/>
                    </a:lnTo>
                    <a:lnTo>
                      <a:pt x="273" y="891"/>
                    </a:lnTo>
                    <a:lnTo>
                      <a:pt x="194" y="847"/>
                    </a:lnTo>
                    <a:lnTo>
                      <a:pt x="141" y="785"/>
                    </a:lnTo>
                    <a:lnTo>
                      <a:pt x="114" y="706"/>
                    </a:lnTo>
                    <a:lnTo>
                      <a:pt x="70" y="626"/>
                    </a:lnTo>
                    <a:lnTo>
                      <a:pt x="123" y="591"/>
                    </a:lnTo>
                    <a:lnTo>
                      <a:pt x="132" y="529"/>
                    </a:lnTo>
                    <a:lnTo>
                      <a:pt x="203" y="494"/>
                    </a:lnTo>
                    <a:lnTo>
                      <a:pt x="229" y="432"/>
                    </a:lnTo>
                    <a:lnTo>
                      <a:pt x="264" y="397"/>
                    </a:lnTo>
                    <a:lnTo>
                      <a:pt x="335" y="344"/>
                    </a:lnTo>
                    <a:lnTo>
                      <a:pt x="326" y="265"/>
                    </a:lnTo>
                    <a:lnTo>
                      <a:pt x="397" y="212"/>
                    </a:lnTo>
                    <a:lnTo>
                      <a:pt x="441" y="176"/>
                    </a:lnTo>
                    <a:lnTo>
                      <a:pt x="450" y="115"/>
                    </a:lnTo>
                    <a:lnTo>
                      <a:pt x="520" y="71"/>
                    </a:lnTo>
                    <a:lnTo>
                      <a:pt x="582" y="44"/>
                    </a:lnTo>
                    <a:lnTo>
                      <a:pt x="644" y="26"/>
                    </a:lnTo>
                    <a:lnTo>
                      <a:pt x="741" y="0"/>
                    </a:lnTo>
                    <a:lnTo>
                      <a:pt x="829" y="9"/>
                    </a:lnTo>
                    <a:lnTo>
                      <a:pt x="900" y="26"/>
                    </a:lnTo>
                  </a:path>
                </a:pathLst>
              </a:custGeom>
              <a:solidFill>
                <a:srgbClr val="C11F25"/>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26" name="Freeform 2">
                <a:extLst>
                  <a:ext uri="{FF2B5EF4-FFF2-40B4-BE49-F238E27FC236}">
                    <a16:creationId xmlns:a16="http://schemas.microsoft.com/office/drawing/2014/main" id="{AE000A7C-DB12-4C25-B50E-05D921D99824}"/>
                  </a:ext>
                </a:extLst>
              </p:cNvPr>
              <p:cNvSpPr>
                <a:spLocks noChangeArrowheads="1"/>
              </p:cNvSpPr>
              <p:nvPr/>
            </p:nvSpPr>
            <p:spPr bwMode="auto">
              <a:xfrm>
                <a:off x="5375271" y="2055813"/>
                <a:ext cx="1404937" cy="1331912"/>
              </a:xfrm>
              <a:custGeom>
                <a:avLst/>
                <a:gdLst>
                  <a:gd name="T0" fmla="*/ 3901 w 3902"/>
                  <a:gd name="T1" fmla="*/ 1897 h 3698"/>
                  <a:gd name="T2" fmla="*/ 3716 w 3902"/>
                  <a:gd name="T3" fmla="*/ 2073 h 3698"/>
                  <a:gd name="T4" fmla="*/ 3495 w 3902"/>
                  <a:gd name="T5" fmla="*/ 2258 h 3698"/>
                  <a:gd name="T6" fmla="*/ 3283 w 3902"/>
                  <a:gd name="T7" fmla="*/ 2417 h 3698"/>
                  <a:gd name="T8" fmla="*/ 3239 w 3902"/>
                  <a:gd name="T9" fmla="*/ 2664 h 3698"/>
                  <a:gd name="T10" fmla="*/ 3045 w 3902"/>
                  <a:gd name="T11" fmla="*/ 2929 h 3698"/>
                  <a:gd name="T12" fmla="*/ 3098 w 3902"/>
                  <a:gd name="T13" fmla="*/ 3105 h 3698"/>
                  <a:gd name="T14" fmla="*/ 3063 w 3902"/>
                  <a:gd name="T15" fmla="*/ 3352 h 3698"/>
                  <a:gd name="T16" fmla="*/ 2798 w 3902"/>
                  <a:gd name="T17" fmla="*/ 3388 h 3698"/>
                  <a:gd name="T18" fmla="*/ 2489 w 3902"/>
                  <a:gd name="T19" fmla="*/ 3476 h 3698"/>
                  <a:gd name="T20" fmla="*/ 2286 w 3902"/>
                  <a:gd name="T21" fmla="*/ 3697 h 3698"/>
                  <a:gd name="T22" fmla="*/ 2057 w 3902"/>
                  <a:gd name="T23" fmla="*/ 3458 h 3698"/>
                  <a:gd name="T24" fmla="*/ 1871 w 3902"/>
                  <a:gd name="T25" fmla="*/ 3485 h 3698"/>
                  <a:gd name="T26" fmla="*/ 1712 w 3902"/>
                  <a:gd name="T27" fmla="*/ 3626 h 3698"/>
                  <a:gd name="T28" fmla="*/ 1448 w 3902"/>
                  <a:gd name="T29" fmla="*/ 3697 h 3698"/>
                  <a:gd name="T30" fmla="*/ 1298 w 3902"/>
                  <a:gd name="T31" fmla="*/ 3520 h 3698"/>
                  <a:gd name="T32" fmla="*/ 1262 w 3902"/>
                  <a:gd name="T33" fmla="*/ 3238 h 3698"/>
                  <a:gd name="T34" fmla="*/ 1095 w 3902"/>
                  <a:gd name="T35" fmla="*/ 3061 h 3698"/>
                  <a:gd name="T36" fmla="*/ 830 w 3902"/>
                  <a:gd name="T37" fmla="*/ 2955 h 3698"/>
                  <a:gd name="T38" fmla="*/ 521 w 3902"/>
                  <a:gd name="T39" fmla="*/ 2876 h 3698"/>
                  <a:gd name="T40" fmla="*/ 477 w 3902"/>
                  <a:gd name="T41" fmla="*/ 2638 h 3698"/>
                  <a:gd name="T42" fmla="*/ 283 w 3902"/>
                  <a:gd name="T43" fmla="*/ 2461 h 3698"/>
                  <a:gd name="T44" fmla="*/ 353 w 3902"/>
                  <a:gd name="T45" fmla="*/ 2232 h 3698"/>
                  <a:gd name="T46" fmla="*/ 512 w 3902"/>
                  <a:gd name="T47" fmla="*/ 2029 h 3698"/>
                  <a:gd name="T48" fmla="*/ 768 w 3902"/>
                  <a:gd name="T49" fmla="*/ 1923 h 3698"/>
                  <a:gd name="T50" fmla="*/ 556 w 3902"/>
                  <a:gd name="T51" fmla="*/ 1702 h 3698"/>
                  <a:gd name="T52" fmla="*/ 45 w 3902"/>
                  <a:gd name="T53" fmla="*/ 1138 h 3698"/>
                  <a:gd name="T54" fmla="*/ 212 w 3902"/>
                  <a:gd name="T55" fmla="*/ 927 h 3698"/>
                  <a:gd name="T56" fmla="*/ 353 w 3902"/>
                  <a:gd name="T57" fmla="*/ 1067 h 3698"/>
                  <a:gd name="T58" fmla="*/ 442 w 3902"/>
                  <a:gd name="T59" fmla="*/ 777 h 3698"/>
                  <a:gd name="T60" fmla="*/ 353 w 3902"/>
                  <a:gd name="T61" fmla="*/ 450 h 3698"/>
                  <a:gd name="T62" fmla="*/ 318 w 3902"/>
                  <a:gd name="T63" fmla="*/ 274 h 3698"/>
                  <a:gd name="T64" fmla="*/ 556 w 3902"/>
                  <a:gd name="T65" fmla="*/ 168 h 3698"/>
                  <a:gd name="T66" fmla="*/ 812 w 3902"/>
                  <a:gd name="T67" fmla="*/ 0 h 3698"/>
                  <a:gd name="T68" fmla="*/ 1015 w 3902"/>
                  <a:gd name="T69" fmla="*/ 265 h 3698"/>
                  <a:gd name="T70" fmla="*/ 1059 w 3902"/>
                  <a:gd name="T71" fmla="*/ 521 h 3698"/>
                  <a:gd name="T72" fmla="*/ 848 w 3902"/>
                  <a:gd name="T73" fmla="*/ 856 h 3698"/>
                  <a:gd name="T74" fmla="*/ 742 w 3902"/>
                  <a:gd name="T75" fmla="*/ 1244 h 3698"/>
                  <a:gd name="T76" fmla="*/ 927 w 3902"/>
                  <a:gd name="T77" fmla="*/ 1650 h 3698"/>
                  <a:gd name="T78" fmla="*/ 1748 w 3902"/>
                  <a:gd name="T79" fmla="*/ 1208 h 3698"/>
                  <a:gd name="T80" fmla="*/ 1968 w 3902"/>
                  <a:gd name="T81" fmla="*/ 1111 h 3698"/>
                  <a:gd name="T82" fmla="*/ 2233 w 3902"/>
                  <a:gd name="T83" fmla="*/ 945 h 3698"/>
                  <a:gd name="T84" fmla="*/ 2392 w 3902"/>
                  <a:gd name="T85" fmla="*/ 839 h 3698"/>
                  <a:gd name="T86" fmla="*/ 2639 w 3902"/>
                  <a:gd name="T87" fmla="*/ 759 h 3698"/>
                  <a:gd name="T88" fmla="*/ 2930 w 3902"/>
                  <a:gd name="T89" fmla="*/ 795 h 3698"/>
                  <a:gd name="T90" fmla="*/ 3080 w 3902"/>
                  <a:gd name="T91" fmla="*/ 1085 h 3698"/>
                  <a:gd name="T92" fmla="*/ 3054 w 3902"/>
                  <a:gd name="T93" fmla="*/ 1261 h 3698"/>
                  <a:gd name="T94" fmla="*/ 3054 w 3902"/>
                  <a:gd name="T95" fmla="*/ 1508 h 3698"/>
                  <a:gd name="T96" fmla="*/ 3230 w 3902"/>
                  <a:gd name="T97" fmla="*/ 1482 h 3698"/>
                  <a:gd name="T98" fmla="*/ 3248 w 3902"/>
                  <a:gd name="T99" fmla="*/ 1605 h 3698"/>
                  <a:gd name="T100" fmla="*/ 3310 w 3902"/>
                  <a:gd name="T101" fmla="*/ 1844 h 3698"/>
                  <a:gd name="T102" fmla="*/ 3751 w 3902"/>
                  <a:gd name="T103" fmla="*/ 1694 h 3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02" h="3698">
                    <a:moveTo>
                      <a:pt x="3822" y="1694"/>
                    </a:moveTo>
                    <a:lnTo>
                      <a:pt x="3822" y="1773"/>
                    </a:lnTo>
                    <a:lnTo>
                      <a:pt x="3857" y="1844"/>
                    </a:lnTo>
                    <a:lnTo>
                      <a:pt x="3901" y="1897"/>
                    </a:lnTo>
                    <a:lnTo>
                      <a:pt x="3875" y="1950"/>
                    </a:lnTo>
                    <a:lnTo>
                      <a:pt x="3822" y="2002"/>
                    </a:lnTo>
                    <a:lnTo>
                      <a:pt x="3733" y="2020"/>
                    </a:lnTo>
                    <a:lnTo>
                      <a:pt x="3716" y="2073"/>
                    </a:lnTo>
                    <a:lnTo>
                      <a:pt x="3654" y="2100"/>
                    </a:lnTo>
                    <a:lnTo>
                      <a:pt x="3619" y="2179"/>
                    </a:lnTo>
                    <a:lnTo>
                      <a:pt x="3575" y="2241"/>
                    </a:lnTo>
                    <a:lnTo>
                      <a:pt x="3495" y="2258"/>
                    </a:lnTo>
                    <a:lnTo>
                      <a:pt x="3433" y="2294"/>
                    </a:lnTo>
                    <a:lnTo>
                      <a:pt x="3407" y="2355"/>
                    </a:lnTo>
                    <a:lnTo>
                      <a:pt x="3319" y="2373"/>
                    </a:lnTo>
                    <a:lnTo>
                      <a:pt x="3283" y="2417"/>
                    </a:lnTo>
                    <a:lnTo>
                      <a:pt x="3266" y="2479"/>
                    </a:lnTo>
                    <a:lnTo>
                      <a:pt x="3274" y="2558"/>
                    </a:lnTo>
                    <a:lnTo>
                      <a:pt x="3292" y="2620"/>
                    </a:lnTo>
                    <a:lnTo>
                      <a:pt x="3239" y="2664"/>
                    </a:lnTo>
                    <a:lnTo>
                      <a:pt x="3204" y="2726"/>
                    </a:lnTo>
                    <a:lnTo>
                      <a:pt x="3124" y="2797"/>
                    </a:lnTo>
                    <a:lnTo>
                      <a:pt x="3063" y="2876"/>
                    </a:lnTo>
                    <a:lnTo>
                      <a:pt x="3045" y="2929"/>
                    </a:lnTo>
                    <a:lnTo>
                      <a:pt x="3080" y="2991"/>
                    </a:lnTo>
                    <a:lnTo>
                      <a:pt x="3124" y="3000"/>
                    </a:lnTo>
                    <a:lnTo>
                      <a:pt x="3124" y="3061"/>
                    </a:lnTo>
                    <a:lnTo>
                      <a:pt x="3098" y="3105"/>
                    </a:lnTo>
                    <a:lnTo>
                      <a:pt x="3071" y="3158"/>
                    </a:lnTo>
                    <a:lnTo>
                      <a:pt x="3036" y="3211"/>
                    </a:lnTo>
                    <a:lnTo>
                      <a:pt x="3045" y="3282"/>
                    </a:lnTo>
                    <a:lnTo>
                      <a:pt x="3063" y="3352"/>
                    </a:lnTo>
                    <a:lnTo>
                      <a:pt x="2992" y="3335"/>
                    </a:lnTo>
                    <a:lnTo>
                      <a:pt x="2930" y="3352"/>
                    </a:lnTo>
                    <a:lnTo>
                      <a:pt x="2877" y="3414"/>
                    </a:lnTo>
                    <a:lnTo>
                      <a:pt x="2798" y="3388"/>
                    </a:lnTo>
                    <a:lnTo>
                      <a:pt x="2719" y="3370"/>
                    </a:lnTo>
                    <a:lnTo>
                      <a:pt x="2648" y="3397"/>
                    </a:lnTo>
                    <a:lnTo>
                      <a:pt x="2560" y="3450"/>
                    </a:lnTo>
                    <a:lnTo>
                      <a:pt x="2489" y="3476"/>
                    </a:lnTo>
                    <a:lnTo>
                      <a:pt x="2489" y="3529"/>
                    </a:lnTo>
                    <a:lnTo>
                      <a:pt x="2445" y="3591"/>
                    </a:lnTo>
                    <a:lnTo>
                      <a:pt x="2330" y="3635"/>
                    </a:lnTo>
                    <a:lnTo>
                      <a:pt x="2286" y="3697"/>
                    </a:lnTo>
                    <a:lnTo>
                      <a:pt x="2215" y="3661"/>
                    </a:lnTo>
                    <a:lnTo>
                      <a:pt x="2163" y="3511"/>
                    </a:lnTo>
                    <a:lnTo>
                      <a:pt x="2110" y="3432"/>
                    </a:lnTo>
                    <a:lnTo>
                      <a:pt x="2057" y="3458"/>
                    </a:lnTo>
                    <a:lnTo>
                      <a:pt x="1986" y="3485"/>
                    </a:lnTo>
                    <a:lnTo>
                      <a:pt x="1942" y="3432"/>
                    </a:lnTo>
                    <a:lnTo>
                      <a:pt x="1854" y="3414"/>
                    </a:lnTo>
                    <a:lnTo>
                      <a:pt x="1871" y="3485"/>
                    </a:lnTo>
                    <a:lnTo>
                      <a:pt x="1889" y="3573"/>
                    </a:lnTo>
                    <a:lnTo>
                      <a:pt x="1836" y="3635"/>
                    </a:lnTo>
                    <a:lnTo>
                      <a:pt x="1774" y="3617"/>
                    </a:lnTo>
                    <a:lnTo>
                      <a:pt x="1712" y="3626"/>
                    </a:lnTo>
                    <a:lnTo>
                      <a:pt x="1660" y="3661"/>
                    </a:lnTo>
                    <a:lnTo>
                      <a:pt x="1624" y="3688"/>
                    </a:lnTo>
                    <a:lnTo>
                      <a:pt x="1554" y="3697"/>
                    </a:lnTo>
                    <a:lnTo>
                      <a:pt x="1448" y="3697"/>
                    </a:lnTo>
                    <a:lnTo>
                      <a:pt x="1377" y="3661"/>
                    </a:lnTo>
                    <a:lnTo>
                      <a:pt x="1368" y="3617"/>
                    </a:lnTo>
                    <a:lnTo>
                      <a:pt x="1333" y="3582"/>
                    </a:lnTo>
                    <a:lnTo>
                      <a:pt x="1298" y="3520"/>
                    </a:lnTo>
                    <a:lnTo>
                      <a:pt x="1307" y="3450"/>
                    </a:lnTo>
                    <a:lnTo>
                      <a:pt x="1271" y="3397"/>
                    </a:lnTo>
                    <a:lnTo>
                      <a:pt x="1227" y="3326"/>
                    </a:lnTo>
                    <a:lnTo>
                      <a:pt x="1262" y="3238"/>
                    </a:lnTo>
                    <a:lnTo>
                      <a:pt x="1271" y="3176"/>
                    </a:lnTo>
                    <a:lnTo>
                      <a:pt x="1245" y="3123"/>
                    </a:lnTo>
                    <a:lnTo>
                      <a:pt x="1139" y="3132"/>
                    </a:lnTo>
                    <a:lnTo>
                      <a:pt x="1095" y="3061"/>
                    </a:lnTo>
                    <a:lnTo>
                      <a:pt x="1104" y="2973"/>
                    </a:lnTo>
                    <a:lnTo>
                      <a:pt x="1077" y="2920"/>
                    </a:lnTo>
                    <a:lnTo>
                      <a:pt x="971" y="2929"/>
                    </a:lnTo>
                    <a:lnTo>
                      <a:pt x="830" y="2955"/>
                    </a:lnTo>
                    <a:lnTo>
                      <a:pt x="733" y="2973"/>
                    </a:lnTo>
                    <a:lnTo>
                      <a:pt x="627" y="2982"/>
                    </a:lnTo>
                    <a:lnTo>
                      <a:pt x="548" y="2947"/>
                    </a:lnTo>
                    <a:lnTo>
                      <a:pt x="521" y="2876"/>
                    </a:lnTo>
                    <a:lnTo>
                      <a:pt x="459" y="2841"/>
                    </a:lnTo>
                    <a:lnTo>
                      <a:pt x="451" y="2779"/>
                    </a:lnTo>
                    <a:lnTo>
                      <a:pt x="451" y="2708"/>
                    </a:lnTo>
                    <a:lnTo>
                      <a:pt x="477" y="2638"/>
                    </a:lnTo>
                    <a:lnTo>
                      <a:pt x="424" y="2602"/>
                    </a:lnTo>
                    <a:lnTo>
                      <a:pt x="362" y="2550"/>
                    </a:lnTo>
                    <a:lnTo>
                      <a:pt x="336" y="2488"/>
                    </a:lnTo>
                    <a:lnTo>
                      <a:pt x="283" y="2461"/>
                    </a:lnTo>
                    <a:lnTo>
                      <a:pt x="274" y="2391"/>
                    </a:lnTo>
                    <a:lnTo>
                      <a:pt x="221" y="2338"/>
                    </a:lnTo>
                    <a:lnTo>
                      <a:pt x="221" y="2285"/>
                    </a:lnTo>
                    <a:lnTo>
                      <a:pt x="353" y="2232"/>
                    </a:lnTo>
                    <a:lnTo>
                      <a:pt x="415" y="2197"/>
                    </a:lnTo>
                    <a:lnTo>
                      <a:pt x="406" y="2126"/>
                    </a:lnTo>
                    <a:lnTo>
                      <a:pt x="398" y="2055"/>
                    </a:lnTo>
                    <a:lnTo>
                      <a:pt x="512" y="2029"/>
                    </a:lnTo>
                    <a:lnTo>
                      <a:pt x="592" y="2047"/>
                    </a:lnTo>
                    <a:lnTo>
                      <a:pt x="662" y="2064"/>
                    </a:lnTo>
                    <a:lnTo>
                      <a:pt x="733" y="2055"/>
                    </a:lnTo>
                    <a:lnTo>
                      <a:pt x="768" y="1923"/>
                    </a:lnTo>
                    <a:lnTo>
                      <a:pt x="751" y="1835"/>
                    </a:lnTo>
                    <a:lnTo>
                      <a:pt x="715" y="1764"/>
                    </a:lnTo>
                    <a:lnTo>
                      <a:pt x="645" y="1711"/>
                    </a:lnTo>
                    <a:lnTo>
                      <a:pt x="556" y="1702"/>
                    </a:lnTo>
                    <a:lnTo>
                      <a:pt x="371" y="1482"/>
                    </a:lnTo>
                    <a:lnTo>
                      <a:pt x="62" y="1252"/>
                    </a:lnTo>
                    <a:lnTo>
                      <a:pt x="0" y="1173"/>
                    </a:lnTo>
                    <a:lnTo>
                      <a:pt x="45" y="1138"/>
                    </a:lnTo>
                    <a:lnTo>
                      <a:pt x="106" y="1094"/>
                    </a:lnTo>
                    <a:lnTo>
                      <a:pt x="124" y="1014"/>
                    </a:lnTo>
                    <a:lnTo>
                      <a:pt x="133" y="953"/>
                    </a:lnTo>
                    <a:lnTo>
                      <a:pt x="212" y="927"/>
                    </a:lnTo>
                    <a:lnTo>
                      <a:pt x="248" y="970"/>
                    </a:lnTo>
                    <a:lnTo>
                      <a:pt x="239" y="1014"/>
                    </a:lnTo>
                    <a:lnTo>
                      <a:pt x="256" y="1049"/>
                    </a:lnTo>
                    <a:lnTo>
                      <a:pt x="353" y="1067"/>
                    </a:lnTo>
                    <a:lnTo>
                      <a:pt x="433" y="1041"/>
                    </a:lnTo>
                    <a:lnTo>
                      <a:pt x="459" y="953"/>
                    </a:lnTo>
                    <a:lnTo>
                      <a:pt x="442" y="848"/>
                    </a:lnTo>
                    <a:lnTo>
                      <a:pt x="442" y="777"/>
                    </a:lnTo>
                    <a:lnTo>
                      <a:pt x="406" y="706"/>
                    </a:lnTo>
                    <a:lnTo>
                      <a:pt x="415" y="627"/>
                    </a:lnTo>
                    <a:lnTo>
                      <a:pt x="433" y="539"/>
                    </a:lnTo>
                    <a:lnTo>
                      <a:pt x="353" y="450"/>
                    </a:lnTo>
                    <a:lnTo>
                      <a:pt x="283" y="415"/>
                    </a:lnTo>
                    <a:lnTo>
                      <a:pt x="203" y="345"/>
                    </a:lnTo>
                    <a:lnTo>
                      <a:pt x="248" y="292"/>
                    </a:lnTo>
                    <a:lnTo>
                      <a:pt x="318" y="274"/>
                    </a:lnTo>
                    <a:lnTo>
                      <a:pt x="433" y="256"/>
                    </a:lnTo>
                    <a:lnTo>
                      <a:pt x="486" y="265"/>
                    </a:lnTo>
                    <a:lnTo>
                      <a:pt x="503" y="212"/>
                    </a:lnTo>
                    <a:lnTo>
                      <a:pt x="556" y="168"/>
                    </a:lnTo>
                    <a:lnTo>
                      <a:pt x="636" y="115"/>
                    </a:lnTo>
                    <a:lnTo>
                      <a:pt x="698" y="71"/>
                    </a:lnTo>
                    <a:lnTo>
                      <a:pt x="759" y="36"/>
                    </a:lnTo>
                    <a:lnTo>
                      <a:pt x="812" y="0"/>
                    </a:lnTo>
                    <a:lnTo>
                      <a:pt x="856" y="80"/>
                    </a:lnTo>
                    <a:lnTo>
                      <a:pt x="883" y="159"/>
                    </a:lnTo>
                    <a:lnTo>
                      <a:pt x="936" y="221"/>
                    </a:lnTo>
                    <a:lnTo>
                      <a:pt x="1015" y="265"/>
                    </a:lnTo>
                    <a:lnTo>
                      <a:pt x="1077" y="300"/>
                    </a:lnTo>
                    <a:lnTo>
                      <a:pt x="1086" y="353"/>
                    </a:lnTo>
                    <a:lnTo>
                      <a:pt x="1077" y="450"/>
                    </a:lnTo>
                    <a:lnTo>
                      <a:pt x="1059" y="521"/>
                    </a:lnTo>
                    <a:lnTo>
                      <a:pt x="998" y="565"/>
                    </a:lnTo>
                    <a:lnTo>
                      <a:pt x="936" y="618"/>
                    </a:lnTo>
                    <a:lnTo>
                      <a:pt x="865" y="750"/>
                    </a:lnTo>
                    <a:lnTo>
                      <a:pt x="848" y="856"/>
                    </a:lnTo>
                    <a:lnTo>
                      <a:pt x="848" y="945"/>
                    </a:lnTo>
                    <a:lnTo>
                      <a:pt x="795" y="1032"/>
                    </a:lnTo>
                    <a:lnTo>
                      <a:pt x="759" y="1138"/>
                    </a:lnTo>
                    <a:lnTo>
                      <a:pt x="742" y="1244"/>
                    </a:lnTo>
                    <a:lnTo>
                      <a:pt x="768" y="1376"/>
                    </a:lnTo>
                    <a:lnTo>
                      <a:pt x="786" y="1455"/>
                    </a:lnTo>
                    <a:lnTo>
                      <a:pt x="874" y="1561"/>
                    </a:lnTo>
                    <a:lnTo>
                      <a:pt x="927" y="1650"/>
                    </a:lnTo>
                    <a:lnTo>
                      <a:pt x="1545" y="1623"/>
                    </a:lnTo>
                    <a:lnTo>
                      <a:pt x="1668" y="1420"/>
                    </a:lnTo>
                    <a:lnTo>
                      <a:pt x="1712" y="1323"/>
                    </a:lnTo>
                    <a:lnTo>
                      <a:pt x="1748" y="1208"/>
                    </a:lnTo>
                    <a:lnTo>
                      <a:pt x="1836" y="1191"/>
                    </a:lnTo>
                    <a:lnTo>
                      <a:pt x="1907" y="1226"/>
                    </a:lnTo>
                    <a:lnTo>
                      <a:pt x="1960" y="1191"/>
                    </a:lnTo>
                    <a:lnTo>
                      <a:pt x="1968" y="1111"/>
                    </a:lnTo>
                    <a:lnTo>
                      <a:pt x="2065" y="1067"/>
                    </a:lnTo>
                    <a:lnTo>
                      <a:pt x="2127" y="1005"/>
                    </a:lnTo>
                    <a:lnTo>
                      <a:pt x="2154" y="953"/>
                    </a:lnTo>
                    <a:lnTo>
                      <a:pt x="2233" y="945"/>
                    </a:lnTo>
                    <a:lnTo>
                      <a:pt x="2233" y="883"/>
                    </a:lnTo>
                    <a:lnTo>
                      <a:pt x="2242" y="839"/>
                    </a:lnTo>
                    <a:lnTo>
                      <a:pt x="2313" y="830"/>
                    </a:lnTo>
                    <a:lnTo>
                      <a:pt x="2392" y="839"/>
                    </a:lnTo>
                    <a:lnTo>
                      <a:pt x="2463" y="830"/>
                    </a:lnTo>
                    <a:lnTo>
                      <a:pt x="2524" y="803"/>
                    </a:lnTo>
                    <a:lnTo>
                      <a:pt x="2604" y="812"/>
                    </a:lnTo>
                    <a:lnTo>
                      <a:pt x="2639" y="759"/>
                    </a:lnTo>
                    <a:lnTo>
                      <a:pt x="2674" y="698"/>
                    </a:lnTo>
                    <a:lnTo>
                      <a:pt x="2727" y="662"/>
                    </a:lnTo>
                    <a:lnTo>
                      <a:pt x="2842" y="750"/>
                    </a:lnTo>
                    <a:lnTo>
                      <a:pt x="2930" y="795"/>
                    </a:lnTo>
                    <a:lnTo>
                      <a:pt x="3010" y="856"/>
                    </a:lnTo>
                    <a:lnTo>
                      <a:pt x="3071" y="927"/>
                    </a:lnTo>
                    <a:lnTo>
                      <a:pt x="3089" y="997"/>
                    </a:lnTo>
                    <a:lnTo>
                      <a:pt x="3080" y="1085"/>
                    </a:lnTo>
                    <a:lnTo>
                      <a:pt x="3124" y="1120"/>
                    </a:lnTo>
                    <a:lnTo>
                      <a:pt x="3177" y="1164"/>
                    </a:lnTo>
                    <a:lnTo>
                      <a:pt x="3142" y="1235"/>
                    </a:lnTo>
                    <a:lnTo>
                      <a:pt x="3054" y="1261"/>
                    </a:lnTo>
                    <a:lnTo>
                      <a:pt x="3054" y="1323"/>
                    </a:lnTo>
                    <a:lnTo>
                      <a:pt x="3036" y="1376"/>
                    </a:lnTo>
                    <a:lnTo>
                      <a:pt x="3027" y="1447"/>
                    </a:lnTo>
                    <a:lnTo>
                      <a:pt x="3054" y="1508"/>
                    </a:lnTo>
                    <a:lnTo>
                      <a:pt x="3089" y="1544"/>
                    </a:lnTo>
                    <a:lnTo>
                      <a:pt x="3151" y="1588"/>
                    </a:lnTo>
                    <a:lnTo>
                      <a:pt x="3204" y="1552"/>
                    </a:lnTo>
                    <a:lnTo>
                      <a:pt x="3230" y="1482"/>
                    </a:lnTo>
                    <a:lnTo>
                      <a:pt x="3257" y="1429"/>
                    </a:lnTo>
                    <a:lnTo>
                      <a:pt x="3319" y="1499"/>
                    </a:lnTo>
                    <a:lnTo>
                      <a:pt x="3310" y="1544"/>
                    </a:lnTo>
                    <a:lnTo>
                      <a:pt x="3248" y="1605"/>
                    </a:lnTo>
                    <a:lnTo>
                      <a:pt x="3283" y="1667"/>
                    </a:lnTo>
                    <a:lnTo>
                      <a:pt x="3257" y="1720"/>
                    </a:lnTo>
                    <a:lnTo>
                      <a:pt x="3274" y="1791"/>
                    </a:lnTo>
                    <a:lnTo>
                      <a:pt x="3310" y="1844"/>
                    </a:lnTo>
                    <a:lnTo>
                      <a:pt x="3310" y="1923"/>
                    </a:lnTo>
                    <a:lnTo>
                      <a:pt x="3372" y="1950"/>
                    </a:lnTo>
                    <a:lnTo>
                      <a:pt x="3451" y="1950"/>
                    </a:lnTo>
                    <a:lnTo>
                      <a:pt x="3751" y="1694"/>
                    </a:lnTo>
                    <a:lnTo>
                      <a:pt x="3804" y="1614"/>
                    </a:lnTo>
                    <a:lnTo>
                      <a:pt x="3822" y="1694"/>
                    </a:lnTo>
                  </a:path>
                </a:pathLst>
              </a:custGeom>
              <a:solidFill>
                <a:srgbClr val="C11F25"/>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27" name="Freeform 3">
                <a:extLst>
                  <a:ext uri="{FF2B5EF4-FFF2-40B4-BE49-F238E27FC236}">
                    <a16:creationId xmlns:a16="http://schemas.microsoft.com/office/drawing/2014/main" id="{00268138-4F72-4491-A09A-049A8256CC12}"/>
                  </a:ext>
                </a:extLst>
              </p:cNvPr>
              <p:cNvSpPr>
                <a:spLocks noChangeArrowheads="1"/>
              </p:cNvSpPr>
              <p:nvPr/>
            </p:nvSpPr>
            <p:spPr bwMode="auto">
              <a:xfrm>
                <a:off x="5953121" y="3687764"/>
                <a:ext cx="215900" cy="260349"/>
              </a:xfrm>
              <a:custGeom>
                <a:avLst/>
                <a:gdLst>
                  <a:gd name="T0" fmla="*/ 547 w 601"/>
                  <a:gd name="T1" fmla="*/ 0 h 724"/>
                  <a:gd name="T2" fmla="*/ 467 w 601"/>
                  <a:gd name="T3" fmla="*/ 44 h 724"/>
                  <a:gd name="T4" fmla="*/ 397 w 601"/>
                  <a:gd name="T5" fmla="*/ 26 h 724"/>
                  <a:gd name="T6" fmla="*/ 317 w 601"/>
                  <a:gd name="T7" fmla="*/ 9 h 724"/>
                  <a:gd name="T8" fmla="*/ 229 w 601"/>
                  <a:gd name="T9" fmla="*/ 18 h 724"/>
                  <a:gd name="T10" fmla="*/ 158 w 601"/>
                  <a:gd name="T11" fmla="*/ 26 h 724"/>
                  <a:gd name="T12" fmla="*/ 176 w 601"/>
                  <a:gd name="T13" fmla="*/ 62 h 724"/>
                  <a:gd name="T14" fmla="*/ 88 w 601"/>
                  <a:gd name="T15" fmla="*/ 97 h 724"/>
                  <a:gd name="T16" fmla="*/ 35 w 601"/>
                  <a:gd name="T17" fmla="*/ 106 h 724"/>
                  <a:gd name="T18" fmla="*/ 0 w 601"/>
                  <a:gd name="T19" fmla="*/ 150 h 724"/>
                  <a:gd name="T20" fmla="*/ 17 w 601"/>
                  <a:gd name="T21" fmla="*/ 220 h 724"/>
                  <a:gd name="T22" fmla="*/ 26 w 601"/>
                  <a:gd name="T23" fmla="*/ 291 h 724"/>
                  <a:gd name="T24" fmla="*/ 61 w 601"/>
                  <a:gd name="T25" fmla="*/ 344 h 724"/>
                  <a:gd name="T26" fmla="*/ 105 w 601"/>
                  <a:gd name="T27" fmla="*/ 397 h 724"/>
                  <a:gd name="T28" fmla="*/ 88 w 601"/>
                  <a:gd name="T29" fmla="*/ 468 h 724"/>
                  <a:gd name="T30" fmla="*/ 114 w 601"/>
                  <a:gd name="T31" fmla="*/ 565 h 724"/>
                  <a:gd name="T32" fmla="*/ 114 w 601"/>
                  <a:gd name="T33" fmla="*/ 644 h 724"/>
                  <a:gd name="T34" fmla="*/ 150 w 601"/>
                  <a:gd name="T35" fmla="*/ 706 h 724"/>
                  <a:gd name="T36" fmla="*/ 211 w 601"/>
                  <a:gd name="T37" fmla="*/ 723 h 724"/>
                  <a:gd name="T38" fmla="*/ 220 w 601"/>
                  <a:gd name="T39" fmla="*/ 653 h 724"/>
                  <a:gd name="T40" fmla="*/ 247 w 601"/>
                  <a:gd name="T41" fmla="*/ 591 h 724"/>
                  <a:gd name="T42" fmla="*/ 300 w 601"/>
                  <a:gd name="T43" fmla="*/ 494 h 724"/>
                  <a:gd name="T44" fmla="*/ 353 w 601"/>
                  <a:gd name="T45" fmla="*/ 397 h 724"/>
                  <a:gd name="T46" fmla="*/ 344 w 601"/>
                  <a:gd name="T47" fmla="*/ 335 h 724"/>
                  <a:gd name="T48" fmla="*/ 361 w 601"/>
                  <a:gd name="T49" fmla="*/ 265 h 724"/>
                  <a:gd name="T50" fmla="*/ 423 w 601"/>
                  <a:gd name="T51" fmla="*/ 203 h 724"/>
                  <a:gd name="T52" fmla="*/ 494 w 601"/>
                  <a:gd name="T53" fmla="*/ 132 h 724"/>
                  <a:gd name="T54" fmla="*/ 564 w 601"/>
                  <a:gd name="T55" fmla="*/ 97 h 724"/>
                  <a:gd name="T56" fmla="*/ 600 w 601"/>
                  <a:gd name="T57" fmla="*/ 44 h 724"/>
                  <a:gd name="T58" fmla="*/ 547 w 601"/>
                  <a:gd name="T59"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1" h="724">
                    <a:moveTo>
                      <a:pt x="547" y="0"/>
                    </a:moveTo>
                    <a:lnTo>
                      <a:pt x="467" y="44"/>
                    </a:lnTo>
                    <a:lnTo>
                      <a:pt x="397" y="26"/>
                    </a:lnTo>
                    <a:lnTo>
                      <a:pt x="317" y="9"/>
                    </a:lnTo>
                    <a:lnTo>
                      <a:pt x="229" y="18"/>
                    </a:lnTo>
                    <a:lnTo>
                      <a:pt x="158" y="26"/>
                    </a:lnTo>
                    <a:lnTo>
                      <a:pt x="176" y="62"/>
                    </a:lnTo>
                    <a:lnTo>
                      <a:pt x="88" y="97"/>
                    </a:lnTo>
                    <a:lnTo>
                      <a:pt x="35" y="106"/>
                    </a:lnTo>
                    <a:lnTo>
                      <a:pt x="0" y="150"/>
                    </a:lnTo>
                    <a:lnTo>
                      <a:pt x="17" y="220"/>
                    </a:lnTo>
                    <a:lnTo>
                      <a:pt x="26" y="291"/>
                    </a:lnTo>
                    <a:lnTo>
                      <a:pt x="61" y="344"/>
                    </a:lnTo>
                    <a:lnTo>
                      <a:pt x="105" y="397"/>
                    </a:lnTo>
                    <a:lnTo>
                      <a:pt x="88" y="468"/>
                    </a:lnTo>
                    <a:lnTo>
                      <a:pt x="114" y="565"/>
                    </a:lnTo>
                    <a:lnTo>
                      <a:pt x="114" y="644"/>
                    </a:lnTo>
                    <a:lnTo>
                      <a:pt x="150" y="706"/>
                    </a:lnTo>
                    <a:lnTo>
                      <a:pt x="211" y="723"/>
                    </a:lnTo>
                    <a:lnTo>
                      <a:pt x="220" y="653"/>
                    </a:lnTo>
                    <a:lnTo>
                      <a:pt x="247" y="591"/>
                    </a:lnTo>
                    <a:lnTo>
                      <a:pt x="300" y="494"/>
                    </a:lnTo>
                    <a:lnTo>
                      <a:pt x="353" y="397"/>
                    </a:lnTo>
                    <a:lnTo>
                      <a:pt x="344" y="335"/>
                    </a:lnTo>
                    <a:lnTo>
                      <a:pt x="361" y="265"/>
                    </a:lnTo>
                    <a:lnTo>
                      <a:pt x="423" y="203"/>
                    </a:lnTo>
                    <a:lnTo>
                      <a:pt x="494" y="132"/>
                    </a:lnTo>
                    <a:lnTo>
                      <a:pt x="564" y="97"/>
                    </a:lnTo>
                    <a:lnTo>
                      <a:pt x="600" y="44"/>
                    </a:lnTo>
                    <a:lnTo>
                      <a:pt x="547" y="0"/>
                    </a:lnTo>
                  </a:path>
                </a:pathLst>
              </a:custGeom>
              <a:solidFill>
                <a:srgbClr val="C11F25"/>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28" name="Freeform 4">
                <a:extLst>
                  <a:ext uri="{FF2B5EF4-FFF2-40B4-BE49-F238E27FC236}">
                    <a16:creationId xmlns:a16="http://schemas.microsoft.com/office/drawing/2014/main" id="{AA7D95D7-C132-4FF0-9D93-9B93B68E3B9E}"/>
                  </a:ext>
                </a:extLst>
              </p:cNvPr>
              <p:cNvSpPr>
                <a:spLocks noChangeArrowheads="1"/>
              </p:cNvSpPr>
              <p:nvPr/>
            </p:nvSpPr>
            <p:spPr bwMode="auto">
              <a:xfrm>
                <a:off x="6391271" y="3230564"/>
                <a:ext cx="766763" cy="868362"/>
              </a:xfrm>
              <a:custGeom>
                <a:avLst/>
                <a:gdLst>
                  <a:gd name="T0" fmla="*/ 2004 w 2128"/>
                  <a:gd name="T1" fmla="*/ 1739 h 2410"/>
                  <a:gd name="T2" fmla="*/ 1854 w 2128"/>
                  <a:gd name="T3" fmla="*/ 1659 h 2410"/>
                  <a:gd name="T4" fmla="*/ 1721 w 2128"/>
                  <a:gd name="T5" fmla="*/ 1686 h 2410"/>
                  <a:gd name="T6" fmla="*/ 1589 w 2128"/>
                  <a:gd name="T7" fmla="*/ 1712 h 2410"/>
                  <a:gd name="T8" fmla="*/ 1509 w 2128"/>
                  <a:gd name="T9" fmla="*/ 1518 h 2410"/>
                  <a:gd name="T10" fmla="*/ 1351 w 2128"/>
                  <a:gd name="T11" fmla="*/ 1447 h 2410"/>
                  <a:gd name="T12" fmla="*/ 1245 w 2128"/>
                  <a:gd name="T13" fmla="*/ 1580 h 2410"/>
                  <a:gd name="T14" fmla="*/ 1333 w 2128"/>
                  <a:gd name="T15" fmla="*/ 1747 h 2410"/>
                  <a:gd name="T16" fmla="*/ 1236 w 2128"/>
                  <a:gd name="T17" fmla="*/ 1827 h 2410"/>
                  <a:gd name="T18" fmla="*/ 1112 w 2128"/>
                  <a:gd name="T19" fmla="*/ 1906 h 2410"/>
                  <a:gd name="T20" fmla="*/ 962 w 2128"/>
                  <a:gd name="T21" fmla="*/ 1968 h 2410"/>
                  <a:gd name="T22" fmla="*/ 795 w 2128"/>
                  <a:gd name="T23" fmla="*/ 2012 h 2410"/>
                  <a:gd name="T24" fmla="*/ 618 w 2128"/>
                  <a:gd name="T25" fmla="*/ 2277 h 2410"/>
                  <a:gd name="T26" fmla="*/ 521 w 2128"/>
                  <a:gd name="T27" fmla="*/ 2391 h 2410"/>
                  <a:gd name="T28" fmla="*/ 468 w 2128"/>
                  <a:gd name="T29" fmla="*/ 2356 h 2410"/>
                  <a:gd name="T30" fmla="*/ 389 w 2128"/>
                  <a:gd name="T31" fmla="*/ 2241 h 2410"/>
                  <a:gd name="T32" fmla="*/ 406 w 2128"/>
                  <a:gd name="T33" fmla="*/ 2065 h 2410"/>
                  <a:gd name="T34" fmla="*/ 442 w 2128"/>
                  <a:gd name="T35" fmla="*/ 1933 h 2410"/>
                  <a:gd name="T36" fmla="*/ 406 w 2128"/>
                  <a:gd name="T37" fmla="*/ 1800 h 2410"/>
                  <a:gd name="T38" fmla="*/ 300 w 2128"/>
                  <a:gd name="T39" fmla="*/ 1774 h 2410"/>
                  <a:gd name="T40" fmla="*/ 168 w 2128"/>
                  <a:gd name="T41" fmla="*/ 1800 h 2410"/>
                  <a:gd name="T42" fmla="*/ 53 w 2128"/>
                  <a:gd name="T43" fmla="*/ 1730 h 2410"/>
                  <a:gd name="T44" fmla="*/ 27 w 2128"/>
                  <a:gd name="T45" fmla="*/ 1553 h 2410"/>
                  <a:gd name="T46" fmla="*/ 36 w 2128"/>
                  <a:gd name="T47" fmla="*/ 1421 h 2410"/>
                  <a:gd name="T48" fmla="*/ 36 w 2128"/>
                  <a:gd name="T49" fmla="*/ 1262 h 2410"/>
                  <a:gd name="T50" fmla="*/ 80 w 2128"/>
                  <a:gd name="T51" fmla="*/ 1112 h 2410"/>
                  <a:gd name="T52" fmla="*/ 80 w 2128"/>
                  <a:gd name="T53" fmla="*/ 989 h 2410"/>
                  <a:gd name="T54" fmla="*/ 106 w 2128"/>
                  <a:gd name="T55" fmla="*/ 874 h 2410"/>
                  <a:gd name="T56" fmla="*/ 115 w 2128"/>
                  <a:gd name="T57" fmla="*/ 777 h 2410"/>
                  <a:gd name="T58" fmla="*/ 106 w 2128"/>
                  <a:gd name="T59" fmla="*/ 636 h 2410"/>
                  <a:gd name="T60" fmla="*/ 115 w 2128"/>
                  <a:gd name="T61" fmla="*/ 574 h 2410"/>
                  <a:gd name="T62" fmla="*/ 177 w 2128"/>
                  <a:gd name="T63" fmla="*/ 397 h 2410"/>
                  <a:gd name="T64" fmla="*/ 203 w 2128"/>
                  <a:gd name="T65" fmla="*/ 238 h 2410"/>
                  <a:gd name="T66" fmla="*/ 239 w 2128"/>
                  <a:gd name="T67" fmla="*/ 88 h 2410"/>
                  <a:gd name="T68" fmla="*/ 362 w 2128"/>
                  <a:gd name="T69" fmla="*/ 44 h 2410"/>
                  <a:gd name="T70" fmla="*/ 477 w 2128"/>
                  <a:gd name="T71" fmla="*/ 62 h 2410"/>
                  <a:gd name="T72" fmla="*/ 556 w 2128"/>
                  <a:gd name="T73" fmla="*/ 0 h 2410"/>
                  <a:gd name="T74" fmla="*/ 627 w 2128"/>
                  <a:gd name="T75" fmla="*/ 150 h 2410"/>
                  <a:gd name="T76" fmla="*/ 627 w 2128"/>
                  <a:gd name="T77" fmla="*/ 274 h 2410"/>
                  <a:gd name="T78" fmla="*/ 689 w 2128"/>
                  <a:gd name="T79" fmla="*/ 371 h 2410"/>
                  <a:gd name="T80" fmla="*/ 848 w 2128"/>
                  <a:gd name="T81" fmla="*/ 397 h 2410"/>
                  <a:gd name="T82" fmla="*/ 936 w 2128"/>
                  <a:gd name="T83" fmla="*/ 486 h 2410"/>
                  <a:gd name="T84" fmla="*/ 1086 w 2128"/>
                  <a:gd name="T85" fmla="*/ 388 h 2410"/>
                  <a:gd name="T86" fmla="*/ 1156 w 2128"/>
                  <a:gd name="T87" fmla="*/ 309 h 2410"/>
                  <a:gd name="T88" fmla="*/ 1227 w 2128"/>
                  <a:gd name="T89" fmla="*/ 327 h 2410"/>
                  <a:gd name="T90" fmla="*/ 1412 w 2128"/>
                  <a:gd name="T91" fmla="*/ 388 h 2410"/>
                  <a:gd name="T92" fmla="*/ 1439 w 2128"/>
                  <a:gd name="T93" fmla="*/ 521 h 2410"/>
                  <a:gd name="T94" fmla="*/ 1554 w 2128"/>
                  <a:gd name="T95" fmla="*/ 600 h 2410"/>
                  <a:gd name="T96" fmla="*/ 1607 w 2128"/>
                  <a:gd name="T97" fmla="*/ 768 h 2410"/>
                  <a:gd name="T98" fmla="*/ 1589 w 2128"/>
                  <a:gd name="T99" fmla="*/ 883 h 2410"/>
                  <a:gd name="T100" fmla="*/ 1598 w 2128"/>
                  <a:gd name="T101" fmla="*/ 997 h 2410"/>
                  <a:gd name="T102" fmla="*/ 1739 w 2128"/>
                  <a:gd name="T103" fmla="*/ 1041 h 2410"/>
                  <a:gd name="T104" fmla="*/ 1809 w 2128"/>
                  <a:gd name="T105" fmla="*/ 1121 h 2410"/>
                  <a:gd name="T106" fmla="*/ 1907 w 2128"/>
                  <a:gd name="T107" fmla="*/ 1165 h 2410"/>
                  <a:gd name="T108" fmla="*/ 2074 w 2128"/>
                  <a:gd name="T109" fmla="*/ 1244 h 2410"/>
                  <a:gd name="T110" fmla="*/ 2074 w 2128"/>
                  <a:gd name="T111" fmla="*/ 1765 h 2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28" h="2410">
                    <a:moveTo>
                      <a:pt x="2074" y="1765"/>
                    </a:moveTo>
                    <a:lnTo>
                      <a:pt x="2004" y="1739"/>
                    </a:lnTo>
                    <a:lnTo>
                      <a:pt x="1942" y="1694"/>
                    </a:lnTo>
                    <a:lnTo>
                      <a:pt x="1854" y="1659"/>
                    </a:lnTo>
                    <a:lnTo>
                      <a:pt x="1774" y="1641"/>
                    </a:lnTo>
                    <a:lnTo>
                      <a:pt x="1721" y="1686"/>
                    </a:lnTo>
                    <a:lnTo>
                      <a:pt x="1659" y="1712"/>
                    </a:lnTo>
                    <a:lnTo>
                      <a:pt x="1589" y="1712"/>
                    </a:lnTo>
                    <a:lnTo>
                      <a:pt x="1536" y="1624"/>
                    </a:lnTo>
                    <a:lnTo>
                      <a:pt x="1509" y="1518"/>
                    </a:lnTo>
                    <a:lnTo>
                      <a:pt x="1430" y="1456"/>
                    </a:lnTo>
                    <a:lnTo>
                      <a:pt x="1351" y="1447"/>
                    </a:lnTo>
                    <a:lnTo>
                      <a:pt x="1289" y="1500"/>
                    </a:lnTo>
                    <a:lnTo>
                      <a:pt x="1245" y="1580"/>
                    </a:lnTo>
                    <a:lnTo>
                      <a:pt x="1280" y="1659"/>
                    </a:lnTo>
                    <a:lnTo>
                      <a:pt x="1333" y="1747"/>
                    </a:lnTo>
                    <a:lnTo>
                      <a:pt x="1298" y="1791"/>
                    </a:lnTo>
                    <a:lnTo>
                      <a:pt x="1236" y="1827"/>
                    </a:lnTo>
                    <a:lnTo>
                      <a:pt x="1192" y="1871"/>
                    </a:lnTo>
                    <a:lnTo>
                      <a:pt x="1112" y="1906"/>
                    </a:lnTo>
                    <a:lnTo>
                      <a:pt x="1015" y="1906"/>
                    </a:lnTo>
                    <a:lnTo>
                      <a:pt x="962" y="1968"/>
                    </a:lnTo>
                    <a:lnTo>
                      <a:pt x="874" y="2003"/>
                    </a:lnTo>
                    <a:lnTo>
                      <a:pt x="795" y="2012"/>
                    </a:lnTo>
                    <a:lnTo>
                      <a:pt x="680" y="2162"/>
                    </a:lnTo>
                    <a:lnTo>
                      <a:pt x="618" y="2277"/>
                    </a:lnTo>
                    <a:lnTo>
                      <a:pt x="574" y="2339"/>
                    </a:lnTo>
                    <a:lnTo>
                      <a:pt x="521" y="2391"/>
                    </a:lnTo>
                    <a:lnTo>
                      <a:pt x="477" y="2409"/>
                    </a:lnTo>
                    <a:lnTo>
                      <a:pt x="468" y="2356"/>
                    </a:lnTo>
                    <a:lnTo>
                      <a:pt x="450" y="2277"/>
                    </a:lnTo>
                    <a:lnTo>
                      <a:pt x="389" y="2241"/>
                    </a:lnTo>
                    <a:lnTo>
                      <a:pt x="442" y="2127"/>
                    </a:lnTo>
                    <a:lnTo>
                      <a:pt x="406" y="2065"/>
                    </a:lnTo>
                    <a:lnTo>
                      <a:pt x="389" y="1986"/>
                    </a:lnTo>
                    <a:lnTo>
                      <a:pt x="442" y="1933"/>
                    </a:lnTo>
                    <a:lnTo>
                      <a:pt x="442" y="1853"/>
                    </a:lnTo>
                    <a:lnTo>
                      <a:pt x="406" y="1800"/>
                    </a:lnTo>
                    <a:lnTo>
                      <a:pt x="353" y="1747"/>
                    </a:lnTo>
                    <a:lnTo>
                      <a:pt x="300" y="1774"/>
                    </a:lnTo>
                    <a:lnTo>
                      <a:pt x="239" y="1809"/>
                    </a:lnTo>
                    <a:lnTo>
                      <a:pt x="168" y="1800"/>
                    </a:lnTo>
                    <a:lnTo>
                      <a:pt x="124" y="1747"/>
                    </a:lnTo>
                    <a:lnTo>
                      <a:pt x="53" y="1730"/>
                    </a:lnTo>
                    <a:lnTo>
                      <a:pt x="0" y="1624"/>
                    </a:lnTo>
                    <a:lnTo>
                      <a:pt x="27" y="1553"/>
                    </a:lnTo>
                    <a:lnTo>
                      <a:pt x="45" y="1456"/>
                    </a:lnTo>
                    <a:lnTo>
                      <a:pt x="36" y="1421"/>
                    </a:lnTo>
                    <a:lnTo>
                      <a:pt x="36" y="1341"/>
                    </a:lnTo>
                    <a:lnTo>
                      <a:pt x="36" y="1262"/>
                    </a:lnTo>
                    <a:lnTo>
                      <a:pt x="53" y="1191"/>
                    </a:lnTo>
                    <a:lnTo>
                      <a:pt x="80" y="1112"/>
                    </a:lnTo>
                    <a:lnTo>
                      <a:pt x="62" y="1050"/>
                    </a:lnTo>
                    <a:lnTo>
                      <a:pt x="80" y="989"/>
                    </a:lnTo>
                    <a:lnTo>
                      <a:pt x="124" y="944"/>
                    </a:lnTo>
                    <a:lnTo>
                      <a:pt x="106" y="874"/>
                    </a:lnTo>
                    <a:lnTo>
                      <a:pt x="142" y="830"/>
                    </a:lnTo>
                    <a:lnTo>
                      <a:pt x="115" y="777"/>
                    </a:lnTo>
                    <a:lnTo>
                      <a:pt x="106" y="715"/>
                    </a:lnTo>
                    <a:lnTo>
                      <a:pt x="106" y="636"/>
                    </a:lnTo>
                    <a:lnTo>
                      <a:pt x="80" y="591"/>
                    </a:lnTo>
                    <a:lnTo>
                      <a:pt x="115" y="574"/>
                    </a:lnTo>
                    <a:lnTo>
                      <a:pt x="177" y="486"/>
                    </a:lnTo>
                    <a:lnTo>
                      <a:pt x="177" y="397"/>
                    </a:lnTo>
                    <a:lnTo>
                      <a:pt x="212" y="336"/>
                    </a:lnTo>
                    <a:lnTo>
                      <a:pt x="203" y="238"/>
                    </a:lnTo>
                    <a:lnTo>
                      <a:pt x="212" y="168"/>
                    </a:lnTo>
                    <a:lnTo>
                      <a:pt x="239" y="88"/>
                    </a:lnTo>
                    <a:lnTo>
                      <a:pt x="300" y="71"/>
                    </a:lnTo>
                    <a:lnTo>
                      <a:pt x="362" y="44"/>
                    </a:lnTo>
                    <a:lnTo>
                      <a:pt x="415" y="80"/>
                    </a:lnTo>
                    <a:lnTo>
                      <a:pt x="477" y="62"/>
                    </a:lnTo>
                    <a:lnTo>
                      <a:pt x="521" y="18"/>
                    </a:lnTo>
                    <a:lnTo>
                      <a:pt x="556" y="0"/>
                    </a:lnTo>
                    <a:lnTo>
                      <a:pt x="592" y="53"/>
                    </a:lnTo>
                    <a:lnTo>
                      <a:pt x="627" y="150"/>
                    </a:lnTo>
                    <a:lnTo>
                      <a:pt x="583" y="203"/>
                    </a:lnTo>
                    <a:lnTo>
                      <a:pt x="627" y="274"/>
                    </a:lnTo>
                    <a:lnTo>
                      <a:pt x="671" y="327"/>
                    </a:lnTo>
                    <a:lnTo>
                      <a:pt x="689" y="371"/>
                    </a:lnTo>
                    <a:lnTo>
                      <a:pt x="751" y="371"/>
                    </a:lnTo>
                    <a:lnTo>
                      <a:pt x="848" y="397"/>
                    </a:lnTo>
                    <a:lnTo>
                      <a:pt x="865" y="450"/>
                    </a:lnTo>
                    <a:lnTo>
                      <a:pt x="936" y="486"/>
                    </a:lnTo>
                    <a:lnTo>
                      <a:pt x="1015" y="450"/>
                    </a:lnTo>
                    <a:lnTo>
                      <a:pt x="1086" y="388"/>
                    </a:lnTo>
                    <a:lnTo>
                      <a:pt x="1104" y="327"/>
                    </a:lnTo>
                    <a:lnTo>
                      <a:pt x="1156" y="309"/>
                    </a:lnTo>
                    <a:lnTo>
                      <a:pt x="1192" y="265"/>
                    </a:lnTo>
                    <a:lnTo>
                      <a:pt x="1227" y="327"/>
                    </a:lnTo>
                    <a:lnTo>
                      <a:pt x="1289" y="371"/>
                    </a:lnTo>
                    <a:lnTo>
                      <a:pt x="1412" y="388"/>
                    </a:lnTo>
                    <a:lnTo>
                      <a:pt x="1439" y="450"/>
                    </a:lnTo>
                    <a:lnTo>
                      <a:pt x="1439" y="521"/>
                    </a:lnTo>
                    <a:lnTo>
                      <a:pt x="1483" y="565"/>
                    </a:lnTo>
                    <a:lnTo>
                      <a:pt x="1554" y="600"/>
                    </a:lnTo>
                    <a:lnTo>
                      <a:pt x="1562" y="680"/>
                    </a:lnTo>
                    <a:lnTo>
                      <a:pt x="1607" y="768"/>
                    </a:lnTo>
                    <a:lnTo>
                      <a:pt x="1624" y="830"/>
                    </a:lnTo>
                    <a:lnTo>
                      <a:pt x="1589" y="883"/>
                    </a:lnTo>
                    <a:lnTo>
                      <a:pt x="1545" y="962"/>
                    </a:lnTo>
                    <a:lnTo>
                      <a:pt x="1598" y="997"/>
                    </a:lnTo>
                    <a:lnTo>
                      <a:pt x="1695" y="989"/>
                    </a:lnTo>
                    <a:lnTo>
                      <a:pt x="1739" y="1041"/>
                    </a:lnTo>
                    <a:lnTo>
                      <a:pt x="1739" y="1112"/>
                    </a:lnTo>
                    <a:lnTo>
                      <a:pt x="1809" y="1121"/>
                    </a:lnTo>
                    <a:lnTo>
                      <a:pt x="1836" y="1174"/>
                    </a:lnTo>
                    <a:lnTo>
                      <a:pt x="1907" y="1165"/>
                    </a:lnTo>
                    <a:lnTo>
                      <a:pt x="1960" y="1236"/>
                    </a:lnTo>
                    <a:lnTo>
                      <a:pt x="2074" y="1244"/>
                    </a:lnTo>
                    <a:lnTo>
                      <a:pt x="2127" y="1174"/>
                    </a:lnTo>
                    <a:lnTo>
                      <a:pt x="2074" y="1765"/>
                    </a:lnTo>
                  </a:path>
                </a:pathLst>
              </a:custGeom>
              <a:solidFill>
                <a:sysClr val="window" lastClr="FFFFFF">
                  <a:lumMod val="50000"/>
                </a:sysClr>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29" name="Freeform 5">
                <a:extLst>
                  <a:ext uri="{FF2B5EF4-FFF2-40B4-BE49-F238E27FC236}">
                    <a16:creationId xmlns:a16="http://schemas.microsoft.com/office/drawing/2014/main" id="{8C9A844C-FD82-4178-97DB-8680D681DF09}"/>
                  </a:ext>
                </a:extLst>
              </p:cNvPr>
              <p:cNvSpPr>
                <a:spLocks noChangeArrowheads="1"/>
              </p:cNvSpPr>
              <p:nvPr/>
            </p:nvSpPr>
            <p:spPr bwMode="auto">
              <a:xfrm>
                <a:off x="7416797" y="2674939"/>
                <a:ext cx="1271588" cy="428625"/>
              </a:xfrm>
              <a:custGeom>
                <a:avLst/>
                <a:gdLst>
                  <a:gd name="T0" fmla="*/ 17 w 3531"/>
                  <a:gd name="T1" fmla="*/ 944 h 1192"/>
                  <a:gd name="T2" fmla="*/ 194 w 3531"/>
                  <a:gd name="T3" fmla="*/ 803 h 1192"/>
                  <a:gd name="T4" fmla="*/ 326 w 3531"/>
                  <a:gd name="T5" fmla="*/ 662 h 1192"/>
                  <a:gd name="T6" fmla="*/ 520 w 3531"/>
                  <a:gd name="T7" fmla="*/ 115 h 1192"/>
                  <a:gd name="T8" fmla="*/ 679 w 3531"/>
                  <a:gd name="T9" fmla="*/ 80 h 1192"/>
                  <a:gd name="T10" fmla="*/ 821 w 3531"/>
                  <a:gd name="T11" fmla="*/ 106 h 1192"/>
                  <a:gd name="T12" fmla="*/ 962 w 3531"/>
                  <a:gd name="T13" fmla="*/ 115 h 1192"/>
                  <a:gd name="T14" fmla="*/ 1165 w 3531"/>
                  <a:gd name="T15" fmla="*/ 106 h 1192"/>
                  <a:gd name="T16" fmla="*/ 1306 w 3531"/>
                  <a:gd name="T17" fmla="*/ 97 h 1192"/>
                  <a:gd name="T18" fmla="*/ 1474 w 3531"/>
                  <a:gd name="T19" fmla="*/ 97 h 1192"/>
                  <a:gd name="T20" fmla="*/ 1615 w 3531"/>
                  <a:gd name="T21" fmla="*/ 150 h 1192"/>
                  <a:gd name="T22" fmla="*/ 1738 w 3531"/>
                  <a:gd name="T23" fmla="*/ 97 h 1192"/>
                  <a:gd name="T24" fmla="*/ 1853 w 3531"/>
                  <a:gd name="T25" fmla="*/ 44 h 1192"/>
                  <a:gd name="T26" fmla="*/ 1994 w 3531"/>
                  <a:gd name="T27" fmla="*/ 71 h 1192"/>
                  <a:gd name="T28" fmla="*/ 2082 w 3531"/>
                  <a:gd name="T29" fmla="*/ 44 h 1192"/>
                  <a:gd name="T30" fmla="*/ 2215 w 3531"/>
                  <a:gd name="T31" fmla="*/ 80 h 1192"/>
                  <a:gd name="T32" fmla="*/ 2374 w 3531"/>
                  <a:gd name="T33" fmla="*/ 115 h 1192"/>
                  <a:gd name="T34" fmla="*/ 2515 w 3531"/>
                  <a:gd name="T35" fmla="*/ 159 h 1192"/>
                  <a:gd name="T36" fmla="*/ 2691 w 3531"/>
                  <a:gd name="T37" fmla="*/ 124 h 1192"/>
                  <a:gd name="T38" fmla="*/ 3494 w 3531"/>
                  <a:gd name="T39" fmla="*/ 1112 h 1192"/>
                  <a:gd name="T40" fmla="*/ 3389 w 3531"/>
                  <a:gd name="T41" fmla="*/ 1156 h 1192"/>
                  <a:gd name="T42" fmla="*/ 3177 w 3531"/>
                  <a:gd name="T43" fmla="*/ 1156 h 1192"/>
                  <a:gd name="T44" fmla="*/ 3009 w 3531"/>
                  <a:gd name="T45" fmla="*/ 1121 h 1192"/>
                  <a:gd name="T46" fmla="*/ 2912 w 3531"/>
                  <a:gd name="T47" fmla="*/ 1041 h 1192"/>
                  <a:gd name="T48" fmla="*/ 2806 w 3531"/>
                  <a:gd name="T49" fmla="*/ 988 h 1192"/>
                  <a:gd name="T50" fmla="*/ 2638 w 3531"/>
                  <a:gd name="T51" fmla="*/ 891 h 1192"/>
                  <a:gd name="T52" fmla="*/ 2418 w 3531"/>
                  <a:gd name="T53" fmla="*/ 856 h 1192"/>
                  <a:gd name="T54" fmla="*/ 2232 w 3531"/>
                  <a:gd name="T55" fmla="*/ 971 h 1192"/>
                  <a:gd name="T56" fmla="*/ 2065 w 3531"/>
                  <a:gd name="T57" fmla="*/ 980 h 1192"/>
                  <a:gd name="T58" fmla="*/ 1809 w 3531"/>
                  <a:gd name="T59" fmla="*/ 971 h 1192"/>
                  <a:gd name="T60" fmla="*/ 1615 w 3531"/>
                  <a:gd name="T61" fmla="*/ 935 h 1192"/>
                  <a:gd name="T62" fmla="*/ 1429 w 3531"/>
                  <a:gd name="T63" fmla="*/ 909 h 1192"/>
                  <a:gd name="T64" fmla="*/ 1262 w 3531"/>
                  <a:gd name="T65" fmla="*/ 988 h 1192"/>
                  <a:gd name="T66" fmla="*/ 1112 w 3531"/>
                  <a:gd name="T67" fmla="*/ 1024 h 1192"/>
                  <a:gd name="T68" fmla="*/ 935 w 3531"/>
                  <a:gd name="T69" fmla="*/ 997 h 1192"/>
                  <a:gd name="T70" fmla="*/ 759 w 3531"/>
                  <a:gd name="T71" fmla="*/ 1032 h 1192"/>
                  <a:gd name="T72" fmla="*/ 653 w 3531"/>
                  <a:gd name="T73" fmla="*/ 1077 h 1192"/>
                  <a:gd name="T74" fmla="*/ 468 w 3531"/>
                  <a:gd name="T75" fmla="*/ 1103 h 1192"/>
                  <a:gd name="T76" fmla="*/ 300 w 3531"/>
                  <a:gd name="T77" fmla="*/ 1191 h 1192"/>
                  <a:gd name="T78" fmla="*/ 203 w 3531"/>
                  <a:gd name="T79" fmla="*/ 1156 h 1192"/>
                  <a:gd name="T80" fmla="*/ 150 w 3531"/>
                  <a:gd name="T81" fmla="*/ 1041 h 1192"/>
                  <a:gd name="T82" fmla="*/ 0 w 3531"/>
                  <a:gd name="T83" fmla="*/ 1032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31" h="1192">
                    <a:moveTo>
                      <a:pt x="0" y="1032"/>
                    </a:moveTo>
                    <a:lnTo>
                      <a:pt x="17" y="944"/>
                    </a:lnTo>
                    <a:lnTo>
                      <a:pt x="88" y="874"/>
                    </a:lnTo>
                    <a:lnTo>
                      <a:pt x="194" y="803"/>
                    </a:lnTo>
                    <a:lnTo>
                      <a:pt x="282" y="741"/>
                    </a:lnTo>
                    <a:lnTo>
                      <a:pt x="326" y="662"/>
                    </a:lnTo>
                    <a:lnTo>
                      <a:pt x="318" y="574"/>
                    </a:lnTo>
                    <a:lnTo>
                      <a:pt x="520" y="115"/>
                    </a:lnTo>
                    <a:lnTo>
                      <a:pt x="635" y="124"/>
                    </a:lnTo>
                    <a:lnTo>
                      <a:pt x="679" y="80"/>
                    </a:lnTo>
                    <a:lnTo>
                      <a:pt x="750" y="53"/>
                    </a:lnTo>
                    <a:lnTo>
                      <a:pt x="821" y="106"/>
                    </a:lnTo>
                    <a:lnTo>
                      <a:pt x="900" y="71"/>
                    </a:lnTo>
                    <a:lnTo>
                      <a:pt x="962" y="115"/>
                    </a:lnTo>
                    <a:lnTo>
                      <a:pt x="1068" y="71"/>
                    </a:lnTo>
                    <a:lnTo>
                      <a:pt x="1165" y="106"/>
                    </a:lnTo>
                    <a:lnTo>
                      <a:pt x="1235" y="124"/>
                    </a:lnTo>
                    <a:lnTo>
                      <a:pt x="1306" y="97"/>
                    </a:lnTo>
                    <a:lnTo>
                      <a:pt x="1368" y="115"/>
                    </a:lnTo>
                    <a:lnTo>
                      <a:pt x="1474" y="97"/>
                    </a:lnTo>
                    <a:lnTo>
                      <a:pt x="1535" y="132"/>
                    </a:lnTo>
                    <a:lnTo>
                      <a:pt x="1615" y="150"/>
                    </a:lnTo>
                    <a:lnTo>
                      <a:pt x="1677" y="115"/>
                    </a:lnTo>
                    <a:lnTo>
                      <a:pt x="1738" y="97"/>
                    </a:lnTo>
                    <a:lnTo>
                      <a:pt x="1791" y="71"/>
                    </a:lnTo>
                    <a:lnTo>
                      <a:pt x="1853" y="44"/>
                    </a:lnTo>
                    <a:lnTo>
                      <a:pt x="1941" y="27"/>
                    </a:lnTo>
                    <a:lnTo>
                      <a:pt x="1994" y="71"/>
                    </a:lnTo>
                    <a:lnTo>
                      <a:pt x="2012" y="0"/>
                    </a:lnTo>
                    <a:lnTo>
                      <a:pt x="2082" y="44"/>
                    </a:lnTo>
                    <a:lnTo>
                      <a:pt x="2162" y="27"/>
                    </a:lnTo>
                    <a:lnTo>
                      <a:pt x="2215" y="80"/>
                    </a:lnTo>
                    <a:lnTo>
                      <a:pt x="2277" y="97"/>
                    </a:lnTo>
                    <a:lnTo>
                      <a:pt x="2374" y="115"/>
                    </a:lnTo>
                    <a:lnTo>
                      <a:pt x="2444" y="168"/>
                    </a:lnTo>
                    <a:lnTo>
                      <a:pt x="2515" y="159"/>
                    </a:lnTo>
                    <a:lnTo>
                      <a:pt x="2568" y="124"/>
                    </a:lnTo>
                    <a:lnTo>
                      <a:pt x="2691" y="124"/>
                    </a:lnTo>
                    <a:lnTo>
                      <a:pt x="3530" y="1032"/>
                    </a:lnTo>
                    <a:lnTo>
                      <a:pt x="3494" y="1112"/>
                    </a:lnTo>
                    <a:lnTo>
                      <a:pt x="3424" y="1112"/>
                    </a:lnTo>
                    <a:lnTo>
                      <a:pt x="3389" y="1156"/>
                    </a:lnTo>
                    <a:lnTo>
                      <a:pt x="3274" y="1147"/>
                    </a:lnTo>
                    <a:lnTo>
                      <a:pt x="3177" y="1156"/>
                    </a:lnTo>
                    <a:lnTo>
                      <a:pt x="3106" y="1121"/>
                    </a:lnTo>
                    <a:lnTo>
                      <a:pt x="3009" y="1121"/>
                    </a:lnTo>
                    <a:lnTo>
                      <a:pt x="2983" y="1077"/>
                    </a:lnTo>
                    <a:lnTo>
                      <a:pt x="2912" y="1041"/>
                    </a:lnTo>
                    <a:lnTo>
                      <a:pt x="2841" y="1041"/>
                    </a:lnTo>
                    <a:lnTo>
                      <a:pt x="2806" y="988"/>
                    </a:lnTo>
                    <a:lnTo>
                      <a:pt x="2753" y="935"/>
                    </a:lnTo>
                    <a:lnTo>
                      <a:pt x="2638" y="891"/>
                    </a:lnTo>
                    <a:lnTo>
                      <a:pt x="2550" y="900"/>
                    </a:lnTo>
                    <a:lnTo>
                      <a:pt x="2418" y="856"/>
                    </a:lnTo>
                    <a:lnTo>
                      <a:pt x="2330" y="900"/>
                    </a:lnTo>
                    <a:lnTo>
                      <a:pt x="2232" y="971"/>
                    </a:lnTo>
                    <a:lnTo>
                      <a:pt x="2144" y="944"/>
                    </a:lnTo>
                    <a:lnTo>
                      <a:pt x="2065" y="980"/>
                    </a:lnTo>
                    <a:lnTo>
                      <a:pt x="1941" y="953"/>
                    </a:lnTo>
                    <a:lnTo>
                      <a:pt x="1809" y="971"/>
                    </a:lnTo>
                    <a:lnTo>
                      <a:pt x="1712" y="953"/>
                    </a:lnTo>
                    <a:lnTo>
                      <a:pt x="1615" y="935"/>
                    </a:lnTo>
                    <a:lnTo>
                      <a:pt x="1535" y="971"/>
                    </a:lnTo>
                    <a:lnTo>
                      <a:pt x="1429" y="909"/>
                    </a:lnTo>
                    <a:lnTo>
                      <a:pt x="1350" y="953"/>
                    </a:lnTo>
                    <a:lnTo>
                      <a:pt x="1262" y="988"/>
                    </a:lnTo>
                    <a:lnTo>
                      <a:pt x="1174" y="980"/>
                    </a:lnTo>
                    <a:lnTo>
                      <a:pt x="1112" y="1024"/>
                    </a:lnTo>
                    <a:lnTo>
                      <a:pt x="997" y="1024"/>
                    </a:lnTo>
                    <a:lnTo>
                      <a:pt x="935" y="997"/>
                    </a:lnTo>
                    <a:lnTo>
                      <a:pt x="829" y="997"/>
                    </a:lnTo>
                    <a:lnTo>
                      <a:pt x="759" y="1032"/>
                    </a:lnTo>
                    <a:lnTo>
                      <a:pt x="679" y="1032"/>
                    </a:lnTo>
                    <a:lnTo>
                      <a:pt x="653" y="1077"/>
                    </a:lnTo>
                    <a:lnTo>
                      <a:pt x="538" y="1077"/>
                    </a:lnTo>
                    <a:lnTo>
                      <a:pt x="468" y="1103"/>
                    </a:lnTo>
                    <a:lnTo>
                      <a:pt x="379" y="1147"/>
                    </a:lnTo>
                    <a:lnTo>
                      <a:pt x="300" y="1191"/>
                    </a:lnTo>
                    <a:lnTo>
                      <a:pt x="256" y="1147"/>
                    </a:lnTo>
                    <a:lnTo>
                      <a:pt x="203" y="1156"/>
                    </a:lnTo>
                    <a:lnTo>
                      <a:pt x="167" y="1103"/>
                    </a:lnTo>
                    <a:lnTo>
                      <a:pt x="150" y="1041"/>
                    </a:lnTo>
                    <a:lnTo>
                      <a:pt x="88" y="1024"/>
                    </a:lnTo>
                    <a:lnTo>
                      <a:pt x="0" y="1032"/>
                    </a:lnTo>
                  </a:path>
                </a:pathLst>
              </a:custGeom>
              <a:solidFill>
                <a:srgbClr val="143E34"/>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0" name="Freeform 6">
                <a:extLst>
                  <a:ext uri="{FF2B5EF4-FFF2-40B4-BE49-F238E27FC236}">
                    <a16:creationId xmlns:a16="http://schemas.microsoft.com/office/drawing/2014/main" id="{0C8781AD-F114-4A96-A6BC-2D484BD60ADE}"/>
                  </a:ext>
                </a:extLst>
              </p:cNvPr>
              <p:cNvSpPr>
                <a:spLocks noChangeArrowheads="1"/>
              </p:cNvSpPr>
              <p:nvPr/>
            </p:nvSpPr>
            <p:spPr bwMode="auto">
              <a:xfrm>
                <a:off x="8137521" y="3821114"/>
                <a:ext cx="1760539" cy="1135062"/>
              </a:xfrm>
              <a:custGeom>
                <a:avLst/>
                <a:gdLst>
                  <a:gd name="T0" fmla="*/ 3777 w 4890"/>
                  <a:gd name="T1" fmla="*/ 177 h 3152"/>
                  <a:gd name="T2" fmla="*/ 3918 w 4890"/>
                  <a:gd name="T3" fmla="*/ 265 h 3152"/>
                  <a:gd name="T4" fmla="*/ 3989 w 4890"/>
                  <a:gd name="T5" fmla="*/ 495 h 3152"/>
                  <a:gd name="T6" fmla="*/ 4139 w 4890"/>
                  <a:gd name="T7" fmla="*/ 636 h 3152"/>
                  <a:gd name="T8" fmla="*/ 3980 w 4890"/>
                  <a:gd name="T9" fmla="*/ 803 h 3152"/>
                  <a:gd name="T10" fmla="*/ 3601 w 4890"/>
                  <a:gd name="T11" fmla="*/ 1289 h 3152"/>
                  <a:gd name="T12" fmla="*/ 3821 w 4890"/>
                  <a:gd name="T13" fmla="*/ 1324 h 3152"/>
                  <a:gd name="T14" fmla="*/ 3962 w 4890"/>
                  <a:gd name="T15" fmla="*/ 1448 h 3152"/>
                  <a:gd name="T16" fmla="*/ 4112 w 4890"/>
                  <a:gd name="T17" fmla="*/ 1598 h 3152"/>
                  <a:gd name="T18" fmla="*/ 4315 w 4890"/>
                  <a:gd name="T19" fmla="*/ 1748 h 3152"/>
                  <a:gd name="T20" fmla="*/ 4386 w 4890"/>
                  <a:gd name="T21" fmla="*/ 1977 h 3152"/>
                  <a:gd name="T22" fmla="*/ 4518 w 4890"/>
                  <a:gd name="T23" fmla="*/ 2109 h 3152"/>
                  <a:gd name="T24" fmla="*/ 4571 w 4890"/>
                  <a:gd name="T25" fmla="*/ 2356 h 3152"/>
                  <a:gd name="T26" fmla="*/ 4695 w 4890"/>
                  <a:gd name="T27" fmla="*/ 2533 h 3152"/>
                  <a:gd name="T28" fmla="*/ 4748 w 4890"/>
                  <a:gd name="T29" fmla="*/ 2727 h 3152"/>
                  <a:gd name="T30" fmla="*/ 4889 w 4890"/>
                  <a:gd name="T31" fmla="*/ 2956 h 3152"/>
                  <a:gd name="T32" fmla="*/ 4704 w 4890"/>
                  <a:gd name="T33" fmla="*/ 3151 h 3152"/>
                  <a:gd name="T34" fmla="*/ 4598 w 4890"/>
                  <a:gd name="T35" fmla="*/ 2903 h 3152"/>
                  <a:gd name="T36" fmla="*/ 4430 w 4890"/>
                  <a:gd name="T37" fmla="*/ 2480 h 3152"/>
                  <a:gd name="T38" fmla="*/ 4174 w 4890"/>
                  <a:gd name="T39" fmla="*/ 2109 h 3152"/>
                  <a:gd name="T40" fmla="*/ 3795 w 4890"/>
                  <a:gd name="T41" fmla="*/ 2242 h 3152"/>
                  <a:gd name="T42" fmla="*/ 3539 w 4890"/>
                  <a:gd name="T43" fmla="*/ 2551 h 3152"/>
                  <a:gd name="T44" fmla="*/ 3389 w 4890"/>
                  <a:gd name="T45" fmla="*/ 2471 h 3152"/>
                  <a:gd name="T46" fmla="*/ 3177 w 4890"/>
                  <a:gd name="T47" fmla="*/ 2445 h 3152"/>
                  <a:gd name="T48" fmla="*/ 3274 w 4890"/>
                  <a:gd name="T49" fmla="*/ 2630 h 3152"/>
                  <a:gd name="T50" fmla="*/ 1536 w 4890"/>
                  <a:gd name="T51" fmla="*/ 2639 h 3152"/>
                  <a:gd name="T52" fmla="*/ 1288 w 4890"/>
                  <a:gd name="T53" fmla="*/ 2727 h 3152"/>
                  <a:gd name="T54" fmla="*/ 1041 w 4890"/>
                  <a:gd name="T55" fmla="*/ 2683 h 3152"/>
                  <a:gd name="T56" fmla="*/ 821 w 4890"/>
                  <a:gd name="T57" fmla="*/ 2533 h 3152"/>
                  <a:gd name="T58" fmla="*/ 874 w 4890"/>
                  <a:gd name="T59" fmla="*/ 2321 h 3152"/>
                  <a:gd name="T60" fmla="*/ 997 w 4890"/>
                  <a:gd name="T61" fmla="*/ 2109 h 3152"/>
                  <a:gd name="T62" fmla="*/ 803 w 4890"/>
                  <a:gd name="T63" fmla="*/ 2153 h 3152"/>
                  <a:gd name="T64" fmla="*/ 459 w 4890"/>
                  <a:gd name="T65" fmla="*/ 2198 h 3152"/>
                  <a:gd name="T66" fmla="*/ 256 w 4890"/>
                  <a:gd name="T67" fmla="*/ 2021 h 3152"/>
                  <a:gd name="T68" fmla="*/ 53 w 4890"/>
                  <a:gd name="T69" fmla="*/ 1871 h 3152"/>
                  <a:gd name="T70" fmla="*/ 538 w 4890"/>
                  <a:gd name="T71" fmla="*/ 1509 h 3152"/>
                  <a:gd name="T72" fmla="*/ 662 w 4890"/>
                  <a:gd name="T73" fmla="*/ 1306 h 3152"/>
                  <a:gd name="T74" fmla="*/ 759 w 4890"/>
                  <a:gd name="T75" fmla="*/ 1112 h 3152"/>
                  <a:gd name="T76" fmla="*/ 785 w 4890"/>
                  <a:gd name="T77" fmla="*/ 971 h 3152"/>
                  <a:gd name="T78" fmla="*/ 1006 w 4890"/>
                  <a:gd name="T79" fmla="*/ 918 h 3152"/>
                  <a:gd name="T80" fmla="*/ 1138 w 4890"/>
                  <a:gd name="T81" fmla="*/ 812 h 3152"/>
                  <a:gd name="T82" fmla="*/ 1288 w 4890"/>
                  <a:gd name="T83" fmla="*/ 706 h 3152"/>
                  <a:gd name="T84" fmla="*/ 1456 w 4890"/>
                  <a:gd name="T85" fmla="*/ 627 h 3152"/>
                  <a:gd name="T86" fmla="*/ 1606 w 4890"/>
                  <a:gd name="T87" fmla="*/ 521 h 3152"/>
                  <a:gd name="T88" fmla="*/ 1871 w 4890"/>
                  <a:gd name="T89" fmla="*/ 565 h 3152"/>
                  <a:gd name="T90" fmla="*/ 2074 w 4890"/>
                  <a:gd name="T91" fmla="*/ 583 h 3152"/>
                  <a:gd name="T92" fmla="*/ 2321 w 4890"/>
                  <a:gd name="T93" fmla="*/ 477 h 3152"/>
                  <a:gd name="T94" fmla="*/ 2559 w 4890"/>
                  <a:gd name="T95" fmla="*/ 406 h 3152"/>
                  <a:gd name="T96" fmla="*/ 2912 w 4890"/>
                  <a:gd name="T97" fmla="*/ 292 h 3152"/>
                  <a:gd name="T98" fmla="*/ 3053 w 4890"/>
                  <a:gd name="T99" fmla="*/ 177 h 3152"/>
                  <a:gd name="T100" fmla="*/ 3301 w 4890"/>
                  <a:gd name="T101" fmla="*/ 177 h 3152"/>
                  <a:gd name="T102" fmla="*/ 3618 w 4890"/>
                  <a:gd name="T103" fmla="*/ 106 h 3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90" h="3152">
                    <a:moveTo>
                      <a:pt x="3698" y="0"/>
                    </a:moveTo>
                    <a:lnTo>
                      <a:pt x="3733" y="62"/>
                    </a:lnTo>
                    <a:lnTo>
                      <a:pt x="3733" y="124"/>
                    </a:lnTo>
                    <a:lnTo>
                      <a:pt x="3777" y="177"/>
                    </a:lnTo>
                    <a:lnTo>
                      <a:pt x="3830" y="212"/>
                    </a:lnTo>
                    <a:lnTo>
                      <a:pt x="3909" y="168"/>
                    </a:lnTo>
                    <a:lnTo>
                      <a:pt x="3954" y="239"/>
                    </a:lnTo>
                    <a:lnTo>
                      <a:pt x="3918" y="265"/>
                    </a:lnTo>
                    <a:lnTo>
                      <a:pt x="3927" y="345"/>
                    </a:lnTo>
                    <a:lnTo>
                      <a:pt x="3945" y="389"/>
                    </a:lnTo>
                    <a:lnTo>
                      <a:pt x="3989" y="406"/>
                    </a:lnTo>
                    <a:lnTo>
                      <a:pt x="3989" y="495"/>
                    </a:lnTo>
                    <a:lnTo>
                      <a:pt x="4042" y="521"/>
                    </a:lnTo>
                    <a:lnTo>
                      <a:pt x="4059" y="556"/>
                    </a:lnTo>
                    <a:lnTo>
                      <a:pt x="4130" y="583"/>
                    </a:lnTo>
                    <a:lnTo>
                      <a:pt x="4139" y="636"/>
                    </a:lnTo>
                    <a:lnTo>
                      <a:pt x="4112" y="689"/>
                    </a:lnTo>
                    <a:lnTo>
                      <a:pt x="4059" y="706"/>
                    </a:lnTo>
                    <a:lnTo>
                      <a:pt x="4042" y="768"/>
                    </a:lnTo>
                    <a:lnTo>
                      <a:pt x="3980" y="803"/>
                    </a:lnTo>
                    <a:lnTo>
                      <a:pt x="3909" y="821"/>
                    </a:lnTo>
                    <a:lnTo>
                      <a:pt x="3477" y="1271"/>
                    </a:lnTo>
                    <a:lnTo>
                      <a:pt x="3539" y="1306"/>
                    </a:lnTo>
                    <a:lnTo>
                      <a:pt x="3601" y="1289"/>
                    </a:lnTo>
                    <a:lnTo>
                      <a:pt x="3654" y="1333"/>
                    </a:lnTo>
                    <a:lnTo>
                      <a:pt x="3742" y="1289"/>
                    </a:lnTo>
                    <a:lnTo>
                      <a:pt x="3768" y="1324"/>
                    </a:lnTo>
                    <a:lnTo>
                      <a:pt x="3821" y="1324"/>
                    </a:lnTo>
                    <a:lnTo>
                      <a:pt x="3856" y="1368"/>
                    </a:lnTo>
                    <a:lnTo>
                      <a:pt x="3856" y="1456"/>
                    </a:lnTo>
                    <a:lnTo>
                      <a:pt x="3901" y="1492"/>
                    </a:lnTo>
                    <a:lnTo>
                      <a:pt x="3962" y="1448"/>
                    </a:lnTo>
                    <a:lnTo>
                      <a:pt x="3971" y="1501"/>
                    </a:lnTo>
                    <a:lnTo>
                      <a:pt x="4024" y="1536"/>
                    </a:lnTo>
                    <a:lnTo>
                      <a:pt x="4077" y="1536"/>
                    </a:lnTo>
                    <a:lnTo>
                      <a:pt x="4112" y="1598"/>
                    </a:lnTo>
                    <a:lnTo>
                      <a:pt x="4174" y="1642"/>
                    </a:lnTo>
                    <a:lnTo>
                      <a:pt x="4245" y="1677"/>
                    </a:lnTo>
                    <a:lnTo>
                      <a:pt x="4254" y="1721"/>
                    </a:lnTo>
                    <a:lnTo>
                      <a:pt x="4315" y="1748"/>
                    </a:lnTo>
                    <a:lnTo>
                      <a:pt x="4360" y="1818"/>
                    </a:lnTo>
                    <a:lnTo>
                      <a:pt x="4342" y="1871"/>
                    </a:lnTo>
                    <a:lnTo>
                      <a:pt x="4377" y="1924"/>
                    </a:lnTo>
                    <a:lnTo>
                      <a:pt x="4386" y="1977"/>
                    </a:lnTo>
                    <a:lnTo>
                      <a:pt x="4404" y="2048"/>
                    </a:lnTo>
                    <a:lnTo>
                      <a:pt x="4483" y="2003"/>
                    </a:lnTo>
                    <a:lnTo>
                      <a:pt x="4483" y="2065"/>
                    </a:lnTo>
                    <a:lnTo>
                      <a:pt x="4518" y="2109"/>
                    </a:lnTo>
                    <a:lnTo>
                      <a:pt x="4501" y="2180"/>
                    </a:lnTo>
                    <a:lnTo>
                      <a:pt x="4474" y="2233"/>
                    </a:lnTo>
                    <a:lnTo>
                      <a:pt x="4545" y="2312"/>
                    </a:lnTo>
                    <a:lnTo>
                      <a:pt x="4571" y="2356"/>
                    </a:lnTo>
                    <a:lnTo>
                      <a:pt x="4615" y="2383"/>
                    </a:lnTo>
                    <a:lnTo>
                      <a:pt x="4615" y="2436"/>
                    </a:lnTo>
                    <a:lnTo>
                      <a:pt x="4615" y="2498"/>
                    </a:lnTo>
                    <a:lnTo>
                      <a:pt x="4695" y="2533"/>
                    </a:lnTo>
                    <a:lnTo>
                      <a:pt x="4695" y="2577"/>
                    </a:lnTo>
                    <a:lnTo>
                      <a:pt x="4730" y="2603"/>
                    </a:lnTo>
                    <a:lnTo>
                      <a:pt x="4713" y="2665"/>
                    </a:lnTo>
                    <a:lnTo>
                      <a:pt x="4748" y="2727"/>
                    </a:lnTo>
                    <a:lnTo>
                      <a:pt x="4801" y="2780"/>
                    </a:lnTo>
                    <a:lnTo>
                      <a:pt x="4783" y="2886"/>
                    </a:lnTo>
                    <a:lnTo>
                      <a:pt x="4845" y="2912"/>
                    </a:lnTo>
                    <a:lnTo>
                      <a:pt x="4889" y="2956"/>
                    </a:lnTo>
                    <a:lnTo>
                      <a:pt x="4845" y="3027"/>
                    </a:lnTo>
                    <a:lnTo>
                      <a:pt x="4889" y="3133"/>
                    </a:lnTo>
                    <a:lnTo>
                      <a:pt x="4792" y="3124"/>
                    </a:lnTo>
                    <a:lnTo>
                      <a:pt x="4704" y="3151"/>
                    </a:lnTo>
                    <a:lnTo>
                      <a:pt x="4598" y="3142"/>
                    </a:lnTo>
                    <a:lnTo>
                      <a:pt x="4589" y="3080"/>
                    </a:lnTo>
                    <a:lnTo>
                      <a:pt x="4571" y="3001"/>
                    </a:lnTo>
                    <a:lnTo>
                      <a:pt x="4598" y="2903"/>
                    </a:lnTo>
                    <a:lnTo>
                      <a:pt x="4562" y="2780"/>
                    </a:lnTo>
                    <a:lnTo>
                      <a:pt x="4483" y="2692"/>
                    </a:lnTo>
                    <a:lnTo>
                      <a:pt x="4474" y="2595"/>
                    </a:lnTo>
                    <a:lnTo>
                      <a:pt x="4430" y="2480"/>
                    </a:lnTo>
                    <a:lnTo>
                      <a:pt x="4324" y="2418"/>
                    </a:lnTo>
                    <a:lnTo>
                      <a:pt x="4271" y="2330"/>
                    </a:lnTo>
                    <a:lnTo>
                      <a:pt x="4227" y="2198"/>
                    </a:lnTo>
                    <a:lnTo>
                      <a:pt x="4174" y="2109"/>
                    </a:lnTo>
                    <a:lnTo>
                      <a:pt x="4086" y="2065"/>
                    </a:lnTo>
                    <a:lnTo>
                      <a:pt x="3980" y="2083"/>
                    </a:lnTo>
                    <a:lnTo>
                      <a:pt x="3892" y="2171"/>
                    </a:lnTo>
                    <a:lnTo>
                      <a:pt x="3795" y="2242"/>
                    </a:lnTo>
                    <a:lnTo>
                      <a:pt x="3671" y="2401"/>
                    </a:lnTo>
                    <a:lnTo>
                      <a:pt x="3592" y="2418"/>
                    </a:lnTo>
                    <a:lnTo>
                      <a:pt x="3521" y="2471"/>
                    </a:lnTo>
                    <a:lnTo>
                      <a:pt x="3539" y="2551"/>
                    </a:lnTo>
                    <a:lnTo>
                      <a:pt x="3574" y="2595"/>
                    </a:lnTo>
                    <a:lnTo>
                      <a:pt x="3495" y="2577"/>
                    </a:lnTo>
                    <a:lnTo>
                      <a:pt x="3424" y="2542"/>
                    </a:lnTo>
                    <a:lnTo>
                      <a:pt x="3389" y="2471"/>
                    </a:lnTo>
                    <a:lnTo>
                      <a:pt x="3353" y="2401"/>
                    </a:lnTo>
                    <a:lnTo>
                      <a:pt x="3292" y="2365"/>
                    </a:lnTo>
                    <a:lnTo>
                      <a:pt x="3230" y="2374"/>
                    </a:lnTo>
                    <a:lnTo>
                      <a:pt x="3177" y="2445"/>
                    </a:lnTo>
                    <a:lnTo>
                      <a:pt x="3151" y="2506"/>
                    </a:lnTo>
                    <a:lnTo>
                      <a:pt x="3195" y="2533"/>
                    </a:lnTo>
                    <a:lnTo>
                      <a:pt x="3203" y="2577"/>
                    </a:lnTo>
                    <a:lnTo>
                      <a:pt x="3274" y="2630"/>
                    </a:lnTo>
                    <a:lnTo>
                      <a:pt x="1747" y="2683"/>
                    </a:lnTo>
                    <a:lnTo>
                      <a:pt x="1659" y="2683"/>
                    </a:lnTo>
                    <a:lnTo>
                      <a:pt x="1606" y="2656"/>
                    </a:lnTo>
                    <a:lnTo>
                      <a:pt x="1536" y="2639"/>
                    </a:lnTo>
                    <a:lnTo>
                      <a:pt x="1483" y="2683"/>
                    </a:lnTo>
                    <a:lnTo>
                      <a:pt x="1403" y="2683"/>
                    </a:lnTo>
                    <a:lnTo>
                      <a:pt x="1324" y="2692"/>
                    </a:lnTo>
                    <a:lnTo>
                      <a:pt x="1288" y="2727"/>
                    </a:lnTo>
                    <a:lnTo>
                      <a:pt x="1227" y="2727"/>
                    </a:lnTo>
                    <a:lnTo>
                      <a:pt x="1183" y="2692"/>
                    </a:lnTo>
                    <a:lnTo>
                      <a:pt x="1138" y="2674"/>
                    </a:lnTo>
                    <a:lnTo>
                      <a:pt x="1041" y="2683"/>
                    </a:lnTo>
                    <a:lnTo>
                      <a:pt x="980" y="2674"/>
                    </a:lnTo>
                    <a:lnTo>
                      <a:pt x="927" y="2603"/>
                    </a:lnTo>
                    <a:lnTo>
                      <a:pt x="883" y="2559"/>
                    </a:lnTo>
                    <a:lnTo>
                      <a:pt x="821" y="2533"/>
                    </a:lnTo>
                    <a:lnTo>
                      <a:pt x="821" y="2480"/>
                    </a:lnTo>
                    <a:lnTo>
                      <a:pt x="874" y="2445"/>
                    </a:lnTo>
                    <a:lnTo>
                      <a:pt x="883" y="2392"/>
                    </a:lnTo>
                    <a:lnTo>
                      <a:pt x="874" y="2321"/>
                    </a:lnTo>
                    <a:lnTo>
                      <a:pt x="909" y="2268"/>
                    </a:lnTo>
                    <a:lnTo>
                      <a:pt x="980" y="2224"/>
                    </a:lnTo>
                    <a:lnTo>
                      <a:pt x="1015" y="2171"/>
                    </a:lnTo>
                    <a:lnTo>
                      <a:pt x="997" y="2109"/>
                    </a:lnTo>
                    <a:lnTo>
                      <a:pt x="953" y="2092"/>
                    </a:lnTo>
                    <a:lnTo>
                      <a:pt x="900" y="2136"/>
                    </a:lnTo>
                    <a:lnTo>
                      <a:pt x="847" y="2118"/>
                    </a:lnTo>
                    <a:lnTo>
                      <a:pt x="803" y="2153"/>
                    </a:lnTo>
                    <a:lnTo>
                      <a:pt x="715" y="2145"/>
                    </a:lnTo>
                    <a:lnTo>
                      <a:pt x="671" y="2189"/>
                    </a:lnTo>
                    <a:lnTo>
                      <a:pt x="521" y="2127"/>
                    </a:lnTo>
                    <a:lnTo>
                      <a:pt x="459" y="2198"/>
                    </a:lnTo>
                    <a:lnTo>
                      <a:pt x="415" y="2145"/>
                    </a:lnTo>
                    <a:lnTo>
                      <a:pt x="344" y="2118"/>
                    </a:lnTo>
                    <a:lnTo>
                      <a:pt x="282" y="2118"/>
                    </a:lnTo>
                    <a:lnTo>
                      <a:pt x="256" y="2021"/>
                    </a:lnTo>
                    <a:lnTo>
                      <a:pt x="221" y="1968"/>
                    </a:lnTo>
                    <a:lnTo>
                      <a:pt x="177" y="1915"/>
                    </a:lnTo>
                    <a:lnTo>
                      <a:pt x="124" y="1871"/>
                    </a:lnTo>
                    <a:lnTo>
                      <a:pt x="53" y="1871"/>
                    </a:lnTo>
                    <a:lnTo>
                      <a:pt x="0" y="1836"/>
                    </a:lnTo>
                    <a:lnTo>
                      <a:pt x="388" y="1562"/>
                    </a:lnTo>
                    <a:lnTo>
                      <a:pt x="450" y="1527"/>
                    </a:lnTo>
                    <a:lnTo>
                      <a:pt x="538" y="1509"/>
                    </a:lnTo>
                    <a:lnTo>
                      <a:pt x="582" y="1430"/>
                    </a:lnTo>
                    <a:lnTo>
                      <a:pt x="662" y="1412"/>
                    </a:lnTo>
                    <a:lnTo>
                      <a:pt x="671" y="1342"/>
                    </a:lnTo>
                    <a:lnTo>
                      <a:pt x="662" y="1306"/>
                    </a:lnTo>
                    <a:lnTo>
                      <a:pt x="706" y="1271"/>
                    </a:lnTo>
                    <a:lnTo>
                      <a:pt x="653" y="1218"/>
                    </a:lnTo>
                    <a:lnTo>
                      <a:pt x="706" y="1156"/>
                    </a:lnTo>
                    <a:lnTo>
                      <a:pt x="759" y="1112"/>
                    </a:lnTo>
                    <a:lnTo>
                      <a:pt x="830" y="1121"/>
                    </a:lnTo>
                    <a:lnTo>
                      <a:pt x="821" y="1068"/>
                    </a:lnTo>
                    <a:lnTo>
                      <a:pt x="838" y="1024"/>
                    </a:lnTo>
                    <a:lnTo>
                      <a:pt x="785" y="971"/>
                    </a:lnTo>
                    <a:lnTo>
                      <a:pt x="838" y="918"/>
                    </a:lnTo>
                    <a:lnTo>
                      <a:pt x="909" y="909"/>
                    </a:lnTo>
                    <a:lnTo>
                      <a:pt x="962" y="865"/>
                    </a:lnTo>
                    <a:lnTo>
                      <a:pt x="1006" y="918"/>
                    </a:lnTo>
                    <a:lnTo>
                      <a:pt x="1059" y="892"/>
                    </a:lnTo>
                    <a:lnTo>
                      <a:pt x="1041" y="830"/>
                    </a:lnTo>
                    <a:lnTo>
                      <a:pt x="1112" y="848"/>
                    </a:lnTo>
                    <a:lnTo>
                      <a:pt x="1138" y="812"/>
                    </a:lnTo>
                    <a:lnTo>
                      <a:pt x="1147" y="759"/>
                    </a:lnTo>
                    <a:lnTo>
                      <a:pt x="1200" y="759"/>
                    </a:lnTo>
                    <a:lnTo>
                      <a:pt x="1227" y="706"/>
                    </a:lnTo>
                    <a:lnTo>
                      <a:pt x="1288" y="706"/>
                    </a:lnTo>
                    <a:lnTo>
                      <a:pt x="1288" y="671"/>
                    </a:lnTo>
                    <a:lnTo>
                      <a:pt x="1386" y="689"/>
                    </a:lnTo>
                    <a:lnTo>
                      <a:pt x="1456" y="680"/>
                    </a:lnTo>
                    <a:lnTo>
                      <a:pt x="1456" y="627"/>
                    </a:lnTo>
                    <a:lnTo>
                      <a:pt x="1465" y="556"/>
                    </a:lnTo>
                    <a:lnTo>
                      <a:pt x="1500" y="539"/>
                    </a:lnTo>
                    <a:lnTo>
                      <a:pt x="1553" y="583"/>
                    </a:lnTo>
                    <a:lnTo>
                      <a:pt x="1606" y="521"/>
                    </a:lnTo>
                    <a:lnTo>
                      <a:pt x="1677" y="556"/>
                    </a:lnTo>
                    <a:lnTo>
                      <a:pt x="1747" y="556"/>
                    </a:lnTo>
                    <a:lnTo>
                      <a:pt x="1827" y="512"/>
                    </a:lnTo>
                    <a:lnTo>
                      <a:pt x="1871" y="565"/>
                    </a:lnTo>
                    <a:lnTo>
                      <a:pt x="1924" y="539"/>
                    </a:lnTo>
                    <a:lnTo>
                      <a:pt x="1950" y="583"/>
                    </a:lnTo>
                    <a:lnTo>
                      <a:pt x="2012" y="556"/>
                    </a:lnTo>
                    <a:lnTo>
                      <a:pt x="2074" y="583"/>
                    </a:lnTo>
                    <a:lnTo>
                      <a:pt x="2118" y="530"/>
                    </a:lnTo>
                    <a:lnTo>
                      <a:pt x="2189" y="530"/>
                    </a:lnTo>
                    <a:lnTo>
                      <a:pt x="2277" y="530"/>
                    </a:lnTo>
                    <a:lnTo>
                      <a:pt x="2321" y="477"/>
                    </a:lnTo>
                    <a:lnTo>
                      <a:pt x="2383" y="486"/>
                    </a:lnTo>
                    <a:lnTo>
                      <a:pt x="2409" y="424"/>
                    </a:lnTo>
                    <a:lnTo>
                      <a:pt x="2497" y="442"/>
                    </a:lnTo>
                    <a:lnTo>
                      <a:pt x="2559" y="406"/>
                    </a:lnTo>
                    <a:lnTo>
                      <a:pt x="2789" y="406"/>
                    </a:lnTo>
                    <a:lnTo>
                      <a:pt x="2771" y="345"/>
                    </a:lnTo>
                    <a:lnTo>
                      <a:pt x="2859" y="327"/>
                    </a:lnTo>
                    <a:lnTo>
                      <a:pt x="2912" y="292"/>
                    </a:lnTo>
                    <a:lnTo>
                      <a:pt x="2903" y="239"/>
                    </a:lnTo>
                    <a:lnTo>
                      <a:pt x="2992" y="239"/>
                    </a:lnTo>
                    <a:lnTo>
                      <a:pt x="3000" y="195"/>
                    </a:lnTo>
                    <a:lnTo>
                      <a:pt x="3053" y="177"/>
                    </a:lnTo>
                    <a:lnTo>
                      <a:pt x="3124" y="177"/>
                    </a:lnTo>
                    <a:lnTo>
                      <a:pt x="3177" y="150"/>
                    </a:lnTo>
                    <a:lnTo>
                      <a:pt x="3239" y="168"/>
                    </a:lnTo>
                    <a:lnTo>
                      <a:pt x="3301" y="177"/>
                    </a:lnTo>
                    <a:lnTo>
                      <a:pt x="3371" y="168"/>
                    </a:lnTo>
                    <a:lnTo>
                      <a:pt x="3459" y="177"/>
                    </a:lnTo>
                    <a:lnTo>
                      <a:pt x="3512" y="186"/>
                    </a:lnTo>
                    <a:lnTo>
                      <a:pt x="3618" y="106"/>
                    </a:lnTo>
                    <a:lnTo>
                      <a:pt x="3698" y="0"/>
                    </a:lnTo>
                  </a:path>
                </a:pathLst>
              </a:custGeom>
              <a:solidFill>
                <a:srgbClr val="ACD0C3"/>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1" name="Freeform 7">
                <a:extLst>
                  <a:ext uri="{FF2B5EF4-FFF2-40B4-BE49-F238E27FC236}">
                    <a16:creationId xmlns:a16="http://schemas.microsoft.com/office/drawing/2014/main" id="{823D4A46-5D93-4A3E-B30B-D994D2C28BB7}"/>
                  </a:ext>
                </a:extLst>
              </p:cNvPr>
              <p:cNvSpPr>
                <a:spLocks noChangeArrowheads="1"/>
              </p:cNvSpPr>
              <p:nvPr/>
            </p:nvSpPr>
            <p:spPr bwMode="auto">
              <a:xfrm>
                <a:off x="8010521" y="2970213"/>
                <a:ext cx="1528763" cy="1436687"/>
              </a:xfrm>
              <a:custGeom>
                <a:avLst/>
                <a:gdLst>
                  <a:gd name="T0" fmla="*/ 4007 w 4246"/>
                  <a:gd name="T1" fmla="*/ 2285 h 3989"/>
                  <a:gd name="T2" fmla="*/ 3998 w 4246"/>
                  <a:gd name="T3" fmla="*/ 2100 h 3989"/>
                  <a:gd name="T4" fmla="*/ 3936 w 4246"/>
                  <a:gd name="T5" fmla="*/ 1862 h 3989"/>
                  <a:gd name="T6" fmla="*/ 3874 w 4246"/>
                  <a:gd name="T7" fmla="*/ 1667 h 3989"/>
                  <a:gd name="T8" fmla="*/ 3874 w 4246"/>
                  <a:gd name="T9" fmla="*/ 1447 h 3989"/>
                  <a:gd name="T10" fmla="*/ 3927 w 4246"/>
                  <a:gd name="T11" fmla="*/ 1279 h 3989"/>
                  <a:gd name="T12" fmla="*/ 3883 w 4246"/>
                  <a:gd name="T13" fmla="*/ 1129 h 3989"/>
                  <a:gd name="T14" fmla="*/ 3839 w 4246"/>
                  <a:gd name="T15" fmla="*/ 1014 h 3989"/>
                  <a:gd name="T16" fmla="*/ 3998 w 4246"/>
                  <a:gd name="T17" fmla="*/ 864 h 3989"/>
                  <a:gd name="T18" fmla="*/ 4059 w 4246"/>
                  <a:gd name="T19" fmla="*/ 706 h 3989"/>
                  <a:gd name="T20" fmla="*/ 4042 w 4246"/>
                  <a:gd name="T21" fmla="*/ 529 h 3989"/>
                  <a:gd name="T22" fmla="*/ 4174 w 4246"/>
                  <a:gd name="T23" fmla="*/ 309 h 3989"/>
                  <a:gd name="T24" fmla="*/ 4174 w 4246"/>
                  <a:gd name="T25" fmla="*/ 176 h 3989"/>
                  <a:gd name="T26" fmla="*/ 4121 w 4246"/>
                  <a:gd name="T27" fmla="*/ 35 h 3989"/>
                  <a:gd name="T28" fmla="*/ 3918 w 4246"/>
                  <a:gd name="T29" fmla="*/ 9 h 3989"/>
                  <a:gd name="T30" fmla="*/ 3680 w 4246"/>
                  <a:gd name="T31" fmla="*/ 61 h 3989"/>
                  <a:gd name="T32" fmla="*/ 3468 w 4246"/>
                  <a:gd name="T33" fmla="*/ 61 h 3989"/>
                  <a:gd name="T34" fmla="*/ 3265 w 4246"/>
                  <a:gd name="T35" fmla="*/ 88 h 3989"/>
                  <a:gd name="T36" fmla="*/ 2992 w 4246"/>
                  <a:gd name="T37" fmla="*/ 132 h 3989"/>
                  <a:gd name="T38" fmla="*/ 2648 w 4246"/>
                  <a:gd name="T39" fmla="*/ 123 h 3989"/>
                  <a:gd name="T40" fmla="*/ 2321 w 4246"/>
                  <a:gd name="T41" fmla="*/ 114 h 3989"/>
                  <a:gd name="T42" fmla="*/ 2162 w 4246"/>
                  <a:gd name="T43" fmla="*/ 220 h 3989"/>
                  <a:gd name="T44" fmla="*/ 1986 w 4246"/>
                  <a:gd name="T45" fmla="*/ 176 h 3989"/>
                  <a:gd name="T46" fmla="*/ 1844 w 4246"/>
                  <a:gd name="T47" fmla="*/ 291 h 3989"/>
                  <a:gd name="T48" fmla="*/ 1624 w 4246"/>
                  <a:gd name="T49" fmla="*/ 326 h 3989"/>
                  <a:gd name="T50" fmla="*/ 1439 w 4246"/>
                  <a:gd name="T51" fmla="*/ 344 h 3989"/>
                  <a:gd name="T52" fmla="*/ 1297 w 4246"/>
                  <a:gd name="T53" fmla="*/ 476 h 3989"/>
                  <a:gd name="T54" fmla="*/ 1236 w 4246"/>
                  <a:gd name="T55" fmla="*/ 626 h 3989"/>
                  <a:gd name="T56" fmla="*/ 1103 w 4246"/>
                  <a:gd name="T57" fmla="*/ 767 h 3989"/>
                  <a:gd name="T58" fmla="*/ 927 w 4246"/>
                  <a:gd name="T59" fmla="*/ 847 h 3989"/>
                  <a:gd name="T60" fmla="*/ 618 w 4246"/>
                  <a:gd name="T61" fmla="*/ 979 h 3989"/>
                  <a:gd name="T62" fmla="*/ 441 w 4246"/>
                  <a:gd name="T63" fmla="*/ 1173 h 3989"/>
                  <a:gd name="T64" fmla="*/ 230 w 4246"/>
                  <a:gd name="T65" fmla="*/ 1323 h 3989"/>
                  <a:gd name="T66" fmla="*/ 62 w 4246"/>
                  <a:gd name="T67" fmla="*/ 1562 h 3989"/>
                  <a:gd name="T68" fmla="*/ 115 w 4246"/>
                  <a:gd name="T69" fmla="*/ 3909 h 3989"/>
                  <a:gd name="T70" fmla="*/ 327 w 4246"/>
                  <a:gd name="T71" fmla="*/ 3909 h 3989"/>
                  <a:gd name="T72" fmla="*/ 415 w 4246"/>
                  <a:gd name="T73" fmla="*/ 3979 h 3989"/>
                  <a:gd name="T74" fmla="*/ 591 w 4246"/>
                  <a:gd name="T75" fmla="*/ 3935 h 3989"/>
                  <a:gd name="T76" fmla="*/ 715 w 4246"/>
                  <a:gd name="T77" fmla="*/ 3865 h 3989"/>
                  <a:gd name="T78" fmla="*/ 891 w 4246"/>
                  <a:gd name="T79" fmla="*/ 3873 h 3989"/>
                  <a:gd name="T80" fmla="*/ 1024 w 4246"/>
                  <a:gd name="T81" fmla="*/ 3706 h 3989"/>
                  <a:gd name="T82" fmla="*/ 1006 w 4246"/>
                  <a:gd name="T83" fmla="*/ 3582 h 3989"/>
                  <a:gd name="T84" fmla="*/ 1183 w 4246"/>
                  <a:gd name="T85" fmla="*/ 3485 h 3989"/>
                  <a:gd name="T86" fmla="*/ 1138 w 4246"/>
                  <a:gd name="T87" fmla="*/ 3335 h 3989"/>
                  <a:gd name="T88" fmla="*/ 1315 w 4246"/>
                  <a:gd name="T89" fmla="*/ 3229 h 3989"/>
                  <a:gd name="T90" fmla="*/ 1394 w 4246"/>
                  <a:gd name="T91" fmla="*/ 3194 h 3989"/>
                  <a:gd name="T92" fmla="*/ 1500 w 4246"/>
                  <a:gd name="T93" fmla="*/ 3123 h 3989"/>
                  <a:gd name="T94" fmla="*/ 1641 w 4246"/>
                  <a:gd name="T95" fmla="*/ 3070 h 3989"/>
                  <a:gd name="T96" fmla="*/ 1809 w 4246"/>
                  <a:gd name="T97" fmla="*/ 3044 h 3989"/>
                  <a:gd name="T98" fmla="*/ 1853 w 4246"/>
                  <a:gd name="T99" fmla="*/ 2903 h 3989"/>
                  <a:gd name="T100" fmla="*/ 2030 w 4246"/>
                  <a:gd name="T101" fmla="*/ 2920 h 3989"/>
                  <a:gd name="T102" fmla="*/ 2224 w 4246"/>
                  <a:gd name="T103" fmla="*/ 2929 h 3989"/>
                  <a:gd name="T104" fmla="*/ 2365 w 4246"/>
                  <a:gd name="T105" fmla="*/ 2920 h 3989"/>
                  <a:gd name="T106" fmla="*/ 2542 w 4246"/>
                  <a:gd name="T107" fmla="*/ 2894 h 3989"/>
                  <a:gd name="T108" fmla="*/ 2736 w 4246"/>
                  <a:gd name="T109" fmla="*/ 2850 h 3989"/>
                  <a:gd name="T110" fmla="*/ 2912 w 4246"/>
                  <a:gd name="T111" fmla="*/ 2770 h 3989"/>
                  <a:gd name="T112" fmla="*/ 3212 w 4246"/>
                  <a:gd name="T113" fmla="*/ 2691 h 3989"/>
                  <a:gd name="T114" fmla="*/ 3345 w 4246"/>
                  <a:gd name="T115" fmla="*/ 2603 h 3989"/>
                  <a:gd name="T116" fmla="*/ 3477 w 4246"/>
                  <a:gd name="T117" fmla="*/ 2541 h 3989"/>
                  <a:gd name="T118" fmla="*/ 3654 w 4246"/>
                  <a:gd name="T119" fmla="*/ 2541 h 3989"/>
                  <a:gd name="T120" fmla="*/ 3865 w 4246"/>
                  <a:gd name="T121" fmla="*/ 2550 h 3989"/>
                  <a:gd name="T122" fmla="*/ 4033 w 4246"/>
                  <a:gd name="T123" fmla="*/ 2347 h 3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46" h="3989">
                    <a:moveTo>
                      <a:pt x="4033" y="2347"/>
                    </a:moveTo>
                    <a:lnTo>
                      <a:pt x="4051" y="2303"/>
                    </a:lnTo>
                    <a:lnTo>
                      <a:pt x="4007" y="2285"/>
                    </a:lnTo>
                    <a:lnTo>
                      <a:pt x="4059" y="2197"/>
                    </a:lnTo>
                    <a:lnTo>
                      <a:pt x="4042" y="2144"/>
                    </a:lnTo>
                    <a:lnTo>
                      <a:pt x="3998" y="2100"/>
                    </a:lnTo>
                    <a:lnTo>
                      <a:pt x="4015" y="2012"/>
                    </a:lnTo>
                    <a:lnTo>
                      <a:pt x="3998" y="1941"/>
                    </a:lnTo>
                    <a:lnTo>
                      <a:pt x="3936" y="1862"/>
                    </a:lnTo>
                    <a:lnTo>
                      <a:pt x="3892" y="1809"/>
                    </a:lnTo>
                    <a:lnTo>
                      <a:pt x="3857" y="1729"/>
                    </a:lnTo>
                    <a:lnTo>
                      <a:pt x="3874" y="1667"/>
                    </a:lnTo>
                    <a:lnTo>
                      <a:pt x="3901" y="1606"/>
                    </a:lnTo>
                    <a:lnTo>
                      <a:pt x="3892" y="1509"/>
                    </a:lnTo>
                    <a:lnTo>
                      <a:pt x="3874" y="1447"/>
                    </a:lnTo>
                    <a:lnTo>
                      <a:pt x="3909" y="1394"/>
                    </a:lnTo>
                    <a:lnTo>
                      <a:pt x="3892" y="1323"/>
                    </a:lnTo>
                    <a:lnTo>
                      <a:pt x="3927" y="1279"/>
                    </a:lnTo>
                    <a:lnTo>
                      <a:pt x="3901" y="1235"/>
                    </a:lnTo>
                    <a:lnTo>
                      <a:pt x="3927" y="1182"/>
                    </a:lnTo>
                    <a:lnTo>
                      <a:pt x="3883" y="1129"/>
                    </a:lnTo>
                    <a:lnTo>
                      <a:pt x="3901" y="1094"/>
                    </a:lnTo>
                    <a:lnTo>
                      <a:pt x="3839" y="1067"/>
                    </a:lnTo>
                    <a:lnTo>
                      <a:pt x="3839" y="1014"/>
                    </a:lnTo>
                    <a:lnTo>
                      <a:pt x="3901" y="970"/>
                    </a:lnTo>
                    <a:lnTo>
                      <a:pt x="3945" y="917"/>
                    </a:lnTo>
                    <a:lnTo>
                      <a:pt x="3998" y="864"/>
                    </a:lnTo>
                    <a:lnTo>
                      <a:pt x="4051" y="811"/>
                    </a:lnTo>
                    <a:lnTo>
                      <a:pt x="4086" y="767"/>
                    </a:lnTo>
                    <a:lnTo>
                      <a:pt x="4059" y="706"/>
                    </a:lnTo>
                    <a:lnTo>
                      <a:pt x="4033" y="653"/>
                    </a:lnTo>
                    <a:lnTo>
                      <a:pt x="4068" y="591"/>
                    </a:lnTo>
                    <a:lnTo>
                      <a:pt x="4042" y="529"/>
                    </a:lnTo>
                    <a:lnTo>
                      <a:pt x="4086" y="432"/>
                    </a:lnTo>
                    <a:lnTo>
                      <a:pt x="4130" y="379"/>
                    </a:lnTo>
                    <a:lnTo>
                      <a:pt x="4174" y="309"/>
                    </a:lnTo>
                    <a:lnTo>
                      <a:pt x="4245" y="256"/>
                    </a:lnTo>
                    <a:lnTo>
                      <a:pt x="4236" y="194"/>
                    </a:lnTo>
                    <a:lnTo>
                      <a:pt x="4174" y="176"/>
                    </a:lnTo>
                    <a:lnTo>
                      <a:pt x="4139" y="114"/>
                    </a:lnTo>
                    <a:lnTo>
                      <a:pt x="4174" y="79"/>
                    </a:lnTo>
                    <a:lnTo>
                      <a:pt x="4121" y="35"/>
                    </a:lnTo>
                    <a:lnTo>
                      <a:pt x="4051" y="0"/>
                    </a:lnTo>
                    <a:lnTo>
                      <a:pt x="3971" y="0"/>
                    </a:lnTo>
                    <a:lnTo>
                      <a:pt x="3918" y="9"/>
                    </a:lnTo>
                    <a:lnTo>
                      <a:pt x="3821" y="35"/>
                    </a:lnTo>
                    <a:lnTo>
                      <a:pt x="3759" y="70"/>
                    </a:lnTo>
                    <a:lnTo>
                      <a:pt x="3680" y="61"/>
                    </a:lnTo>
                    <a:lnTo>
                      <a:pt x="3609" y="26"/>
                    </a:lnTo>
                    <a:lnTo>
                      <a:pt x="3539" y="26"/>
                    </a:lnTo>
                    <a:lnTo>
                      <a:pt x="3468" y="61"/>
                    </a:lnTo>
                    <a:lnTo>
                      <a:pt x="3433" y="106"/>
                    </a:lnTo>
                    <a:lnTo>
                      <a:pt x="3345" y="114"/>
                    </a:lnTo>
                    <a:lnTo>
                      <a:pt x="3265" y="88"/>
                    </a:lnTo>
                    <a:lnTo>
                      <a:pt x="3186" y="123"/>
                    </a:lnTo>
                    <a:lnTo>
                      <a:pt x="3133" y="159"/>
                    </a:lnTo>
                    <a:lnTo>
                      <a:pt x="2992" y="132"/>
                    </a:lnTo>
                    <a:lnTo>
                      <a:pt x="2815" y="176"/>
                    </a:lnTo>
                    <a:lnTo>
                      <a:pt x="2753" y="159"/>
                    </a:lnTo>
                    <a:lnTo>
                      <a:pt x="2648" y="123"/>
                    </a:lnTo>
                    <a:lnTo>
                      <a:pt x="2533" y="123"/>
                    </a:lnTo>
                    <a:lnTo>
                      <a:pt x="2427" y="123"/>
                    </a:lnTo>
                    <a:lnTo>
                      <a:pt x="2321" y="114"/>
                    </a:lnTo>
                    <a:lnTo>
                      <a:pt x="2250" y="106"/>
                    </a:lnTo>
                    <a:lnTo>
                      <a:pt x="2215" y="159"/>
                    </a:lnTo>
                    <a:lnTo>
                      <a:pt x="2162" y="220"/>
                    </a:lnTo>
                    <a:lnTo>
                      <a:pt x="2083" y="256"/>
                    </a:lnTo>
                    <a:lnTo>
                      <a:pt x="2030" y="229"/>
                    </a:lnTo>
                    <a:lnTo>
                      <a:pt x="1986" y="176"/>
                    </a:lnTo>
                    <a:lnTo>
                      <a:pt x="1950" y="211"/>
                    </a:lnTo>
                    <a:lnTo>
                      <a:pt x="1880" y="211"/>
                    </a:lnTo>
                    <a:lnTo>
                      <a:pt x="1844" y="291"/>
                    </a:lnTo>
                    <a:lnTo>
                      <a:pt x="1774" y="291"/>
                    </a:lnTo>
                    <a:lnTo>
                      <a:pt x="1739" y="335"/>
                    </a:lnTo>
                    <a:lnTo>
                      <a:pt x="1624" y="326"/>
                    </a:lnTo>
                    <a:lnTo>
                      <a:pt x="1527" y="335"/>
                    </a:lnTo>
                    <a:lnTo>
                      <a:pt x="1447" y="291"/>
                    </a:lnTo>
                    <a:lnTo>
                      <a:pt x="1439" y="344"/>
                    </a:lnTo>
                    <a:lnTo>
                      <a:pt x="1386" y="370"/>
                    </a:lnTo>
                    <a:lnTo>
                      <a:pt x="1359" y="441"/>
                    </a:lnTo>
                    <a:lnTo>
                      <a:pt x="1297" y="476"/>
                    </a:lnTo>
                    <a:lnTo>
                      <a:pt x="1280" y="529"/>
                    </a:lnTo>
                    <a:lnTo>
                      <a:pt x="1236" y="573"/>
                    </a:lnTo>
                    <a:lnTo>
                      <a:pt x="1236" y="626"/>
                    </a:lnTo>
                    <a:lnTo>
                      <a:pt x="1174" y="670"/>
                    </a:lnTo>
                    <a:lnTo>
                      <a:pt x="1165" y="723"/>
                    </a:lnTo>
                    <a:lnTo>
                      <a:pt x="1103" y="767"/>
                    </a:lnTo>
                    <a:lnTo>
                      <a:pt x="1077" y="811"/>
                    </a:lnTo>
                    <a:lnTo>
                      <a:pt x="997" y="820"/>
                    </a:lnTo>
                    <a:lnTo>
                      <a:pt x="927" y="847"/>
                    </a:lnTo>
                    <a:lnTo>
                      <a:pt x="821" y="847"/>
                    </a:lnTo>
                    <a:lnTo>
                      <a:pt x="715" y="917"/>
                    </a:lnTo>
                    <a:lnTo>
                      <a:pt x="618" y="979"/>
                    </a:lnTo>
                    <a:lnTo>
                      <a:pt x="547" y="1023"/>
                    </a:lnTo>
                    <a:lnTo>
                      <a:pt x="468" y="1076"/>
                    </a:lnTo>
                    <a:lnTo>
                      <a:pt x="441" y="1173"/>
                    </a:lnTo>
                    <a:lnTo>
                      <a:pt x="388" y="1217"/>
                    </a:lnTo>
                    <a:lnTo>
                      <a:pt x="300" y="1270"/>
                    </a:lnTo>
                    <a:lnTo>
                      <a:pt x="230" y="1323"/>
                    </a:lnTo>
                    <a:lnTo>
                      <a:pt x="150" y="1367"/>
                    </a:lnTo>
                    <a:lnTo>
                      <a:pt x="106" y="1482"/>
                    </a:lnTo>
                    <a:lnTo>
                      <a:pt x="62" y="1562"/>
                    </a:lnTo>
                    <a:lnTo>
                      <a:pt x="0" y="1614"/>
                    </a:lnTo>
                    <a:lnTo>
                      <a:pt x="71" y="3873"/>
                    </a:lnTo>
                    <a:lnTo>
                      <a:pt x="115" y="3909"/>
                    </a:lnTo>
                    <a:lnTo>
                      <a:pt x="194" y="3891"/>
                    </a:lnTo>
                    <a:lnTo>
                      <a:pt x="238" y="3917"/>
                    </a:lnTo>
                    <a:lnTo>
                      <a:pt x="327" y="3909"/>
                    </a:lnTo>
                    <a:lnTo>
                      <a:pt x="335" y="3953"/>
                    </a:lnTo>
                    <a:lnTo>
                      <a:pt x="415" y="3944"/>
                    </a:lnTo>
                    <a:lnTo>
                      <a:pt x="415" y="3979"/>
                    </a:lnTo>
                    <a:lnTo>
                      <a:pt x="503" y="3953"/>
                    </a:lnTo>
                    <a:lnTo>
                      <a:pt x="530" y="3988"/>
                    </a:lnTo>
                    <a:lnTo>
                      <a:pt x="591" y="3935"/>
                    </a:lnTo>
                    <a:lnTo>
                      <a:pt x="582" y="3882"/>
                    </a:lnTo>
                    <a:lnTo>
                      <a:pt x="627" y="3838"/>
                    </a:lnTo>
                    <a:lnTo>
                      <a:pt x="715" y="3865"/>
                    </a:lnTo>
                    <a:lnTo>
                      <a:pt x="741" y="3926"/>
                    </a:lnTo>
                    <a:lnTo>
                      <a:pt x="803" y="3891"/>
                    </a:lnTo>
                    <a:lnTo>
                      <a:pt x="891" y="3873"/>
                    </a:lnTo>
                    <a:lnTo>
                      <a:pt x="935" y="3794"/>
                    </a:lnTo>
                    <a:lnTo>
                      <a:pt x="1015" y="3776"/>
                    </a:lnTo>
                    <a:lnTo>
                      <a:pt x="1024" y="3706"/>
                    </a:lnTo>
                    <a:lnTo>
                      <a:pt x="1015" y="3670"/>
                    </a:lnTo>
                    <a:lnTo>
                      <a:pt x="1059" y="3635"/>
                    </a:lnTo>
                    <a:lnTo>
                      <a:pt x="1006" y="3582"/>
                    </a:lnTo>
                    <a:lnTo>
                      <a:pt x="1059" y="3520"/>
                    </a:lnTo>
                    <a:lnTo>
                      <a:pt x="1112" y="3476"/>
                    </a:lnTo>
                    <a:lnTo>
                      <a:pt x="1183" y="3485"/>
                    </a:lnTo>
                    <a:lnTo>
                      <a:pt x="1174" y="3432"/>
                    </a:lnTo>
                    <a:lnTo>
                      <a:pt x="1191" y="3388"/>
                    </a:lnTo>
                    <a:lnTo>
                      <a:pt x="1138" y="3335"/>
                    </a:lnTo>
                    <a:lnTo>
                      <a:pt x="1191" y="3282"/>
                    </a:lnTo>
                    <a:lnTo>
                      <a:pt x="1262" y="3273"/>
                    </a:lnTo>
                    <a:lnTo>
                      <a:pt x="1315" y="3229"/>
                    </a:lnTo>
                    <a:lnTo>
                      <a:pt x="1359" y="3282"/>
                    </a:lnTo>
                    <a:lnTo>
                      <a:pt x="1412" y="3256"/>
                    </a:lnTo>
                    <a:lnTo>
                      <a:pt x="1394" y="3194"/>
                    </a:lnTo>
                    <a:lnTo>
                      <a:pt x="1465" y="3212"/>
                    </a:lnTo>
                    <a:lnTo>
                      <a:pt x="1491" y="3176"/>
                    </a:lnTo>
                    <a:lnTo>
                      <a:pt x="1500" y="3123"/>
                    </a:lnTo>
                    <a:lnTo>
                      <a:pt x="1553" y="3123"/>
                    </a:lnTo>
                    <a:lnTo>
                      <a:pt x="1580" y="3070"/>
                    </a:lnTo>
                    <a:lnTo>
                      <a:pt x="1641" y="3070"/>
                    </a:lnTo>
                    <a:lnTo>
                      <a:pt x="1641" y="3035"/>
                    </a:lnTo>
                    <a:lnTo>
                      <a:pt x="1739" y="3053"/>
                    </a:lnTo>
                    <a:lnTo>
                      <a:pt x="1809" y="3044"/>
                    </a:lnTo>
                    <a:lnTo>
                      <a:pt x="1809" y="2991"/>
                    </a:lnTo>
                    <a:lnTo>
                      <a:pt x="1818" y="2920"/>
                    </a:lnTo>
                    <a:lnTo>
                      <a:pt x="1853" y="2903"/>
                    </a:lnTo>
                    <a:lnTo>
                      <a:pt x="1906" y="2947"/>
                    </a:lnTo>
                    <a:lnTo>
                      <a:pt x="1959" y="2885"/>
                    </a:lnTo>
                    <a:lnTo>
                      <a:pt x="2030" y="2920"/>
                    </a:lnTo>
                    <a:lnTo>
                      <a:pt x="2100" y="2920"/>
                    </a:lnTo>
                    <a:lnTo>
                      <a:pt x="2180" y="2876"/>
                    </a:lnTo>
                    <a:lnTo>
                      <a:pt x="2224" y="2929"/>
                    </a:lnTo>
                    <a:lnTo>
                      <a:pt x="2277" y="2903"/>
                    </a:lnTo>
                    <a:lnTo>
                      <a:pt x="2303" y="2947"/>
                    </a:lnTo>
                    <a:lnTo>
                      <a:pt x="2365" y="2920"/>
                    </a:lnTo>
                    <a:lnTo>
                      <a:pt x="2427" y="2947"/>
                    </a:lnTo>
                    <a:lnTo>
                      <a:pt x="2471" y="2894"/>
                    </a:lnTo>
                    <a:lnTo>
                      <a:pt x="2542" y="2894"/>
                    </a:lnTo>
                    <a:lnTo>
                      <a:pt x="2630" y="2894"/>
                    </a:lnTo>
                    <a:lnTo>
                      <a:pt x="2674" y="2841"/>
                    </a:lnTo>
                    <a:lnTo>
                      <a:pt x="2736" y="2850"/>
                    </a:lnTo>
                    <a:lnTo>
                      <a:pt x="2762" y="2788"/>
                    </a:lnTo>
                    <a:lnTo>
                      <a:pt x="2850" y="2806"/>
                    </a:lnTo>
                    <a:lnTo>
                      <a:pt x="2912" y="2770"/>
                    </a:lnTo>
                    <a:lnTo>
                      <a:pt x="3142" y="2770"/>
                    </a:lnTo>
                    <a:lnTo>
                      <a:pt x="3124" y="2709"/>
                    </a:lnTo>
                    <a:lnTo>
                      <a:pt x="3212" y="2691"/>
                    </a:lnTo>
                    <a:lnTo>
                      <a:pt x="3265" y="2656"/>
                    </a:lnTo>
                    <a:lnTo>
                      <a:pt x="3256" y="2603"/>
                    </a:lnTo>
                    <a:lnTo>
                      <a:pt x="3345" y="2603"/>
                    </a:lnTo>
                    <a:lnTo>
                      <a:pt x="3353" y="2559"/>
                    </a:lnTo>
                    <a:lnTo>
                      <a:pt x="3406" y="2541"/>
                    </a:lnTo>
                    <a:lnTo>
                      <a:pt x="3477" y="2541"/>
                    </a:lnTo>
                    <a:lnTo>
                      <a:pt x="3530" y="2514"/>
                    </a:lnTo>
                    <a:lnTo>
                      <a:pt x="3592" y="2532"/>
                    </a:lnTo>
                    <a:lnTo>
                      <a:pt x="3654" y="2541"/>
                    </a:lnTo>
                    <a:lnTo>
                      <a:pt x="3724" y="2532"/>
                    </a:lnTo>
                    <a:lnTo>
                      <a:pt x="3812" y="2541"/>
                    </a:lnTo>
                    <a:lnTo>
                      <a:pt x="3865" y="2550"/>
                    </a:lnTo>
                    <a:lnTo>
                      <a:pt x="3971" y="2470"/>
                    </a:lnTo>
                    <a:lnTo>
                      <a:pt x="4051" y="2364"/>
                    </a:lnTo>
                    <a:lnTo>
                      <a:pt x="4033" y="2347"/>
                    </a:lnTo>
                  </a:path>
                </a:pathLst>
              </a:custGeom>
              <a:solidFill>
                <a:srgbClr val="ACD0C3"/>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2" name="Freeform 8">
                <a:extLst>
                  <a:ext uri="{FF2B5EF4-FFF2-40B4-BE49-F238E27FC236}">
                    <a16:creationId xmlns:a16="http://schemas.microsoft.com/office/drawing/2014/main" id="{7854EEC8-94E4-4F0F-A7E4-24D192B949D2}"/>
                  </a:ext>
                </a:extLst>
              </p:cNvPr>
              <p:cNvSpPr>
                <a:spLocks noChangeArrowheads="1"/>
              </p:cNvSpPr>
              <p:nvPr/>
            </p:nvSpPr>
            <p:spPr bwMode="auto">
              <a:xfrm>
                <a:off x="6804022" y="604838"/>
                <a:ext cx="1044575" cy="809625"/>
              </a:xfrm>
              <a:custGeom>
                <a:avLst/>
                <a:gdLst>
                  <a:gd name="T0" fmla="*/ 1085 w 2903"/>
                  <a:gd name="T1" fmla="*/ 2188 h 2251"/>
                  <a:gd name="T2" fmla="*/ 1085 w 2903"/>
                  <a:gd name="T3" fmla="*/ 2091 h 2251"/>
                  <a:gd name="T4" fmla="*/ 1164 w 2903"/>
                  <a:gd name="T5" fmla="*/ 1994 h 2251"/>
                  <a:gd name="T6" fmla="*/ 1234 w 2903"/>
                  <a:gd name="T7" fmla="*/ 1844 h 2251"/>
                  <a:gd name="T8" fmla="*/ 1287 w 2903"/>
                  <a:gd name="T9" fmla="*/ 1712 h 2251"/>
                  <a:gd name="T10" fmla="*/ 1340 w 2903"/>
                  <a:gd name="T11" fmla="*/ 1597 h 2251"/>
                  <a:gd name="T12" fmla="*/ 1516 w 2903"/>
                  <a:gd name="T13" fmla="*/ 1465 h 2251"/>
                  <a:gd name="T14" fmla="*/ 1675 w 2903"/>
                  <a:gd name="T15" fmla="*/ 1394 h 2251"/>
                  <a:gd name="T16" fmla="*/ 1834 w 2903"/>
                  <a:gd name="T17" fmla="*/ 1138 h 2251"/>
                  <a:gd name="T18" fmla="*/ 1922 w 2903"/>
                  <a:gd name="T19" fmla="*/ 1006 h 2251"/>
                  <a:gd name="T20" fmla="*/ 1993 w 2903"/>
                  <a:gd name="T21" fmla="*/ 891 h 2251"/>
                  <a:gd name="T22" fmla="*/ 2249 w 2903"/>
                  <a:gd name="T23" fmla="*/ 838 h 2251"/>
                  <a:gd name="T24" fmla="*/ 2478 w 2903"/>
                  <a:gd name="T25" fmla="*/ 759 h 2251"/>
                  <a:gd name="T26" fmla="*/ 2664 w 2903"/>
                  <a:gd name="T27" fmla="*/ 671 h 2251"/>
                  <a:gd name="T28" fmla="*/ 2823 w 2903"/>
                  <a:gd name="T29" fmla="*/ 538 h 2251"/>
                  <a:gd name="T30" fmla="*/ 2893 w 2903"/>
                  <a:gd name="T31" fmla="*/ 406 h 2251"/>
                  <a:gd name="T32" fmla="*/ 2796 w 2903"/>
                  <a:gd name="T33" fmla="*/ 238 h 2251"/>
                  <a:gd name="T34" fmla="*/ 2611 w 2903"/>
                  <a:gd name="T35" fmla="*/ 115 h 2251"/>
                  <a:gd name="T36" fmla="*/ 2364 w 2903"/>
                  <a:gd name="T37" fmla="*/ 18 h 2251"/>
                  <a:gd name="T38" fmla="*/ 2187 w 2903"/>
                  <a:gd name="T39" fmla="*/ 9 h 2251"/>
                  <a:gd name="T40" fmla="*/ 2187 w 2903"/>
                  <a:gd name="T41" fmla="*/ 124 h 2251"/>
                  <a:gd name="T42" fmla="*/ 2055 w 2903"/>
                  <a:gd name="T43" fmla="*/ 168 h 2251"/>
                  <a:gd name="T44" fmla="*/ 2046 w 2903"/>
                  <a:gd name="T45" fmla="*/ 291 h 2251"/>
                  <a:gd name="T46" fmla="*/ 1914 w 2903"/>
                  <a:gd name="T47" fmla="*/ 362 h 2251"/>
                  <a:gd name="T48" fmla="*/ 1799 w 2903"/>
                  <a:gd name="T49" fmla="*/ 282 h 2251"/>
                  <a:gd name="T50" fmla="*/ 1728 w 2903"/>
                  <a:gd name="T51" fmla="*/ 450 h 2251"/>
                  <a:gd name="T52" fmla="*/ 1631 w 2903"/>
                  <a:gd name="T53" fmla="*/ 644 h 2251"/>
                  <a:gd name="T54" fmla="*/ 1472 w 2903"/>
                  <a:gd name="T55" fmla="*/ 724 h 2251"/>
                  <a:gd name="T56" fmla="*/ 1340 w 2903"/>
                  <a:gd name="T57" fmla="*/ 821 h 2251"/>
                  <a:gd name="T58" fmla="*/ 1172 w 2903"/>
                  <a:gd name="T59" fmla="*/ 812 h 2251"/>
                  <a:gd name="T60" fmla="*/ 1041 w 2903"/>
                  <a:gd name="T61" fmla="*/ 856 h 2251"/>
                  <a:gd name="T62" fmla="*/ 873 w 2903"/>
                  <a:gd name="T63" fmla="*/ 962 h 2251"/>
                  <a:gd name="T64" fmla="*/ 732 w 2903"/>
                  <a:gd name="T65" fmla="*/ 1068 h 2251"/>
                  <a:gd name="T66" fmla="*/ 661 w 2903"/>
                  <a:gd name="T67" fmla="*/ 1174 h 2251"/>
                  <a:gd name="T68" fmla="*/ 511 w 2903"/>
                  <a:gd name="T69" fmla="*/ 1253 h 2251"/>
                  <a:gd name="T70" fmla="*/ 353 w 2903"/>
                  <a:gd name="T71" fmla="*/ 1324 h 2251"/>
                  <a:gd name="T72" fmla="*/ 114 w 2903"/>
                  <a:gd name="T73" fmla="*/ 1332 h 2251"/>
                  <a:gd name="T74" fmla="*/ 17 w 2903"/>
                  <a:gd name="T75" fmla="*/ 1474 h 2251"/>
                  <a:gd name="T76" fmla="*/ 0 w 2903"/>
                  <a:gd name="T77" fmla="*/ 1668 h 2251"/>
                  <a:gd name="T78" fmla="*/ 70 w 2903"/>
                  <a:gd name="T79" fmla="*/ 1765 h 2251"/>
                  <a:gd name="T80" fmla="*/ 176 w 2903"/>
                  <a:gd name="T81" fmla="*/ 1800 h 2251"/>
                  <a:gd name="T82" fmla="*/ 414 w 2903"/>
                  <a:gd name="T83" fmla="*/ 1765 h 2251"/>
                  <a:gd name="T84" fmla="*/ 467 w 2903"/>
                  <a:gd name="T85" fmla="*/ 1844 h 2251"/>
                  <a:gd name="T86" fmla="*/ 556 w 2903"/>
                  <a:gd name="T87" fmla="*/ 1879 h 2251"/>
                  <a:gd name="T88" fmla="*/ 661 w 2903"/>
                  <a:gd name="T89" fmla="*/ 1959 h 2251"/>
                  <a:gd name="T90" fmla="*/ 688 w 2903"/>
                  <a:gd name="T91" fmla="*/ 2074 h 2251"/>
                  <a:gd name="T92" fmla="*/ 591 w 2903"/>
                  <a:gd name="T93" fmla="*/ 2188 h 2251"/>
                  <a:gd name="T94" fmla="*/ 661 w 2903"/>
                  <a:gd name="T95" fmla="*/ 2250 h 2251"/>
                  <a:gd name="T96" fmla="*/ 812 w 2903"/>
                  <a:gd name="T97" fmla="*/ 2215 h 2251"/>
                  <a:gd name="T98" fmla="*/ 953 w 2903"/>
                  <a:gd name="T99" fmla="*/ 2224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03" h="2251">
                    <a:moveTo>
                      <a:pt x="1032" y="2241"/>
                    </a:moveTo>
                    <a:lnTo>
                      <a:pt x="1085" y="2188"/>
                    </a:lnTo>
                    <a:lnTo>
                      <a:pt x="1085" y="2144"/>
                    </a:lnTo>
                    <a:lnTo>
                      <a:pt x="1085" y="2091"/>
                    </a:lnTo>
                    <a:lnTo>
                      <a:pt x="1129" y="2047"/>
                    </a:lnTo>
                    <a:lnTo>
                      <a:pt x="1164" y="1994"/>
                    </a:lnTo>
                    <a:lnTo>
                      <a:pt x="1190" y="1941"/>
                    </a:lnTo>
                    <a:lnTo>
                      <a:pt x="1234" y="1844"/>
                    </a:lnTo>
                    <a:lnTo>
                      <a:pt x="1261" y="1774"/>
                    </a:lnTo>
                    <a:lnTo>
                      <a:pt x="1287" y="1712"/>
                    </a:lnTo>
                    <a:lnTo>
                      <a:pt x="1340" y="1659"/>
                    </a:lnTo>
                    <a:lnTo>
                      <a:pt x="1340" y="1597"/>
                    </a:lnTo>
                    <a:lnTo>
                      <a:pt x="1428" y="1527"/>
                    </a:lnTo>
                    <a:lnTo>
                      <a:pt x="1516" y="1465"/>
                    </a:lnTo>
                    <a:lnTo>
                      <a:pt x="1622" y="1447"/>
                    </a:lnTo>
                    <a:lnTo>
                      <a:pt x="1675" y="1394"/>
                    </a:lnTo>
                    <a:lnTo>
                      <a:pt x="1728" y="1315"/>
                    </a:lnTo>
                    <a:lnTo>
                      <a:pt x="1834" y="1138"/>
                    </a:lnTo>
                    <a:lnTo>
                      <a:pt x="1869" y="1076"/>
                    </a:lnTo>
                    <a:lnTo>
                      <a:pt x="1922" y="1006"/>
                    </a:lnTo>
                    <a:lnTo>
                      <a:pt x="1940" y="953"/>
                    </a:lnTo>
                    <a:lnTo>
                      <a:pt x="1993" y="891"/>
                    </a:lnTo>
                    <a:lnTo>
                      <a:pt x="2090" y="865"/>
                    </a:lnTo>
                    <a:lnTo>
                      <a:pt x="2249" y="838"/>
                    </a:lnTo>
                    <a:lnTo>
                      <a:pt x="2337" y="794"/>
                    </a:lnTo>
                    <a:lnTo>
                      <a:pt x="2478" y="759"/>
                    </a:lnTo>
                    <a:lnTo>
                      <a:pt x="2567" y="732"/>
                    </a:lnTo>
                    <a:lnTo>
                      <a:pt x="2664" y="671"/>
                    </a:lnTo>
                    <a:lnTo>
                      <a:pt x="2708" y="591"/>
                    </a:lnTo>
                    <a:lnTo>
                      <a:pt x="2823" y="538"/>
                    </a:lnTo>
                    <a:lnTo>
                      <a:pt x="2902" y="476"/>
                    </a:lnTo>
                    <a:lnTo>
                      <a:pt x="2893" y="406"/>
                    </a:lnTo>
                    <a:lnTo>
                      <a:pt x="2840" y="309"/>
                    </a:lnTo>
                    <a:lnTo>
                      <a:pt x="2796" y="238"/>
                    </a:lnTo>
                    <a:lnTo>
                      <a:pt x="2717" y="168"/>
                    </a:lnTo>
                    <a:lnTo>
                      <a:pt x="2611" y="115"/>
                    </a:lnTo>
                    <a:lnTo>
                      <a:pt x="2478" y="71"/>
                    </a:lnTo>
                    <a:lnTo>
                      <a:pt x="2364" y="18"/>
                    </a:lnTo>
                    <a:lnTo>
                      <a:pt x="2284" y="0"/>
                    </a:lnTo>
                    <a:lnTo>
                      <a:pt x="2187" y="9"/>
                    </a:lnTo>
                    <a:lnTo>
                      <a:pt x="2134" y="62"/>
                    </a:lnTo>
                    <a:lnTo>
                      <a:pt x="2187" y="124"/>
                    </a:lnTo>
                    <a:lnTo>
                      <a:pt x="2161" y="185"/>
                    </a:lnTo>
                    <a:lnTo>
                      <a:pt x="2055" y="168"/>
                    </a:lnTo>
                    <a:lnTo>
                      <a:pt x="1993" y="212"/>
                    </a:lnTo>
                    <a:lnTo>
                      <a:pt x="2046" y="291"/>
                    </a:lnTo>
                    <a:lnTo>
                      <a:pt x="2020" y="353"/>
                    </a:lnTo>
                    <a:lnTo>
                      <a:pt x="1914" y="362"/>
                    </a:lnTo>
                    <a:lnTo>
                      <a:pt x="1869" y="291"/>
                    </a:lnTo>
                    <a:lnTo>
                      <a:pt x="1799" y="282"/>
                    </a:lnTo>
                    <a:lnTo>
                      <a:pt x="1737" y="309"/>
                    </a:lnTo>
                    <a:lnTo>
                      <a:pt x="1728" y="450"/>
                    </a:lnTo>
                    <a:lnTo>
                      <a:pt x="1667" y="574"/>
                    </a:lnTo>
                    <a:lnTo>
                      <a:pt x="1631" y="644"/>
                    </a:lnTo>
                    <a:lnTo>
                      <a:pt x="1534" y="688"/>
                    </a:lnTo>
                    <a:lnTo>
                      <a:pt x="1472" y="724"/>
                    </a:lnTo>
                    <a:lnTo>
                      <a:pt x="1437" y="776"/>
                    </a:lnTo>
                    <a:lnTo>
                      <a:pt x="1340" y="821"/>
                    </a:lnTo>
                    <a:lnTo>
                      <a:pt x="1243" y="803"/>
                    </a:lnTo>
                    <a:lnTo>
                      <a:pt x="1172" y="812"/>
                    </a:lnTo>
                    <a:lnTo>
                      <a:pt x="1120" y="847"/>
                    </a:lnTo>
                    <a:lnTo>
                      <a:pt x="1041" y="856"/>
                    </a:lnTo>
                    <a:lnTo>
                      <a:pt x="953" y="909"/>
                    </a:lnTo>
                    <a:lnTo>
                      <a:pt x="873" y="962"/>
                    </a:lnTo>
                    <a:lnTo>
                      <a:pt x="820" y="1041"/>
                    </a:lnTo>
                    <a:lnTo>
                      <a:pt x="732" y="1068"/>
                    </a:lnTo>
                    <a:lnTo>
                      <a:pt x="661" y="1112"/>
                    </a:lnTo>
                    <a:lnTo>
                      <a:pt x="661" y="1174"/>
                    </a:lnTo>
                    <a:lnTo>
                      <a:pt x="564" y="1191"/>
                    </a:lnTo>
                    <a:lnTo>
                      <a:pt x="511" y="1253"/>
                    </a:lnTo>
                    <a:lnTo>
                      <a:pt x="441" y="1306"/>
                    </a:lnTo>
                    <a:lnTo>
                      <a:pt x="353" y="1324"/>
                    </a:lnTo>
                    <a:lnTo>
                      <a:pt x="211" y="1324"/>
                    </a:lnTo>
                    <a:lnTo>
                      <a:pt x="114" y="1332"/>
                    </a:lnTo>
                    <a:lnTo>
                      <a:pt x="97" y="1394"/>
                    </a:lnTo>
                    <a:lnTo>
                      <a:pt x="17" y="1474"/>
                    </a:lnTo>
                    <a:lnTo>
                      <a:pt x="8" y="1571"/>
                    </a:lnTo>
                    <a:lnTo>
                      <a:pt x="0" y="1668"/>
                    </a:lnTo>
                    <a:lnTo>
                      <a:pt x="26" y="1729"/>
                    </a:lnTo>
                    <a:lnTo>
                      <a:pt x="70" y="1765"/>
                    </a:lnTo>
                    <a:lnTo>
                      <a:pt x="61" y="1809"/>
                    </a:lnTo>
                    <a:lnTo>
                      <a:pt x="176" y="1800"/>
                    </a:lnTo>
                    <a:lnTo>
                      <a:pt x="300" y="1765"/>
                    </a:lnTo>
                    <a:lnTo>
                      <a:pt x="414" y="1765"/>
                    </a:lnTo>
                    <a:lnTo>
                      <a:pt x="476" y="1774"/>
                    </a:lnTo>
                    <a:lnTo>
                      <a:pt x="467" y="1844"/>
                    </a:lnTo>
                    <a:lnTo>
                      <a:pt x="450" y="1915"/>
                    </a:lnTo>
                    <a:lnTo>
                      <a:pt x="556" y="1879"/>
                    </a:lnTo>
                    <a:lnTo>
                      <a:pt x="600" y="1941"/>
                    </a:lnTo>
                    <a:lnTo>
                      <a:pt x="661" y="1959"/>
                    </a:lnTo>
                    <a:lnTo>
                      <a:pt x="706" y="2012"/>
                    </a:lnTo>
                    <a:lnTo>
                      <a:pt x="688" y="2074"/>
                    </a:lnTo>
                    <a:lnTo>
                      <a:pt x="644" y="2118"/>
                    </a:lnTo>
                    <a:lnTo>
                      <a:pt x="591" y="2188"/>
                    </a:lnTo>
                    <a:lnTo>
                      <a:pt x="653" y="2206"/>
                    </a:lnTo>
                    <a:lnTo>
                      <a:pt x="661" y="2250"/>
                    </a:lnTo>
                    <a:lnTo>
                      <a:pt x="732" y="2215"/>
                    </a:lnTo>
                    <a:lnTo>
                      <a:pt x="812" y="2215"/>
                    </a:lnTo>
                    <a:lnTo>
                      <a:pt x="864" y="2232"/>
                    </a:lnTo>
                    <a:lnTo>
                      <a:pt x="953" y="2224"/>
                    </a:lnTo>
                    <a:lnTo>
                      <a:pt x="1032" y="2241"/>
                    </a:lnTo>
                  </a:path>
                </a:pathLst>
              </a:custGeom>
              <a:solidFill>
                <a:srgbClr val="5E7759"/>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3" name="Freeform 9">
                <a:extLst>
                  <a:ext uri="{FF2B5EF4-FFF2-40B4-BE49-F238E27FC236}">
                    <a16:creationId xmlns:a16="http://schemas.microsoft.com/office/drawing/2014/main" id="{D7757DB1-654A-4325-968D-314FE0503ED2}"/>
                  </a:ext>
                </a:extLst>
              </p:cNvPr>
              <p:cNvSpPr>
                <a:spLocks noChangeArrowheads="1"/>
              </p:cNvSpPr>
              <p:nvPr/>
            </p:nvSpPr>
            <p:spPr bwMode="auto">
              <a:xfrm>
                <a:off x="6273796" y="1071563"/>
                <a:ext cx="577850" cy="906462"/>
              </a:xfrm>
              <a:custGeom>
                <a:avLst/>
                <a:gdLst>
                  <a:gd name="T0" fmla="*/ 1535 w 1607"/>
                  <a:gd name="T1" fmla="*/ 556 h 2516"/>
                  <a:gd name="T2" fmla="*/ 1553 w 1607"/>
                  <a:gd name="T3" fmla="*/ 680 h 2516"/>
                  <a:gd name="T4" fmla="*/ 1580 w 1607"/>
                  <a:gd name="T5" fmla="*/ 821 h 2516"/>
                  <a:gd name="T6" fmla="*/ 1491 w 1607"/>
                  <a:gd name="T7" fmla="*/ 909 h 2516"/>
                  <a:gd name="T8" fmla="*/ 1341 w 1607"/>
                  <a:gd name="T9" fmla="*/ 962 h 2516"/>
                  <a:gd name="T10" fmla="*/ 1165 w 1607"/>
                  <a:gd name="T11" fmla="*/ 1041 h 2516"/>
                  <a:gd name="T12" fmla="*/ 1085 w 1607"/>
                  <a:gd name="T13" fmla="*/ 1156 h 2516"/>
                  <a:gd name="T14" fmla="*/ 1041 w 1607"/>
                  <a:gd name="T15" fmla="*/ 1324 h 2516"/>
                  <a:gd name="T16" fmla="*/ 1138 w 1607"/>
                  <a:gd name="T17" fmla="*/ 1482 h 2516"/>
                  <a:gd name="T18" fmla="*/ 1324 w 1607"/>
                  <a:gd name="T19" fmla="*/ 1632 h 2516"/>
                  <a:gd name="T20" fmla="*/ 1403 w 1607"/>
                  <a:gd name="T21" fmla="*/ 1791 h 2516"/>
                  <a:gd name="T22" fmla="*/ 1306 w 1607"/>
                  <a:gd name="T23" fmla="*/ 1844 h 2516"/>
                  <a:gd name="T24" fmla="*/ 1103 w 1607"/>
                  <a:gd name="T25" fmla="*/ 1844 h 2516"/>
                  <a:gd name="T26" fmla="*/ 1041 w 1607"/>
                  <a:gd name="T27" fmla="*/ 1932 h 2516"/>
                  <a:gd name="T28" fmla="*/ 1041 w 1607"/>
                  <a:gd name="T29" fmla="*/ 1994 h 2516"/>
                  <a:gd name="T30" fmla="*/ 1174 w 1607"/>
                  <a:gd name="T31" fmla="*/ 2083 h 2516"/>
                  <a:gd name="T32" fmla="*/ 1209 w 1607"/>
                  <a:gd name="T33" fmla="*/ 2215 h 2516"/>
                  <a:gd name="T34" fmla="*/ 1262 w 1607"/>
                  <a:gd name="T35" fmla="*/ 2277 h 2516"/>
                  <a:gd name="T36" fmla="*/ 1315 w 1607"/>
                  <a:gd name="T37" fmla="*/ 2330 h 2516"/>
                  <a:gd name="T38" fmla="*/ 1394 w 1607"/>
                  <a:gd name="T39" fmla="*/ 2391 h 2516"/>
                  <a:gd name="T40" fmla="*/ 1341 w 1607"/>
                  <a:gd name="T41" fmla="*/ 2515 h 2516"/>
                  <a:gd name="T42" fmla="*/ 1174 w 1607"/>
                  <a:gd name="T43" fmla="*/ 2497 h 2516"/>
                  <a:gd name="T44" fmla="*/ 1068 w 1607"/>
                  <a:gd name="T45" fmla="*/ 2506 h 2516"/>
                  <a:gd name="T46" fmla="*/ 971 w 1607"/>
                  <a:gd name="T47" fmla="*/ 2427 h 2516"/>
                  <a:gd name="T48" fmla="*/ 821 w 1607"/>
                  <a:gd name="T49" fmla="*/ 2347 h 2516"/>
                  <a:gd name="T50" fmla="*/ 732 w 1607"/>
                  <a:gd name="T51" fmla="*/ 2250 h 2516"/>
                  <a:gd name="T52" fmla="*/ 635 w 1607"/>
                  <a:gd name="T53" fmla="*/ 2180 h 2516"/>
                  <a:gd name="T54" fmla="*/ 485 w 1607"/>
                  <a:gd name="T55" fmla="*/ 2206 h 2516"/>
                  <a:gd name="T56" fmla="*/ 362 w 1607"/>
                  <a:gd name="T57" fmla="*/ 2083 h 2516"/>
                  <a:gd name="T58" fmla="*/ 212 w 1607"/>
                  <a:gd name="T59" fmla="*/ 2056 h 2516"/>
                  <a:gd name="T60" fmla="*/ 221 w 1607"/>
                  <a:gd name="T61" fmla="*/ 1915 h 2516"/>
                  <a:gd name="T62" fmla="*/ 194 w 1607"/>
                  <a:gd name="T63" fmla="*/ 1818 h 2516"/>
                  <a:gd name="T64" fmla="*/ 238 w 1607"/>
                  <a:gd name="T65" fmla="*/ 1685 h 2516"/>
                  <a:gd name="T66" fmla="*/ 141 w 1607"/>
                  <a:gd name="T67" fmla="*/ 1632 h 2516"/>
                  <a:gd name="T68" fmla="*/ 115 w 1607"/>
                  <a:gd name="T69" fmla="*/ 1518 h 2516"/>
                  <a:gd name="T70" fmla="*/ 185 w 1607"/>
                  <a:gd name="T71" fmla="*/ 1438 h 2516"/>
                  <a:gd name="T72" fmla="*/ 70 w 1607"/>
                  <a:gd name="T73" fmla="*/ 1332 h 2516"/>
                  <a:gd name="T74" fmla="*/ 53 w 1607"/>
                  <a:gd name="T75" fmla="*/ 1244 h 2516"/>
                  <a:gd name="T76" fmla="*/ 79 w 1607"/>
                  <a:gd name="T77" fmla="*/ 1130 h 2516"/>
                  <a:gd name="T78" fmla="*/ 123 w 1607"/>
                  <a:gd name="T79" fmla="*/ 1024 h 2516"/>
                  <a:gd name="T80" fmla="*/ 159 w 1607"/>
                  <a:gd name="T81" fmla="*/ 900 h 2516"/>
                  <a:gd name="T82" fmla="*/ 229 w 1607"/>
                  <a:gd name="T83" fmla="*/ 785 h 2516"/>
                  <a:gd name="T84" fmla="*/ 212 w 1607"/>
                  <a:gd name="T85" fmla="*/ 662 h 2516"/>
                  <a:gd name="T86" fmla="*/ 221 w 1607"/>
                  <a:gd name="T87" fmla="*/ 538 h 2516"/>
                  <a:gd name="T88" fmla="*/ 273 w 1607"/>
                  <a:gd name="T89" fmla="*/ 397 h 2516"/>
                  <a:gd name="T90" fmla="*/ 423 w 1607"/>
                  <a:gd name="T91" fmla="*/ 371 h 2516"/>
                  <a:gd name="T92" fmla="*/ 626 w 1607"/>
                  <a:gd name="T93" fmla="*/ 397 h 2516"/>
                  <a:gd name="T94" fmla="*/ 856 w 1607"/>
                  <a:gd name="T95" fmla="*/ 344 h 2516"/>
                  <a:gd name="T96" fmla="*/ 838 w 1607"/>
                  <a:gd name="T97" fmla="*/ 141 h 2516"/>
                  <a:gd name="T98" fmla="*/ 909 w 1607"/>
                  <a:gd name="T99" fmla="*/ 62 h 2516"/>
                  <a:gd name="T100" fmla="*/ 997 w 1607"/>
                  <a:gd name="T101" fmla="*/ 0 h 2516"/>
                  <a:gd name="T102" fmla="*/ 1129 w 1607"/>
                  <a:gd name="T103" fmla="*/ 27 h 2516"/>
                  <a:gd name="T104" fmla="*/ 1332 w 1607"/>
                  <a:gd name="T105" fmla="*/ 62 h 2516"/>
                  <a:gd name="T106" fmla="*/ 1518 w 1607"/>
                  <a:gd name="T107" fmla="*/ 53 h 2516"/>
                  <a:gd name="T108" fmla="*/ 1571 w 1607"/>
                  <a:gd name="T109" fmla="*/ 97 h 2516"/>
                  <a:gd name="T110" fmla="*/ 1482 w 1607"/>
                  <a:gd name="T111" fmla="*/ 274 h 2516"/>
                  <a:gd name="T112" fmla="*/ 1500 w 1607"/>
                  <a:gd name="T113" fmla="*/ 432 h 2516"/>
                  <a:gd name="T114" fmla="*/ 1535 w 1607"/>
                  <a:gd name="T115" fmla="*/ 512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7" h="2516">
                    <a:moveTo>
                      <a:pt x="1491" y="556"/>
                    </a:moveTo>
                    <a:lnTo>
                      <a:pt x="1535" y="556"/>
                    </a:lnTo>
                    <a:lnTo>
                      <a:pt x="1606" y="600"/>
                    </a:lnTo>
                    <a:lnTo>
                      <a:pt x="1553" y="680"/>
                    </a:lnTo>
                    <a:lnTo>
                      <a:pt x="1571" y="741"/>
                    </a:lnTo>
                    <a:lnTo>
                      <a:pt x="1580" y="821"/>
                    </a:lnTo>
                    <a:lnTo>
                      <a:pt x="1509" y="847"/>
                    </a:lnTo>
                    <a:lnTo>
                      <a:pt x="1491" y="909"/>
                    </a:lnTo>
                    <a:lnTo>
                      <a:pt x="1421" y="927"/>
                    </a:lnTo>
                    <a:lnTo>
                      <a:pt x="1341" y="962"/>
                    </a:lnTo>
                    <a:lnTo>
                      <a:pt x="1244" y="971"/>
                    </a:lnTo>
                    <a:lnTo>
                      <a:pt x="1165" y="1041"/>
                    </a:lnTo>
                    <a:lnTo>
                      <a:pt x="1138" y="1112"/>
                    </a:lnTo>
                    <a:lnTo>
                      <a:pt x="1085" y="1156"/>
                    </a:lnTo>
                    <a:lnTo>
                      <a:pt x="1041" y="1218"/>
                    </a:lnTo>
                    <a:lnTo>
                      <a:pt x="1041" y="1324"/>
                    </a:lnTo>
                    <a:lnTo>
                      <a:pt x="1059" y="1403"/>
                    </a:lnTo>
                    <a:lnTo>
                      <a:pt x="1138" y="1482"/>
                    </a:lnTo>
                    <a:lnTo>
                      <a:pt x="1235" y="1553"/>
                    </a:lnTo>
                    <a:lnTo>
                      <a:pt x="1324" y="1632"/>
                    </a:lnTo>
                    <a:lnTo>
                      <a:pt x="1377" y="1721"/>
                    </a:lnTo>
                    <a:lnTo>
                      <a:pt x="1403" y="1791"/>
                    </a:lnTo>
                    <a:lnTo>
                      <a:pt x="1403" y="1853"/>
                    </a:lnTo>
                    <a:lnTo>
                      <a:pt x="1306" y="1844"/>
                    </a:lnTo>
                    <a:lnTo>
                      <a:pt x="1235" y="1853"/>
                    </a:lnTo>
                    <a:lnTo>
                      <a:pt x="1103" y="1844"/>
                    </a:lnTo>
                    <a:lnTo>
                      <a:pt x="1050" y="1862"/>
                    </a:lnTo>
                    <a:lnTo>
                      <a:pt x="1041" y="1932"/>
                    </a:lnTo>
                    <a:lnTo>
                      <a:pt x="971" y="1959"/>
                    </a:lnTo>
                    <a:lnTo>
                      <a:pt x="1041" y="1994"/>
                    </a:lnTo>
                    <a:lnTo>
                      <a:pt x="1121" y="2021"/>
                    </a:lnTo>
                    <a:lnTo>
                      <a:pt x="1174" y="2083"/>
                    </a:lnTo>
                    <a:lnTo>
                      <a:pt x="1218" y="2153"/>
                    </a:lnTo>
                    <a:lnTo>
                      <a:pt x="1209" y="2215"/>
                    </a:lnTo>
                    <a:lnTo>
                      <a:pt x="1200" y="2277"/>
                    </a:lnTo>
                    <a:lnTo>
                      <a:pt x="1262" y="2277"/>
                    </a:lnTo>
                    <a:lnTo>
                      <a:pt x="1306" y="2277"/>
                    </a:lnTo>
                    <a:lnTo>
                      <a:pt x="1315" y="2330"/>
                    </a:lnTo>
                    <a:lnTo>
                      <a:pt x="1341" y="2391"/>
                    </a:lnTo>
                    <a:lnTo>
                      <a:pt x="1394" y="2391"/>
                    </a:lnTo>
                    <a:lnTo>
                      <a:pt x="1377" y="2453"/>
                    </a:lnTo>
                    <a:lnTo>
                      <a:pt x="1341" y="2515"/>
                    </a:lnTo>
                    <a:lnTo>
                      <a:pt x="1253" y="2506"/>
                    </a:lnTo>
                    <a:lnTo>
                      <a:pt x="1174" y="2497"/>
                    </a:lnTo>
                    <a:lnTo>
                      <a:pt x="1129" y="2462"/>
                    </a:lnTo>
                    <a:lnTo>
                      <a:pt x="1068" y="2506"/>
                    </a:lnTo>
                    <a:lnTo>
                      <a:pt x="1006" y="2497"/>
                    </a:lnTo>
                    <a:lnTo>
                      <a:pt x="971" y="2427"/>
                    </a:lnTo>
                    <a:lnTo>
                      <a:pt x="900" y="2409"/>
                    </a:lnTo>
                    <a:lnTo>
                      <a:pt x="821" y="2347"/>
                    </a:lnTo>
                    <a:lnTo>
                      <a:pt x="794" y="2277"/>
                    </a:lnTo>
                    <a:lnTo>
                      <a:pt x="732" y="2250"/>
                    </a:lnTo>
                    <a:lnTo>
                      <a:pt x="671" y="2277"/>
                    </a:lnTo>
                    <a:lnTo>
                      <a:pt x="635" y="2180"/>
                    </a:lnTo>
                    <a:lnTo>
                      <a:pt x="582" y="2241"/>
                    </a:lnTo>
                    <a:lnTo>
                      <a:pt x="485" y="2206"/>
                    </a:lnTo>
                    <a:lnTo>
                      <a:pt x="432" y="2144"/>
                    </a:lnTo>
                    <a:lnTo>
                      <a:pt x="362" y="2083"/>
                    </a:lnTo>
                    <a:lnTo>
                      <a:pt x="291" y="2038"/>
                    </a:lnTo>
                    <a:lnTo>
                      <a:pt x="212" y="2056"/>
                    </a:lnTo>
                    <a:lnTo>
                      <a:pt x="203" y="1985"/>
                    </a:lnTo>
                    <a:lnTo>
                      <a:pt x="221" y="1915"/>
                    </a:lnTo>
                    <a:lnTo>
                      <a:pt x="229" y="1871"/>
                    </a:lnTo>
                    <a:lnTo>
                      <a:pt x="194" y="1818"/>
                    </a:lnTo>
                    <a:lnTo>
                      <a:pt x="159" y="1738"/>
                    </a:lnTo>
                    <a:lnTo>
                      <a:pt x="238" y="1685"/>
                    </a:lnTo>
                    <a:lnTo>
                      <a:pt x="194" y="1668"/>
                    </a:lnTo>
                    <a:lnTo>
                      <a:pt x="141" y="1632"/>
                    </a:lnTo>
                    <a:lnTo>
                      <a:pt x="123" y="1597"/>
                    </a:lnTo>
                    <a:lnTo>
                      <a:pt x="115" y="1518"/>
                    </a:lnTo>
                    <a:lnTo>
                      <a:pt x="176" y="1482"/>
                    </a:lnTo>
                    <a:lnTo>
                      <a:pt x="185" y="1438"/>
                    </a:lnTo>
                    <a:lnTo>
                      <a:pt x="123" y="1359"/>
                    </a:lnTo>
                    <a:lnTo>
                      <a:pt x="70" y="1332"/>
                    </a:lnTo>
                    <a:lnTo>
                      <a:pt x="0" y="1297"/>
                    </a:lnTo>
                    <a:lnTo>
                      <a:pt x="53" y="1244"/>
                    </a:lnTo>
                    <a:lnTo>
                      <a:pt x="35" y="1165"/>
                    </a:lnTo>
                    <a:lnTo>
                      <a:pt x="79" y="1130"/>
                    </a:lnTo>
                    <a:lnTo>
                      <a:pt x="106" y="1068"/>
                    </a:lnTo>
                    <a:lnTo>
                      <a:pt x="123" y="1024"/>
                    </a:lnTo>
                    <a:lnTo>
                      <a:pt x="150" y="953"/>
                    </a:lnTo>
                    <a:lnTo>
                      <a:pt x="159" y="900"/>
                    </a:lnTo>
                    <a:lnTo>
                      <a:pt x="203" y="838"/>
                    </a:lnTo>
                    <a:lnTo>
                      <a:pt x="229" y="785"/>
                    </a:lnTo>
                    <a:lnTo>
                      <a:pt x="229" y="715"/>
                    </a:lnTo>
                    <a:lnTo>
                      <a:pt x="212" y="662"/>
                    </a:lnTo>
                    <a:lnTo>
                      <a:pt x="247" y="600"/>
                    </a:lnTo>
                    <a:lnTo>
                      <a:pt x="221" y="538"/>
                    </a:lnTo>
                    <a:lnTo>
                      <a:pt x="221" y="432"/>
                    </a:lnTo>
                    <a:lnTo>
                      <a:pt x="273" y="397"/>
                    </a:lnTo>
                    <a:lnTo>
                      <a:pt x="318" y="344"/>
                    </a:lnTo>
                    <a:lnTo>
                      <a:pt x="423" y="371"/>
                    </a:lnTo>
                    <a:lnTo>
                      <a:pt x="512" y="380"/>
                    </a:lnTo>
                    <a:lnTo>
                      <a:pt x="626" y="397"/>
                    </a:lnTo>
                    <a:lnTo>
                      <a:pt x="768" y="380"/>
                    </a:lnTo>
                    <a:lnTo>
                      <a:pt x="856" y="344"/>
                    </a:lnTo>
                    <a:lnTo>
                      <a:pt x="838" y="230"/>
                    </a:lnTo>
                    <a:lnTo>
                      <a:pt x="838" y="141"/>
                    </a:lnTo>
                    <a:lnTo>
                      <a:pt x="865" y="80"/>
                    </a:lnTo>
                    <a:lnTo>
                      <a:pt x="909" y="62"/>
                    </a:lnTo>
                    <a:lnTo>
                      <a:pt x="926" y="0"/>
                    </a:lnTo>
                    <a:lnTo>
                      <a:pt x="997" y="0"/>
                    </a:lnTo>
                    <a:lnTo>
                      <a:pt x="1059" y="9"/>
                    </a:lnTo>
                    <a:lnTo>
                      <a:pt x="1129" y="27"/>
                    </a:lnTo>
                    <a:lnTo>
                      <a:pt x="1244" y="53"/>
                    </a:lnTo>
                    <a:lnTo>
                      <a:pt x="1332" y="62"/>
                    </a:lnTo>
                    <a:lnTo>
                      <a:pt x="1412" y="71"/>
                    </a:lnTo>
                    <a:lnTo>
                      <a:pt x="1518" y="53"/>
                    </a:lnTo>
                    <a:lnTo>
                      <a:pt x="1588" y="35"/>
                    </a:lnTo>
                    <a:lnTo>
                      <a:pt x="1571" y="97"/>
                    </a:lnTo>
                    <a:lnTo>
                      <a:pt x="1491" y="177"/>
                    </a:lnTo>
                    <a:lnTo>
                      <a:pt x="1482" y="274"/>
                    </a:lnTo>
                    <a:lnTo>
                      <a:pt x="1474" y="371"/>
                    </a:lnTo>
                    <a:lnTo>
                      <a:pt x="1500" y="432"/>
                    </a:lnTo>
                    <a:lnTo>
                      <a:pt x="1544" y="468"/>
                    </a:lnTo>
                    <a:lnTo>
                      <a:pt x="1535" y="512"/>
                    </a:lnTo>
                    <a:lnTo>
                      <a:pt x="1491" y="556"/>
                    </a:lnTo>
                  </a:path>
                </a:pathLst>
              </a:custGeom>
              <a:solidFill>
                <a:srgbClr val="5E7759"/>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4" name="Freeform 10">
                <a:extLst>
                  <a:ext uri="{FF2B5EF4-FFF2-40B4-BE49-F238E27FC236}">
                    <a16:creationId xmlns:a16="http://schemas.microsoft.com/office/drawing/2014/main" id="{B42A146C-A169-4F2E-8673-F0B24A70AB44}"/>
                  </a:ext>
                </a:extLst>
              </p:cNvPr>
              <p:cNvSpPr>
                <a:spLocks noChangeArrowheads="1"/>
              </p:cNvSpPr>
              <p:nvPr/>
            </p:nvSpPr>
            <p:spPr bwMode="auto">
              <a:xfrm>
                <a:off x="6623046" y="1239838"/>
                <a:ext cx="552450" cy="1244600"/>
              </a:xfrm>
              <a:custGeom>
                <a:avLst/>
                <a:gdLst>
                  <a:gd name="T0" fmla="*/ 423 w 1536"/>
                  <a:gd name="T1" fmla="*/ 1923 h 3459"/>
                  <a:gd name="T2" fmla="*/ 335 w 1536"/>
                  <a:gd name="T3" fmla="*/ 1809 h 3459"/>
                  <a:gd name="T4" fmla="*/ 238 w 1536"/>
                  <a:gd name="T5" fmla="*/ 1747 h 3459"/>
                  <a:gd name="T6" fmla="*/ 150 w 1536"/>
                  <a:gd name="T7" fmla="*/ 1553 h 3459"/>
                  <a:gd name="T8" fmla="*/ 70 w 1536"/>
                  <a:gd name="T9" fmla="*/ 1464 h 3459"/>
                  <a:gd name="T10" fmla="*/ 264 w 1536"/>
                  <a:gd name="T11" fmla="*/ 1385 h 3459"/>
                  <a:gd name="T12" fmla="*/ 432 w 1536"/>
                  <a:gd name="T13" fmla="*/ 1323 h 3459"/>
                  <a:gd name="T14" fmla="*/ 264 w 1536"/>
                  <a:gd name="T15" fmla="*/ 1085 h 3459"/>
                  <a:gd name="T16" fmla="*/ 70 w 1536"/>
                  <a:gd name="T17" fmla="*/ 856 h 3459"/>
                  <a:gd name="T18" fmla="*/ 167 w 1536"/>
                  <a:gd name="T19" fmla="*/ 644 h 3459"/>
                  <a:gd name="T20" fmla="*/ 370 w 1536"/>
                  <a:gd name="T21" fmla="*/ 494 h 3459"/>
                  <a:gd name="T22" fmla="*/ 538 w 1536"/>
                  <a:gd name="T23" fmla="*/ 379 h 3459"/>
                  <a:gd name="T24" fmla="*/ 582 w 1536"/>
                  <a:gd name="T25" fmla="*/ 212 h 3459"/>
                  <a:gd name="T26" fmla="*/ 520 w 1536"/>
                  <a:gd name="T27" fmla="*/ 88 h 3459"/>
                  <a:gd name="T28" fmla="*/ 803 w 1536"/>
                  <a:gd name="T29" fmla="*/ 0 h 3459"/>
                  <a:gd name="T30" fmla="*/ 970 w 1536"/>
                  <a:gd name="T31" fmla="*/ 79 h 3459"/>
                  <a:gd name="T32" fmla="*/ 1103 w 1536"/>
                  <a:gd name="T33" fmla="*/ 176 h 3459"/>
                  <a:gd name="T34" fmla="*/ 1191 w 1536"/>
                  <a:gd name="T35" fmla="*/ 309 h 3459"/>
                  <a:gd name="T36" fmla="*/ 1156 w 1536"/>
                  <a:gd name="T37" fmla="*/ 441 h 3459"/>
                  <a:gd name="T38" fmla="*/ 1315 w 1536"/>
                  <a:gd name="T39" fmla="*/ 450 h 3459"/>
                  <a:gd name="T40" fmla="*/ 1535 w 1536"/>
                  <a:gd name="T41" fmla="*/ 476 h 3459"/>
                  <a:gd name="T42" fmla="*/ 1420 w 1536"/>
                  <a:gd name="T43" fmla="*/ 653 h 3459"/>
                  <a:gd name="T44" fmla="*/ 1376 w 1536"/>
                  <a:gd name="T45" fmla="*/ 935 h 3459"/>
                  <a:gd name="T46" fmla="*/ 1385 w 1536"/>
                  <a:gd name="T47" fmla="*/ 1138 h 3459"/>
                  <a:gd name="T48" fmla="*/ 1253 w 1536"/>
                  <a:gd name="T49" fmla="*/ 1376 h 3459"/>
                  <a:gd name="T50" fmla="*/ 1059 w 1536"/>
                  <a:gd name="T51" fmla="*/ 1606 h 3459"/>
                  <a:gd name="T52" fmla="*/ 979 w 1536"/>
                  <a:gd name="T53" fmla="*/ 1809 h 3459"/>
                  <a:gd name="T54" fmla="*/ 891 w 1536"/>
                  <a:gd name="T55" fmla="*/ 1888 h 3459"/>
                  <a:gd name="T56" fmla="*/ 882 w 1536"/>
                  <a:gd name="T57" fmla="*/ 2109 h 3459"/>
                  <a:gd name="T58" fmla="*/ 856 w 1536"/>
                  <a:gd name="T59" fmla="*/ 2267 h 3459"/>
                  <a:gd name="T60" fmla="*/ 785 w 1536"/>
                  <a:gd name="T61" fmla="*/ 2409 h 3459"/>
                  <a:gd name="T62" fmla="*/ 820 w 1536"/>
                  <a:gd name="T63" fmla="*/ 2567 h 3459"/>
                  <a:gd name="T64" fmla="*/ 900 w 1536"/>
                  <a:gd name="T65" fmla="*/ 2726 h 3459"/>
                  <a:gd name="T66" fmla="*/ 1014 w 1536"/>
                  <a:gd name="T67" fmla="*/ 2629 h 3459"/>
                  <a:gd name="T68" fmla="*/ 944 w 1536"/>
                  <a:gd name="T69" fmla="*/ 2903 h 3459"/>
                  <a:gd name="T70" fmla="*/ 1067 w 1536"/>
                  <a:gd name="T71" fmla="*/ 3106 h 3459"/>
                  <a:gd name="T72" fmla="*/ 1023 w 1536"/>
                  <a:gd name="T73" fmla="*/ 3272 h 3459"/>
                  <a:gd name="T74" fmla="*/ 900 w 1536"/>
                  <a:gd name="T75" fmla="*/ 3431 h 3459"/>
                  <a:gd name="T76" fmla="*/ 714 w 1536"/>
                  <a:gd name="T77" fmla="*/ 3387 h 3459"/>
                  <a:gd name="T78" fmla="*/ 529 w 1536"/>
                  <a:gd name="T79" fmla="*/ 3334 h 3459"/>
                  <a:gd name="T80" fmla="*/ 617 w 1536"/>
                  <a:gd name="T81" fmla="*/ 3167 h 3459"/>
                  <a:gd name="T82" fmla="*/ 503 w 1536"/>
                  <a:gd name="T83" fmla="*/ 2938 h 3459"/>
                  <a:gd name="T84" fmla="*/ 503 w 1536"/>
                  <a:gd name="T85" fmla="*/ 2576 h 3459"/>
                  <a:gd name="T86" fmla="*/ 450 w 1536"/>
                  <a:gd name="T87" fmla="*/ 2338 h 3459"/>
                  <a:gd name="T88" fmla="*/ 344 w 1536"/>
                  <a:gd name="T89" fmla="*/ 2126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36" h="3459">
                    <a:moveTo>
                      <a:pt x="370" y="2047"/>
                    </a:moveTo>
                    <a:lnTo>
                      <a:pt x="406" y="1985"/>
                    </a:lnTo>
                    <a:lnTo>
                      <a:pt x="423" y="1923"/>
                    </a:lnTo>
                    <a:lnTo>
                      <a:pt x="370" y="1923"/>
                    </a:lnTo>
                    <a:lnTo>
                      <a:pt x="344" y="1862"/>
                    </a:lnTo>
                    <a:lnTo>
                      <a:pt x="335" y="1809"/>
                    </a:lnTo>
                    <a:lnTo>
                      <a:pt x="291" y="1809"/>
                    </a:lnTo>
                    <a:lnTo>
                      <a:pt x="229" y="1809"/>
                    </a:lnTo>
                    <a:lnTo>
                      <a:pt x="238" y="1747"/>
                    </a:lnTo>
                    <a:lnTo>
                      <a:pt x="247" y="1685"/>
                    </a:lnTo>
                    <a:lnTo>
                      <a:pt x="203" y="1615"/>
                    </a:lnTo>
                    <a:lnTo>
                      <a:pt x="150" y="1553"/>
                    </a:lnTo>
                    <a:lnTo>
                      <a:pt x="70" y="1526"/>
                    </a:lnTo>
                    <a:lnTo>
                      <a:pt x="0" y="1491"/>
                    </a:lnTo>
                    <a:lnTo>
                      <a:pt x="70" y="1464"/>
                    </a:lnTo>
                    <a:lnTo>
                      <a:pt x="79" y="1394"/>
                    </a:lnTo>
                    <a:lnTo>
                      <a:pt x="132" y="1376"/>
                    </a:lnTo>
                    <a:lnTo>
                      <a:pt x="264" y="1385"/>
                    </a:lnTo>
                    <a:lnTo>
                      <a:pt x="335" y="1376"/>
                    </a:lnTo>
                    <a:lnTo>
                      <a:pt x="432" y="1385"/>
                    </a:lnTo>
                    <a:lnTo>
                      <a:pt x="432" y="1323"/>
                    </a:lnTo>
                    <a:lnTo>
                      <a:pt x="406" y="1253"/>
                    </a:lnTo>
                    <a:lnTo>
                      <a:pt x="353" y="1164"/>
                    </a:lnTo>
                    <a:lnTo>
                      <a:pt x="264" y="1085"/>
                    </a:lnTo>
                    <a:lnTo>
                      <a:pt x="167" y="1014"/>
                    </a:lnTo>
                    <a:lnTo>
                      <a:pt x="88" y="935"/>
                    </a:lnTo>
                    <a:lnTo>
                      <a:pt x="70" y="856"/>
                    </a:lnTo>
                    <a:lnTo>
                      <a:pt x="70" y="750"/>
                    </a:lnTo>
                    <a:lnTo>
                      <a:pt x="114" y="688"/>
                    </a:lnTo>
                    <a:lnTo>
                      <a:pt x="167" y="644"/>
                    </a:lnTo>
                    <a:lnTo>
                      <a:pt x="194" y="573"/>
                    </a:lnTo>
                    <a:lnTo>
                      <a:pt x="273" y="503"/>
                    </a:lnTo>
                    <a:lnTo>
                      <a:pt x="370" y="494"/>
                    </a:lnTo>
                    <a:lnTo>
                      <a:pt x="450" y="459"/>
                    </a:lnTo>
                    <a:lnTo>
                      <a:pt x="520" y="441"/>
                    </a:lnTo>
                    <a:lnTo>
                      <a:pt x="538" y="379"/>
                    </a:lnTo>
                    <a:lnTo>
                      <a:pt x="609" y="353"/>
                    </a:lnTo>
                    <a:lnTo>
                      <a:pt x="600" y="273"/>
                    </a:lnTo>
                    <a:lnTo>
                      <a:pt x="582" y="212"/>
                    </a:lnTo>
                    <a:lnTo>
                      <a:pt x="635" y="132"/>
                    </a:lnTo>
                    <a:lnTo>
                      <a:pt x="564" y="88"/>
                    </a:lnTo>
                    <a:lnTo>
                      <a:pt x="520" y="88"/>
                    </a:lnTo>
                    <a:lnTo>
                      <a:pt x="564" y="44"/>
                    </a:lnTo>
                    <a:lnTo>
                      <a:pt x="679" y="35"/>
                    </a:lnTo>
                    <a:lnTo>
                      <a:pt x="803" y="0"/>
                    </a:lnTo>
                    <a:lnTo>
                      <a:pt x="917" y="0"/>
                    </a:lnTo>
                    <a:lnTo>
                      <a:pt x="979" y="9"/>
                    </a:lnTo>
                    <a:lnTo>
                      <a:pt x="970" y="79"/>
                    </a:lnTo>
                    <a:lnTo>
                      <a:pt x="953" y="150"/>
                    </a:lnTo>
                    <a:lnTo>
                      <a:pt x="1059" y="114"/>
                    </a:lnTo>
                    <a:lnTo>
                      <a:pt x="1103" y="176"/>
                    </a:lnTo>
                    <a:lnTo>
                      <a:pt x="1164" y="194"/>
                    </a:lnTo>
                    <a:lnTo>
                      <a:pt x="1209" y="247"/>
                    </a:lnTo>
                    <a:lnTo>
                      <a:pt x="1191" y="309"/>
                    </a:lnTo>
                    <a:lnTo>
                      <a:pt x="1147" y="353"/>
                    </a:lnTo>
                    <a:lnTo>
                      <a:pt x="1094" y="423"/>
                    </a:lnTo>
                    <a:lnTo>
                      <a:pt x="1156" y="441"/>
                    </a:lnTo>
                    <a:lnTo>
                      <a:pt x="1164" y="485"/>
                    </a:lnTo>
                    <a:lnTo>
                      <a:pt x="1235" y="450"/>
                    </a:lnTo>
                    <a:lnTo>
                      <a:pt x="1315" y="450"/>
                    </a:lnTo>
                    <a:lnTo>
                      <a:pt x="1367" y="467"/>
                    </a:lnTo>
                    <a:lnTo>
                      <a:pt x="1456" y="459"/>
                    </a:lnTo>
                    <a:lnTo>
                      <a:pt x="1535" y="476"/>
                    </a:lnTo>
                    <a:lnTo>
                      <a:pt x="1517" y="529"/>
                    </a:lnTo>
                    <a:lnTo>
                      <a:pt x="1456" y="582"/>
                    </a:lnTo>
                    <a:lnTo>
                      <a:pt x="1420" y="653"/>
                    </a:lnTo>
                    <a:lnTo>
                      <a:pt x="1429" y="732"/>
                    </a:lnTo>
                    <a:lnTo>
                      <a:pt x="1420" y="820"/>
                    </a:lnTo>
                    <a:lnTo>
                      <a:pt x="1376" y="935"/>
                    </a:lnTo>
                    <a:lnTo>
                      <a:pt x="1359" y="1014"/>
                    </a:lnTo>
                    <a:lnTo>
                      <a:pt x="1438" y="1067"/>
                    </a:lnTo>
                    <a:lnTo>
                      <a:pt x="1385" y="1138"/>
                    </a:lnTo>
                    <a:lnTo>
                      <a:pt x="1350" y="1191"/>
                    </a:lnTo>
                    <a:lnTo>
                      <a:pt x="1323" y="1279"/>
                    </a:lnTo>
                    <a:lnTo>
                      <a:pt x="1253" y="1376"/>
                    </a:lnTo>
                    <a:lnTo>
                      <a:pt x="1164" y="1420"/>
                    </a:lnTo>
                    <a:lnTo>
                      <a:pt x="1103" y="1500"/>
                    </a:lnTo>
                    <a:lnTo>
                      <a:pt x="1059" y="1606"/>
                    </a:lnTo>
                    <a:lnTo>
                      <a:pt x="1023" y="1694"/>
                    </a:lnTo>
                    <a:lnTo>
                      <a:pt x="1023" y="1747"/>
                    </a:lnTo>
                    <a:lnTo>
                      <a:pt x="979" y="1809"/>
                    </a:lnTo>
                    <a:lnTo>
                      <a:pt x="926" y="1826"/>
                    </a:lnTo>
                    <a:lnTo>
                      <a:pt x="882" y="1826"/>
                    </a:lnTo>
                    <a:lnTo>
                      <a:pt x="891" y="1888"/>
                    </a:lnTo>
                    <a:lnTo>
                      <a:pt x="891" y="1976"/>
                    </a:lnTo>
                    <a:lnTo>
                      <a:pt x="873" y="2029"/>
                    </a:lnTo>
                    <a:lnTo>
                      <a:pt x="882" y="2109"/>
                    </a:lnTo>
                    <a:lnTo>
                      <a:pt x="891" y="2170"/>
                    </a:lnTo>
                    <a:lnTo>
                      <a:pt x="900" y="2241"/>
                    </a:lnTo>
                    <a:lnTo>
                      <a:pt x="856" y="2267"/>
                    </a:lnTo>
                    <a:lnTo>
                      <a:pt x="856" y="2312"/>
                    </a:lnTo>
                    <a:lnTo>
                      <a:pt x="820" y="2356"/>
                    </a:lnTo>
                    <a:lnTo>
                      <a:pt x="785" y="2409"/>
                    </a:lnTo>
                    <a:lnTo>
                      <a:pt x="767" y="2479"/>
                    </a:lnTo>
                    <a:lnTo>
                      <a:pt x="785" y="2523"/>
                    </a:lnTo>
                    <a:lnTo>
                      <a:pt x="820" y="2567"/>
                    </a:lnTo>
                    <a:lnTo>
                      <a:pt x="847" y="2620"/>
                    </a:lnTo>
                    <a:lnTo>
                      <a:pt x="838" y="2700"/>
                    </a:lnTo>
                    <a:lnTo>
                      <a:pt x="900" y="2726"/>
                    </a:lnTo>
                    <a:lnTo>
                      <a:pt x="917" y="2656"/>
                    </a:lnTo>
                    <a:lnTo>
                      <a:pt x="953" y="2585"/>
                    </a:lnTo>
                    <a:lnTo>
                      <a:pt x="1014" y="2629"/>
                    </a:lnTo>
                    <a:lnTo>
                      <a:pt x="997" y="2735"/>
                    </a:lnTo>
                    <a:lnTo>
                      <a:pt x="953" y="2815"/>
                    </a:lnTo>
                    <a:lnTo>
                      <a:pt x="944" y="2903"/>
                    </a:lnTo>
                    <a:lnTo>
                      <a:pt x="944" y="2973"/>
                    </a:lnTo>
                    <a:lnTo>
                      <a:pt x="988" y="3035"/>
                    </a:lnTo>
                    <a:lnTo>
                      <a:pt x="1067" y="3106"/>
                    </a:lnTo>
                    <a:lnTo>
                      <a:pt x="1067" y="3176"/>
                    </a:lnTo>
                    <a:lnTo>
                      <a:pt x="1014" y="3194"/>
                    </a:lnTo>
                    <a:lnTo>
                      <a:pt x="1023" y="3272"/>
                    </a:lnTo>
                    <a:lnTo>
                      <a:pt x="1006" y="3325"/>
                    </a:lnTo>
                    <a:lnTo>
                      <a:pt x="935" y="3387"/>
                    </a:lnTo>
                    <a:lnTo>
                      <a:pt x="900" y="3431"/>
                    </a:lnTo>
                    <a:lnTo>
                      <a:pt x="847" y="3458"/>
                    </a:lnTo>
                    <a:lnTo>
                      <a:pt x="776" y="3414"/>
                    </a:lnTo>
                    <a:lnTo>
                      <a:pt x="714" y="3387"/>
                    </a:lnTo>
                    <a:lnTo>
                      <a:pt x="661" y="3387"/>
                    </a:lnTo>
                    <a:lnTo>
                      <a:pt x="564" y="3387"/>
                    </a:lnTo>
                    <a:lnTo>
                      <a:pt x="529" y="3334"/>
                    </a:lnTo>
                    <a:lnTo>
                      <a:pt x="538" y="3264"/>
                    </a:lnTo>
                    <a:lnTo>
                      <a:pt x="609" y="3229"/>
                    </a:lnTo>
                    <a:lnTo>
                      <a:pt x="617" y="3167"/>
                    </a:lnTo>
                    <a:lnTo>
                      <a:pt x="556" y="3097"/>
                    </a:lnTo>
                    <a:lnTo>
                      <a:pt x="511" y="3000"/>
                    </a:lnTo>
                    <a:lnTo>
                      <a:pt x="503" y="2938"/>
                    </a:lnTo>
                    <a:lnTo>
                      <a:pt x="503" y="2841"/>
                    </a:lnTo>
                    <a:lnTo>
                      <a:pt x="520" y="2726"/>
                    </a:lnTo>
                    <a:lnTo>
                      <a:pt x="503" y="2576"/>
                    </a:lnTo>
                    <a:lnTo>
                      <a:pt x="459" y="2479"/>
                    </a:lnTo>
                    <a:lnTo>
                      <a:pt x="441" y="2400"/>
                    </a:lnTo>
                    <a:lnTo>
                      <a:pt x="450" y="2338"/>
                    </a:lnTo>
                    <a:lnTo>
                      <a:pt x="459" y="2250"/>
                    </a:lnTo>
                    <a:lnTo>
                      <a:pt x="432" y="2197"/>
                    </a:lnTo>
                    <a:lnTo>
                      <a:pt x="344" y="2126"/>
                    </a:lnTo>
                    <a:lnTo>
                      <a:pt x="370" y="2047"/>
                    </a:lnTo>
                  </a:path>
                </a:pathLst>
              </a:custGeom>
              <a:solidFill>
                <a:srgbClr val="5E7759"/>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5" name="Freeform 11">
                <a:extLst>
                  <a:ext uri="{FF2B5EF4-FFF2-40B4-BE49-F238E27FC236}">
                    <a16:creationId xmlns:a16="http://schemas.microsoft.com/office/drawing/2014/main" id="{191E6D5E-09F1-4439-9D4E-23ACBFD374E7}"/>
                  </a:ext>
                </a:extLst>
              </p:cNvPr>
              <p:cNvSpPr>
                <a:spLocks noChangeArrowheads="1"/>
              </p:cNvSpPr>
              <p:nvPr/>
            </p:nvSpPr>
            <p:spPr bwMode="auto">
              <a:xfrm>
                <a:off x="6880222" y="1836738"/>
                <a:ext cx="676275" cy="949325"/>
              </a:xfrm>
              <a:custGeom>
                <a:avLst/>
                <a:gdLst>
                  <a:gd name="T0" fmla="*/ 62 w 1880"/>
                  <a:gd name="T1" fmla="*/ 1825 h 2638"/>
                  <a:gd name="T2" fmla="*/ 203 w 1880"/>
                  <a:gd name="T3" fmla="*/ 1922 h 2638"/>
                  <a:gd name="T4" fmla="*/ 336 w 1880"/>
                  <a:gd name="T5" fmla="*/ 1931 h 2638"/>
                  <a:gd name="T6" fmla="*/ 415 w 1880"/>
                  <a:gd name="T7" fmla="*/ 1869 h 2638"/>
                  <a:gd name="T8" fmla="*/ 556 w 1880"/>
                  <a:gd name="T9" fmla="*/ 1825 h 2638"/>
                  <a:gd name="T10" fmla="*/ 689 w 1880"/>
                  <a:gd name="T11" fmla="*/ 1807 h 2638"/>
                  <a:gd name="T12" fmla="*/ 733 w 1880"/>
                  <a:gd name="T13" fmla="*/ 1905 h 2638"/>
                  <a:gd name="T14" fmla="*/ 839 w 1880"/>
                  <a:gd name="T15" fmla="*/ 1975 h 2638"/>
                  <a:gd name="T16" fmla="*/ 865 w 1880"/>
                  <a:gd name="T17" fmla="*/ 2055 h 2638"/>
                  <a:gd name="T18" fmla="*/ 909 w 1880"/>
                  <a:gd name="T19" fmla="*/ 2178 h 2638"/>
                  <a:gd name="T20" fmla="*/ 944 w 1880"/>
                  <a:gd name="T21" fmla="*/ 2319 h 2638"/>
                  <a:gd name="T22" fmla="*/ 953 w 1880"/>
                  <a:gd name="T23" fmla="*/ 2443 h 2638"/>
                  <a:gd name="T24" fmla="*/ 1094 w 1880"/>
                  <a:gd name="T25" fmla="*/ 2513 h 2638"/>
                  <a:gd name="T26" fmla="*/ 1253 w 1880"/>
                  <a:gd name="T27" fmla="*/ 2505 h 2638"/>
                  <a:gd name="T28" fmla="*/ 1297 w 1880"/>
                  <a:gd name="T29" fmla="*/ 2610 h 2638"/>
                  <a:gd name="T30" fmla="*/ 1411 w 1880"/>
                  <a:gd name="T31" fmla="*/ 2619 h 2638"/>
                  <a:gd name="T32" fmla="*/ 1517 w 1880"/>
                  <a:gd name="T33" fmla="*/ 2628 h 2638"/>
                  <a:gd name="T34" fmla="*/ 1614 w 1880"/>
                  <a:gd name="T35" fmla="*/ 2469 h 2638"/>
                  <a:gd name="T36" fmla="*/ 1711 w 1880"/>
                  <a:gd name="T37" fmla="*/ 2434 h 2638"/>
                  <a:gd name="T38" fmla="*/ 1826 w 1880"/>
                  <a:gd name="T39" fmla="*/ 2487 h 2638"/>
                  <a:gd name="T40" fmla="*/ 1773 w 1880"/>
                  <a:gd name="T41" fmla="*/ 2249 h 2638"/>
                  <a:gd name="T42" fmla="*/ 1738 w 1880"/>
                  <a:gd name="T43" fmla="*/ 2125 h 2638"/>
                  <a:gd name="T44" fmla="*/ 1632 w 1880"/>
                  <a:gd name="T45" fmla="*/ 2063 h 2638"/>
                  <a:gd name="T46" fmla="*/ 1429 w 1880"/>
                  <a:gd name="T47" fmla="*/ 2055 h 2638"/>
                  <a:gd name="T48" fmla="*/ 1341 w 1880"/>
                  <a:gd name="T49" fmla="*/ 1940 h 2638"/>
                  <a:gd name="T50" fmla="*/ 1332 w 1880"/>
                  <a:gd name="T51" fmla="*/ 1816 h 2638"/>
                  <a:gd name="T52" fmla="*/ 1332 w 1880"/>
                  <a:gd name="T53" fmla="*/ 1675 h 2638"/>
                  <a:gd name="T54" fmla="*/ 1341 w 1880"/>
                  <a:gd name="T55" fmla="*/ 1535 h 2638"/>
                  <a:gd name="T56" fmla="*/ 1403 w 1880"/>
                  <a:gd name="T57" fmla="*/ 1403 h 2638"/>
                  <a:gd name="T58" fmla="*/ 1420 w 1880"/>
                  <a:gd name="T59" fmla="*/ 1288 h 2638"/>
                  <a:gd name="T60" fmla="*/ 1473 w 1880"/>
                  <a:gd name="T61" fmla="*/ 1164 h 2638"/>
                  <a:gd name="T62" fmla="*/ 1429 w 1880"/>
                  <a:gd name="T63" fmla="*/ 1014 h 2638"/>
                  <a:gd name="T64" fmla="*/ 997 w 1880"/>
                  <a:gd name="T65" fmla="*/ 406 h 2638"/>
                  <a:gd name="T66" fmla="*/ 901 w 1880"/>
                  <a:gd name="T67" fmla="*/ 194 h 2638"/>
                  <a:gd name="T68" fmla="*/ 786 w 1880"/>
                  <a:gd name="T69" fmla="*/ 211 h 2638"/>
                  <a:gd name="T70" fmla="*/ 689 w 1880"/>
                  <a:gd name="T71" fmla="*/ 167 h 2638"/>
                  <a:gd name="T72" fmla="*/ 698 w 1880"/>
                  <a:gd name="T73" fmla="*/ 79 h 2638"/>
                  <a:gd name="T74" fmla="*/ 574 w 1880"/>
                  <a:gd name="T75" fmla="*/ 61 h 2638"/>
                  <a:gd name="T76" fmla="*/ 424 w 1880"/>
                  <a:gd name="T77" fmla="*/ 141 h 2638"/>
                  <a:gd name="T78" fmla="*/ 212 w 1880"/>
                  <a:gd name="T79" fmla="*/ 167 h 2638"/>
                  <a:gd name="T80" fmla="*/ 177 w 1880"/>
                  <a:gd name="T81" fmla="*/ 229 h 2638"/>
                  <a:gd name="T82" fmla="*/ 159 w 1880"/>
                  <a:gd name="T83" fmla="*/ 370 h 2638"/>
                  <a:gd name="T84" fmla="*/ 177 w 1880"/>
                  <a:gd name="T85" fmla="*/ 511 h 2638"/>
                  <a:gd name="T86" fmla="*/ 142 w 1880"/>
                  <a:gd name="T87" fmla="*/ 608 h 2638"/>
                  <a:gd name="T88" fmla="*/ 106 w 1880"/>
                  <a:gd name="T89" fmla="*/ 697 h 2638"/>
                  <a:gd name="T90" fmla="*/ 53 w 1880"/>
                  <a:gd name="T91" fmla="*/ 820 h 2638"/>
                  <a:gd name="T92" fmla="*/ 106 w 1880"/>
                  <a:gd name="T93" fmla="*/ 908 h 2638"/>
                  <a:gd name="T94" fmla="*/ 124 w 1880"/>
                  <a:gd name="T95" fmla="*/ 1041 h 2638"/>
                  <a:gd name="T96" fmla="*/ 203 w 1880"/>
                  <a:gd name="T97" fmla="*/ 997 h 2638"/>
                  <a:gd name="T98" fmla="*/ 300 w 1880"/>
                  <a:gd name="T99" fmla="*/ 970 h 2638"/>
                  <a:gd name="T100" fmla="*/ 239 w 1880"/>
                  <a:gd name="T101" fmla="*/ 1156 h 2638"/>
                  <a:gd name="T102" fmla="*/ 230 w 1880"/>
                  <a:gd name="T103" fmla="*/ 1314 h 2638"/>
                  <a:gd name="T104" fmla="*/ 353 w 1880"/>
                  <a:gd name="T105" fmla="*/ 1447 h 2638"/>
                  <a:gd name="T106" fmla="*/ 300 w 1880"/>
                  <a:gd name="T107" fmla="*/ 1535 h 2638"/>
                  <a:gd name="T108" fmla="*/ 292 w 1880"/>
                  <a:gd name="T109" fmla="*/ 1666 h 2638"/>
                  <a:gd name="T110" fmla="*/ 186 w 1880"/>
                  <a:gd name="T111" fmla="*/ 1772 h 2638"/>
                  <a:gd name="T112" fmla="*/ 62 w 1880"/>
                  <a:gd name="T113" fmla="*/ 1755 h 2638"/>
                  <a:gd name="T114" fmla="*/ 18 w 1880"/>
                  <a:gd name="T115" fmla="*/ 1781 h 2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80" h="2638">
                    <a:moveTo>
                      <a:pt x="18" y="1781"/>
                    </a:moveTo>
                    <a:lnTo>
                      <a:pt x="62" y="1825"/>
                    </a:lnTo>
                    <a:lnTo>
                      <a:pt x="133" y="1887"/>
                    </a:lnTo>
                    <a:lnTo>
                      <a:pt x="203" y="1922"/>
                    </a:lnTo>
                    <a:lnTo>
                      <a:pt x="265" y="1905"/>
                    </a:lnTo>
                    <a:lnTo>
                      <a:pt x="336" y="1931"/>
                    </a:lnTo>
                    <a:lnTo>
                      <a:pt x="398" y="1922"/>
                    </a:lnTo>
                    <a:lnTo>
                      <a:pt x="415" y="1869"/>
                    </a:lnTo>
                    <a:lnTo>
                      <a:pt x="450" y="1807"/>
                    </a:lnTo>
                    <a:lnTo>
                      <a:pt x="556" y="1825"/>
                    </a:lnTo>
                    <a:lnTo>
                      <a:pt x="627" y="1825"/>
                    </a:lnTo>
                    <a:lnTo>
                      <a:pt x="689" y="1807"/>
                    </a:lnTo>
                    <a:lnTo>
                      <a:pt x="733" y="1869"/>
                    </a:lnTo>
                    <a:lnTo>
                      <a:pt x="733" y="1905"/>
                    </a:lnTo>
                    <a:lnTo>
                      <a:pt x="786" y="1931"/>
                    </a:lnTo>
                    <a:lnTo>
                      <a:pt x="839" y="1975"/>
                    </a:lnTo>
                    <a:lnTo>
                      <a:pt x="848" y="2019"/>
                    </a:lnTo>
                    <a:lnTo>
                      <a:pt x="865" y="2055"/>
                    </a:lnTo>
                    <a:lnTo>
                      <a:pt x="918" y="2116"/>
                    </a:lnTo>
                    <a:lnTo>
                      <a:pt x="909" y="2178"/>
                    </a:lnTo>
                    <a:lnTo>
                      <a:pt x="892" y="2249"/>
                    </a:lnTo>
                    <a:lnTo>
                      <a:pt x="944" y="2319"/>
                    </a:lnTo>
                    <a:lnTo>
                      <a:pt x="909" y="2399"/>
                    </a:lnTo>
                    <a:lnTo>
                      <a:pt x="953" y="2443"/>
                    </a:lnTo>
                    <a:lnTo>
                      <a:pt x="1005" y="2496"/>
                    </a:lnTo>
                    <a:lnTo>
                      <a:pt x="1094" y="2513"/>
                    </a:lnTo>
                    <a:lnTo>
                      <a:pt x="1182" y="2513"/>
                    </a:lnTo>
                    <a:lnTo>
                      <a:pt x="1253" y="2505"/>
                    </a:lnTo>
                    <a:lnTo>
                      <a:pt x="1261" y="2558"/>
                    </a:lnTo>
                    <a:lnTo>
                      <a:pt x="1297" y="2610"/>
                    </a:lnTo>
                    <a:lnTo>
                      <a:pt x="1350" y="2610"/>
                    </a:lnTo>
                    <a:lnTo>
                      <a:pt x="1411" y="2619"/>
                    </a:lnTo>
                    <a:lnTo>
                      <a:pt x="1464" y="2637"/>
                    </a:lnTo>
                    <a:lnTo>
                      <a:pt x="1517" y="2628"/>
                    </a:lnTo>
                    <a:lnTo>
                      <a:pt x="1570" y="2540"/>
                    </a:lnTo>
                    <a:lnTo>
                      <a:pt x="1614" y="2469"/>
                    </a:lnTo>
                    <a:lnTo>
                      <a:pt x="1685" y="2505"/>
                    </a:lnTo>
                    <a:lnTo>
                      <a:pt x="1711" y="2434"/>
                    </a:lnTo>
                    <a:lnTo>
                      <a:pt x="1773" y="2452"/>
                    </a:lnTo>
                    <a:lnTo>
                      <a:pt x="1826" y="2487"/>
                    </a:lnTo>
                    <a:lnTo>
                      <a:pt x="1879" y="2452"/>
                    </a:lnTo>
                    <a:lnTo>
                      <a:pt x="1773" y="2249"/>
                    </a:lnTo>
                    <a:lnTo>
                      <a:pt x="1703" y="2178"/>
                    </a:lnTo>
                    <a:lnTo>
                      <a:pt x="1738" y="2125"/>
                    </a:lnTo>
                    <a:lnTo>
                      <a:pt x="1703" y="2063"/>
                    </a:lnTo>
                    <a:lnTo>
                      <a:pt x="1632" y="2063"/>
                    </a:lnTo>
                    <a:lnTo>
                      <a:pt x="1517" y="2063"/>
                    </a:lnTo>
                    <a:lnTo>
                      <a:pt x="1429" y="2055"/>
                    </a:lnTo>
                    <a:lnTo>
                      <a:pt x="1447" y="1993"/>
                    </a:lnTo>
                    <a:lnTo>
                      <a:pt x="1341" y="1940"/>
                    </a:lnTo>
                    <a:lnTo>
                      <a:pt x="1376" y="1896"/>
                    </a:lnTo>
                    <a:lnTo>
                      <a:pt x="1332" y="1816"/>
                    </a:lnTo>
                    <a:lnTo>
                      <a:pt x="1358" y="1755"/>
                    </a:lnTo>
                    <a:lnTo>
                      <a:pt x="1332" y="1675"/>
                    </a:lnTo>
                    <a:lnTo>
                      <a:pt x="1367" y="1596"/>
                    </a:lnTo>
                    <a:lnTo>
                      <a:pt x="1341" y="1535"/>
                    </a:lnTo>
                    <a:lnTo>
                      <a:pt x="1350" y="1438"/>
                    </a:lnTo>
                    <a:lnTo>
                      <a:pt x="1403" y="1403"/>
                    </a:lnTo>
                    <a:lnTo>
                      <a:pt x="1456" y="1332"/>
                    </a:lnTo>
                    <a:lnTo>
                      <a:pt x="1420" y="1288"/>
                    </a:lnTo>
                    <a:lnTo>
                      <a:pt x="1464" y="1226"/>
                    </a:lnTo>
                    <a:lnTo>
                      <a:pt x="1473" y="1164"/>
                    </a:lnTo>
                    <a:lnTo>
                      <a:pt x="1456" y="1085"/>
                    </a:lnTo>
                    <a:lnTo>
                      <a:pt x="1429" y="1014"/>
                    </a:lnTo>
                    <a:lnTo>
                      <a:pt x="1094" y="732"/>
                    </a:lnTo>
                    <a:lnTo>
                      <a:pt x="997" y="406"/>
                    </a:lnTo>
                    <a:lnTo>
                      <a:pt x="970" y="229"/>
                    </a:lnTo>
                    <a:lnTo>
                      <a:pt x="901" y="194"/>
                    </a:lnTo>
                    <a:lnTo>
                      <a:pt x="830" y="167"/>
                    </a:lnTo>
                    <a:lnTo>
                      <a:pt x="786" y="211"/>
                    </a:lnTo>
                    <a:lnTo>
                      <a:pt x="724" y="229"/>
                    </a:lnTo>
                    <a:lnTo>
                      <a:pt x="689" y="167"/>
                    </a:lnTo>
                    <a:lnTo>
                      <a:pt x="733" y="132"/>
                    </a:lnTo>
                    <a:lnTo>
                      <a:pt x="698" y="79"/>
                    </a:lnTo>
                    <a:lnTo>
                      <a:pt x="645" y="0"/>
                    </a:lnTo>
                    <a:lnTo>
                      <a:pt x="574" y="61"/>
                    </a:lnTo>
                    <a:lnTo>
                      <a:pt x="512" y="106"/>
                    </a:lnTo>
                    <a:lnTo>
                      <a:pt x="424" y="141"/>
                    </a:lnTo>
                    <a:lnTo>
                      <a:pt x="327" y="176"/>
                    </a:lnTo>
                    <a:lnTo>
                      <a:pt x="212" y="167"/>
                    </a:lnTo>
                    <a:lnTo>
                      <a:pt x="168" y="167"/>
                    </a:lnTo>
                    <a:lnTo>
                      <a:pt x="177" y="229"/>
                    </a:lnTo>
                    <a:lnTo>
                      <a:pt x="177" y="317"/>
                    </a:lnTo>
                    <a:lnTo>
                      <a:pt x="159" y="370"/>
                    </a:lnTo>
                    <a:lnTo>
                      <a:pt x="168" y="450"/>
                    </a:lnTo>
                    <a:lnTo>
                      <a:pt x="177" y="511"/>
                    </a:lnTo>
                    <a:lnTo>
                      <a:pt x="186" y="582"/>
                    </a:lnTo>
                    <a:lnTo>
                      <a:pt x="142" y="608"/>
                    </a:lnTo>
                    <a:lnTo>
                      <a:pt x="142" y="653"/>
                    </a:lnTo>
                    <a:lnTo>
                      <a:pt x="106" y="697"/>
                    </a:lnTo>
                    <a:lnTo>
                      <a:pt x="71" y="750"/>
                    </a:lnTo>
                    <a:lnTo>
                      <a:pt x="53" y="820"/>
                    </a:lnTo>
                    <a:lnTo>
                      <a:pt x="71" y="864"/>
                    </a:lnTo>
                    <a:lnTo>
                      <a:pt x="106" y="908"/>
                    </a:lnTo>
                    <a:lnTo>
                      <a:pt x="133" y="961"/>
                    </a:lnTo>
                    <a:lnTo>
                      <a:pt x="124" y="1041"/>
                    </a:lnTo>
                    <a:lnTo>
                      <a:pt x="186" y="1067"/>
                    </a:lnTo>
                    <a:lnTo>
                      <a:pt x="203" y="997"/>
                    </a:lnTo>
                    <a:lnTo>
                      <a:pt x="239" y="926"/>
                    </a:lnTo>
                    <a:lnTo>
                      <a:pt x="300" y="970"/>
                    </a:lnTo>
                    <a:lnTo>
                      <a:pt x="283" y="1076"/>
                    </a:lnTo>
                    <a:lnTo>
                      <a:pt x="239" y="1156"/>
                    </a:lnTo>
                    <a:lnTo>
                      <a:pt x="230" y="1244"/>
                    </a:lnTo>
                    <a:lnTo>
                      <a:pt x="230" y="1314"/>
                    </a:lnTo>
                    <a:lnTo>
                      <a:pt x="274" y="1376"/>
                    </a:lnTo>
                    <a:lnTo>
                      <a:pt x="353" y="1447"/>
                    </a:lnTo>
                    <a:lnTo>
                      <a:pt x="353" y="1517"/>
                    </a:lnTo>
                    <a:lnTo>
                      <a:pt x="300" y="1535"/>
                    </a:lnTo>
                    <a:lnTo>
                      <a:pt x="309" y="1613"/>
                    </a:lnTo>
                    <a:lnTo>
                      <a:pt x="292" y="1666"/>
                    </a:lnTo>
                    <a:lnTo>
                      <a:pt x="221" y="1728"/>
                    </a:lnTo>
                    <a:lnTo>
                      <a:pt x="186" y="1772"/>
                    </a:lnTo>
                    <a:lnTo>
                      <a:pt x="133" y="1799"/>
                    </a:lnTo>
                    <a:lnTo>
                      <a:pt x="62" y="1755"/>
                    </a:lnTo>
                    <a:lnTo>
                      <a:pt x="0" y="1728"/>
                    </a:lnTo>
                    <a:lnTo>
                      <a:pt x="18" y="1781"/>
                    </a:lnTo>
                  </a:path>
                </a:pathLst>
              </a:custGeom>
              <a:solidFill>
                <a:srgbClr val="6A4E40"/>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6" name="Freeform 12">
                <a:extLst>
                  <a:ext uri="{FF2B5EF4-FFF2-40B4-BE49-F238E27FC236}">
                    <a16:creationId xmlns:a16="http://schemas.microsoft.com/office/drawing/2014/main" id="{66584492-52B5-4EDE-8D12-6E36E89ED092}"/>
                  </a:ext>
                </a:extLst>
              </p:cNvPr>
              <p:cNvSpPr>
                <a:spLocks noChangeArrowheads="1"/>
              </p:cNvSpPr>
              <p:nvPr/>
            </p:nvSpPr>
            <p:spPr bwMode="auto">
              <a:xfrm>
                <a:off x="6029322" y="1319213"/>
                <a:ext cx="782638" cy="1439862"/>
              </a:xfrm>
              <a:custGeom>
                <a:avLst/>
                <a:gdLst>
                  <a:gd name="T0" fmla="*/ 62 w 2172"/>
                  <a:gd name="T1" fmla="*/ 142 h 3998"/>
                  <a:gd name="T2" fmla="*/ 0 w 2172"/>
                  <a:gd name="T3" fmla="*/ 362 h 3998"/>
                  <a:gd name="T4" fmla="*/ 27 w 2172"/>
                  <a:gd name="T5" fmla="*/ 530 h 3998"/>
                  <a:gd name="T6" fmla="*/ 159 w 2172"/>
                  <a:gd name="T7" fmla="*/ 706 h 3998"/>
                  <a:gd name="T8" fmla="*/ 80 w 2172"/>
                  <a:gd name="T9" fmla="*/ 874 h 3998"/>
                  <a:gd name="T10" fmla="*/ 239 w 2172"/>
                  <a:gd name="T11" fmla="*/ 953 h 3998"/>
                  <a:gd name="T12" fmla="*/ 203 w 2172"/>
                  <a:gd name="T13" fmla="*/ 1165 h 3998"/>
                  <a:gd name="T14" fmla="*/ 397 w 2172"/>
                  <a:gd name="T15" fmla="*/ 1130 h 3998"/>
                  <a:gd name="T16" fmla="*/ 574 w 2172"/>
                  <a:gd name="T17" fmla="*/ 1236 h 3998"/>
                  <a:gd name="T18" fmla="*/ 768 w 2172"/>
                  <a:gd name="T19" fmla="*/ 1377 h 3998"/>
                  <a:gd name="T20" fmla="*/ 795 w 2172"/>
                  <a:gd name="T21" fmla="*/ 1624 h 3998"/>
                  <a:gd name="T22" fmla="*/ 962 w 2172"/>
                  <a:gd name="T23" fmla="*/ 1800 h 3998"/>
                  <a:gd name="T24" fmla="*/ 1148 w 2172"/>
                  <a:gd name="T25" fmla="*/ 1950 h 3998"/>
                  <a:gd name="T26" fmla="*/ 1121 w 2172"/>
                  <a:gd name="T27" fmla="*/ 2092 h 3998"/>
                  <a:gd name="T28" fmla="*/ 1183 w 2172"/>
                  <a:gd name="T29" fmla="*/ 2321 h 3998"/>
                  <a:gd name="T30" fmla="*/ 1165 w 2172"/>
                  <a:gd name="T31" fmla="*/ 2497 h 3998"/>
                  <a:gd name="T32" fmla="*/ 1051 w 2172"/>
                  <a:gd name="T33" fmla="*/ 2595 h 3998"/>
                  <a:gd name="T34" fmla="*/ 909 w 2172"/>
                  <a:gd name="T35" fmla="*/ 2709 h 3998"/>
                  <a:gd name="T36" fmla="*/ 1192 w 2172"/>
                  <a:gd name="T37" fmla="*/ 2903 h 3998"/>
                  <a:gd name="T38" fmla="*/ 1262 w 2172"/>
                  <a:gd name="T39" fmla="*/ 3132 h 3998"/>
                  <a:gd name="T40" fmla="*/ 1324 w 2172"/>
                  <a:gd name="T41" fmla="*/ 3282 h 3998"/>
                  <a:gd name="T42" fmla="*/ 1218 w 2172"/>
                  <a:gd name="T43" fmla="*/ 3423 h 3998"/>
                  <a:gd name="T44" fmla="*/ 1271 w 2172"/>
                  <a:gd name="T45" fmla="*/ 3591 h 3998"/>
                  <a:gd name="T46" fmla="*/ 1412 w 2172"/>
                  <a:gd name="T47" fmla="*/ 3529 h 3998"/>
                  <a:gd name="T48" fmla="*/ 1492 w 2172"/>
                  <a:gd name="T49" fmla="*/ 3591 h 3998"/>
                  <a:gd name="T50" fmla="*/ 1439 w 2172"/>
                  <a:gd name="T51" fmla="*/ 3767 h 3998"/>
                  <a:gd name="T52" fmla="*/ 1492 w 2172"/>
                  <a:gd name="T53" fmla="*/ 3970 h 3998"/>
                  <a:gd name="T54" fmla="*/ 1933 w 2172"/>
                  <a:gd name="T55" fmla="*/ 3741 h 3998"/>
                  <a:gd name="T56" fmla="*/ 2030 w 2172"/>
                  <a:gd name="T57" fmla="*/ 3441 h 3998"/>
                  <a:gd name="T58" fmla="*/ 2127 w 2172"/>
                  <a:gd name="T59" fmla="*/ 3229 h 3998"/>
                  <a:gd name="T60" fmla="*/ 2083 w 2172"/>
                  <a:gd name="T61" fmla="*/ 2983 h 3998"/>
                  <a:gd name="T62" fmla="*/ 2092 w 2172"/>
                  <a:gd name="T63" fmla="*/ 2762 h 3998"/>
                  <a:gd name="T64" fmla="*/ 2171 w 2172"/>
                  <a:gd name="T65" fmla="*/ 2506 h 3998"/>
                  <a:gd name="T66" fmla="*/ 2092 w 2172"/>
                  <a:gd name="T67" fmla="*/ 2180 h 3998"/>
                  <a:gd name="T68" fmla="*/ 2083 w 2172"/>
                  <a:gd name="T69" fmla="*/ 1977 h 3998"/>
                  <a:gd name="T70" fmla="*/ 1933 w 2172"/>
                  <a:gd name="T71" fmla="*/ 1818 h 3998"/>
                  <a:gd name="T72" fmla="*/ 1748 w 2172"/>
                  <a:gd name="T73" fmla="*/ 1818 h 3998"/>
                  <a:gd name="T74" fmla="*/ 1580 w 2172"/>
                  <a:gd name="T75" fmla="*/ 1721 h 3998"/>
                  <a:gd name="T76" fmla="*/ 1412 w 2172"/>
                  <a:gd name="T77" fmla="*/ 1562 h 3998"/>
                  <a:gd name="T78" fmla="*/ 1262 w 2172"/>
                  <a:gd name="T79" fmla="*/ 1553 h 3998"/>
                  <a:gd name="T80" fmla="*/ 1042 w 2172"/>
                  <a:gd name="T81" fmla="*/ 1395 h 3998"/>
                  <a:gd name="T82" fmla="*/ 883 w 2172"/>
                  <a:gd name="T83" fmla="*/ 1297 h 3998"/>
                  <a:gd name="T84" fmla="*/ 874 w 2172"/>
                  <a:gd name="T85" fmla="*/ 1130 h 3998"/>
                  <a:gd name="T86" fmla="*/ 874 w 2172"/>
                  <a:gd name="T87" fmla="*/ 980 h 3998"/>
                  <a:gd name="T88" fmla="*/ 795 w 2172"/>
                  <a:gd name="T89" fmla="*/ 830 h 3998"/>
                  <a:gd name="T90" fmla="*/ 803 w 2172"/>
                  <a:gd name="T91" fmla="*/ 671 h 3998"/>
                  <a:gd name="T92" fmla="*/ 733 w 2172"/>
                  <a:gd name="T93" fmla="*/ 556 h 3998"/>
                  <a:gd name="T94" fmla="*/ 618 w 2172"/>
                  <a:gd name="T95" fmla="*/ 371 h 3998"/>
                  <a:gd name="T96" fmla="*/ 459 w 2172"/>
                  <a:gd name="T97" fmla="*/ 309 h 3998"/>
                  <a:gd name="T98" fmla="*/ 336 w 2172"/>
                  <a:gd name="T99" fmla="*/ 221 h 3998"/>
                  <a:gd name="T100" fmla="*/ 292 w 2172"/>
                  <a:gd name="T101" fmla="*/ 62 h 3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72" h="3998">
                    <a:moveTo>
                      <a:pt x="195" y="27"/>
                    </a:moveTo>
                    <a:lnTo>
                      <a:pt x="115" y="80"/>
                    </a:lnTo>
                    <a:lnTo>
                      <a:pt x="62" y="142"/>
                    </a:lnTo>
                    <a:lnTo>
                      <a:pt x="9" y="212"/>
                    </a:lnTo>
                    <a:lnTo>
                      <a:pt x="0" y="309"/>
                    </a:lnTo>
                    <a:lnTo>
                      <a:pt x="0" y="362"/>
                    </a:lnTo>
                    <a:lnTo>
                      <a:pt x="27" y="406"/>
                    </a:lnTo>
                    <a:lnTo>
                      <a:pt x="9" y="450"/>
                    </a:lnTo>
                    <a:lnTo>
                      <a:pt x="27" y="530"/>
                    </a:lnTo>
                    <a:lnTo>
                      <a:pt x="44" y="600"/>
                    </a:lnTo>
                    <a:lnTo>
                      <a:pt x="97" y="662"/>
                    </a:lnTo>
                    <a:lnTo>
                      <a:pt x="159" y="706"/>
                    </a:lnTo>
                    <a:lnTo>
                      <a:pt x="80" y="742"/>
                    </a:lnTo>
                    <a:lnTo>
                      <a:pt x="80" y="812"/>
                    </a:lnTo>
                    <a:lnTo>
                      <a:pt x="80" y="874"/>
                    </a:lnTo>
                    <a:lnTo>
                      <a:pt x="142" y="900"/>
                    </a:lnTo>
                    <a:lnTo>
                      <a:pt x="247" y="918"/>
                    </a:lnTo>
                    <a:lnTo>
                      <a:pt x="239" y="953"/>
                    </a:lnTo>
                    <a:lnTo>
                      <a:pt x="239" y="1024"/>
                    </a:lnTo>
                    <a:lnTo>
                      <a:pt x="186" y="1094"/>
                    </a:lnTo>
                    <a:lnTo>
                      <a:pt x="203" y="1165"/>
                    </a:lnTo>
                    <a:lnTo>
                      <a:pt x="265" y="1121"/>
                    </a:lnTo>
                    <a:lnTo>
                      <a:pt x="345" y="1112"/>
                    </a:lnTo>
                    <a:lnTo>
                      <a:pt x="397" y="1130"/>
                    </a:lnTo>
                    <a:lnTo>
                      <a:pt x="477" y="1183"/>
                    </a:lnTo>
                    <a:lnTo>
                      <a:pt x="512" y="1227"/>
                    </a:lnTo>
                    <a:lnTo>
                      <a:pt x="574" y="1236"/>
                    </a:lnTo>
                    <a:lnTo>
                      <a:pt x="627" y="1244"/>
                    </a:lnTo>
                    <a:lnTo>
                      <a:pt x="689" y="1315"/>
                    </a:lnTo>
                    <a:lnTo>
                      <a:pt x="768" y="1377"/>
                    </a:lnTo>
                    <a:lnTo>
                      <a:pt x="759" y="1474"/>
                    </a:lnTo>
                    <a:lnTo>
                      <a:pt x="742" y="1553"/>
                    </a:lnTo>
                    <a:lnTo>
                      <a:pt x="795" y="1624"/>
                    </a:lnTo>
                    <a:lnTo>
                      <a:pt x="848" y="1695"/>
                    </a:lnTo>
                    <a:lnTo>
                      <a:pt x="892" y="1765"/>
                    </a:lnTo>
                    <a:lnTo>
                      <a:pt x="962" y="1800"/>
                    </a:lnTo>
                    <a:lnTo>
                      <a:pt x="1024" y="1818"/>
                    </a:lnTo>
                    <a:lnTo>
                      <a:pt x="1086" y="1862"/>
                    </a:lnTo>
                    <a:lnTo>
                      <a:pt x="1148" y="1950"/>
                    </a:lnTo>
                    <a:lnTo>
                      <a:pt x="1183" y="2003"/>
                    </a:lnTo>
                    <a:lnTo>
                      <a:pt x="1183" y="2074"/>
                    </a:lnTo>
                    <a:lnTo>
                      <a:pt x="1121" y="2092"/>
                    </a:lnTo>
                    <a:lnTo>
                      <a:pt x="1139" y="2171"/>
                    </a:lnTo>
                    <a:lnTo>
                      <a:pt x="1156" y="2242"/>
                    </a:lnTo>
                    <a:lnTo>
                      <a:pt x="1183" y="2321"/>
                    </a:lnTo>
                    <a:lnTo>
                      <a:pt x="1209" y="2365"/>
                    </a:lnTo>
                    <a:lnTo>
                      <a:pt x="1253" y="2418"/>
                    </a:lnTo>
                    <a:lnTo>
                      <a:pt x="1165" y="2497"/>
                    </a:lnTo>
                    <a:lnTo>
                      <a:pt x="1139" y="2568"/>
                    </a:lnTo>
                    <a:lnTo>
                      <a:pt x="1095" y="2630"/>
                    </a:lnTo>
                    <a:lnTo>
                      <a:pt x="1051" y="2595"/>
                    </a:lnTo>
                    <a:lnTo>
                      <a:pt x="998" y="2621"/>
                    </a:lnTo>
                    <a:lnTo>
                      <a:pt x="980" y="2674"/>
                    </a:lnTo>
                    <a:lnTo>
                      <a:pt x="909" y="2709"/>
                    </a:lnTo>
                    <a:lnTo>
                      <a:pt x="1024" y="2797"/>
                    </a:lnTo>
                    <a:lnTo>
                      <a:pt x="1112" y="2842"/>
                    </a:lnTo>
                    <a:lnTo>
                      <a:pt x="1192" y="2903"/>
                    </a:lnTo>
                    <a:lnTo>
                      <a:pt x="1253" y="2974"/>
                    </a:lnTo>
                    <a:lnTo>
                      <a:pt x="1271" y="3044"/>
                    </a:lnTo>
                    <a:lnTo>
                      <a:pt x="1262" y="3132"/>
                    </a:lnTo>
                    <a:lnTo>
                      <a:pt x="1306" y="3167"/>
                    </a:lnTo>
                    <a:lnTo>
                      <a:pt x="1359" y="3211"/>
                    </a:lnTo>
                    <a:lnTo>
                      <a:pt x="1324" y="3282"/>
                    </a:lnTo>
                    <a:lnTo>
                      <a:pt x="1236" y="3308"/>
                    </a:lnTo>
                    <a:lnTo>
                      <a:pt x="1236" y="3370"/>
                    </a:lnTo>
                    <a:lnTo>
                      <a:pt x="1218" y="3423"/>
                    </a:lnTo>
                    <a:lnTo>
                      <a:pt x="1209" y="3494"/>
                    </a:lnTo>
                    <a:lnTo>
                      <a:pt x="1236" y="3555"/>
                    </a:lnTo>
                    <a:lnTo>
                      <a:pt x="1271" y="3591"/>
                    </a:lnTo>
                    <a:lnTo>
                      <a:pt x="1333" y="3635"/>
                    </a:lnTo>
                    <a:lnTo>
                      <a:pt x="1386" y="3599"/>
                    </a:lnTo>
                    <a:lnTo>
                      <a:pt x="1412" y="3529"/>
                    </a:lnTo>
                    <a:lnTo>
                      <a:pt x="1439" y="3476"/>
                    </a:lnTo>
                    <a:lnTo>
                      <a:pt x="1501" y="3546"/>
                    </a:lnTo>
                    <a:lnTo>
                      <a:pt x="1492" y="3591"/>
                    </a:lnTo>
                    <a:lnTo>
                      <a:pt x="1430" y="3652"/>
                    </a:lnTo>
                    <a:lnTo>
                      <a:pt x="1465" y="3714"/>
                    </a:lnTo>
                    <a:lnTo>
                      <a:pt x="1439" y="3767"/>
                    </a:lnTo>
                    <a:lnTo>
                      <a:pt x="1456" y="3838"/>
                    </a:lnTo>
                    <a:lnTo>
                      <a:pt x="1492" y="3891"/>
                    </a:lnTo>
                    <a:lnTo>
                      <a:pt x="1492" y="3970"/>
                    </a:lnTo>
                    <a:lnTo>
                      <a:pt x="1554" y="3997"/>
                    </a:lnTo>
                    <a:lnTo>
                      <a:pt x="1633" y="3997"/>
                    </a:lnTo>
                    <a:lnTo>
                      <a:pt x="1933" y="3741"/>
                    </a:lnTo>
                    <a:lnTo>
                      <a:pt x="1986" y="3661"/>
                    </a:lnTo>
                    <a:lnTo>
                      <a:pt x="2021" y="3529"/>
                    </a:lnTo>
                    <a:lnTo>
                      <a:pt x="2030" y="3441"/>
                    </a:lnTo>
                    <a:lnTo>
                      <a:pt x="2065" y="3352"/>
                    </a:lnTo>
                    <a:lnTo>
                      <a:pt x="2110" y="3308"/>
                    </a:lnTo>
                    <a:lnTo>
                      <a:pt x="2127" y="3229"/>
                    </a:lnTo>
                    <a:lnTo>
                      <a:pt x="2118" y="3141"/>
                    </a:lnTo>
                    <a:lnTo>
                      <a:pt x="2110" y="3070"/>
                    </a:lnTo>
                    <a:lnTo>
                      <a:pt x="2083" y="2983"/>
                    </a:lnTo>
                    <a:lnTo>
                      <a:pt x="2039" y="2921"/>
                    </a:lnTo>
                    <a:lnTo>
                      <a:pt x="2048" y="2833"/>
                    </a:lnTo>
                    <a:lnTo>
                      <a:pt x="2092" y="2762"/>
                    </a:lnTo>
                    <a:lnTo>
                      <a:pt x="2154" y="2718"/>
                    </a:lnTo>
                    <a:lnTo>
                      <a:pt x="2154" y="2621"/>
                    </a:lnTo>
                    <a:lnTo>
                      <a:pt x="2171" y="2506"/>
                    </a:lnTo>
                    <a:lnTo>
                      <a:pt x="2154" y="2356"/>
                    </a:lnTo>
                    <a:lnTo>
                      <a:pt x="2110" y="2259"/>
                    </a:lnTo>
                    <a:lnTo>
                      <a:pt x="2092" y="2180"/>
                    </a:lnTo>
                    <a:lnTo>
                      <a:pt x="2101" y="2118"/>
                    </a:lnTo>
                    <a:lnTo>
                      <a:pt x="2110" y="2030"/>
                    </a:lnTo>
                    <a:lnTo>
                      <a:pt x="2083" y="1977"/>
                    </a:lnTo>
                    <a:lnTo>
                      <a:pt x="1995" y="1906"/>
                    </a:lnTo>
                    <a:lnTo>
                      <a:pt x="2021" y="1827"/>
                    </a:lnTo>
                    <a:lnTo>
                      <a:pt x="1933" y="1818"/>
                    </a:lnTo>
                    <a:lnTo>
                      <a:pt x="1854" y="1809"/>
                    </a:lnTo>
                    <a:lnTo>
                      <a:pt x="1809" y="1774"/>
                    </a:lnTo>
                    <a:lnTo>
                      <a:pt x="1748" y="1818"/>
                    </a:lnTo>
                    <a:lnTo>
                      <a:pt x="1686" y="1809"/>
                    </a:lnTo>
                    <a:lnTo>
                      <a:pt x="1651" y="1739"/>
                    </a:lnTo>
                    <a:lnTo>
                      <a:pt x="1580" y="1721"/>
                    </a:lnTo>
                    <a:lnTo>
                      <a:pt x="1501" y="1659"/>
                    </a:lnTo>
                    <a:lnTo>
                      <a:pt x="1474" y="1589"/>
                    </a:lnTo>
                    <a:lnTo>
                      <a:pt x="1412" y="1562"/>
                    </a:lnTo>
                    <a:lnTo>
                      <a:pt x="1351" y="1589"/>
                    </a:lnTo>
                    <a:lnTo>
                      <a:pt x="1315" y="1492"/>
                    </a:lnTo>
                    <a:lnTo>
                      <a:pt x="1262" y="1553"/>
                    </a:lnTo>
                    <a:lnTo>
                      <a:pt x="1165" y="1518"/>
                    </a:lnTo>
                    <a:lnTo>
                      <a:pt x="1112" y="1456"/>
                    </a:lnTo>
                    <a:lnTo>
                      <a:pt x="1042" y="1395"/>
                    </a:lnTo>
                    <a:lnTo>
                      <a:pt x="971" y="1350"/>
                    </a:lnTo>
                    <a:lnTo>
                      <a:pt x="892" y="1368"/>
                    </a:lnTo>
                    <a:lnTo>
                      <a:pt x="883" y="1297"/>
                    </a:lnTo>
                    <a:lnTo>
                      <a:pt x="901" y="1227"/>
                    </a:lnTo>
                    <a:lnTo>
                      <a:pt x="909" y="1183"/>
                    </a:lnTo>
                    <a:lnTo>
                      <a:pt x="874" y="1130"/>
                    </a:lnTo>
                    <a:lnTo>
                      <a:pt x="839" y="1050"/>
                    </a:lnTo>
                    <a:lnTo>
                      <a:pt x="918" y="997"/>
                    </a:lnTo>
                    <a:lnTo>
                      <a:pt x="874" y="980"/>
                    </a:lnTo>
                    <a:lnTo>
                      <a:pt x="821" y="944"/>
                    </a:lnTo>
                    <a:lnTo>
                      <a:pt x="803" y="909"/>
                    </a:lnTo>
                    <a:lnTo>
                      <a:pt x="795" y="830"/>
                    </a:lnTo>
                    <a:lnTo>
                      <a:pt x="856" y="794"/>
                    </a:lnTo>
                    <a:lnTo>
                      <a:pt x="865" y="750"/>
                    </a:lnTo>
                    <a:lnTo>
                      <a:pt x="803" y="671"/>
                    </a:lnTo>
                    <a:lnTo>
                      <a:pt x="750" y="644"/>
                    </a:lnTo>
                    <a:lnTo>
                      <a:pt x="680" y="609"/>
                    </a:lnTo>
                    <a:lnTo>
                      <a:pt x="733" y="556"/>
                    </a:lnTo>
                    <a:lnTo>
                      <a:pt x="715" y="477"/>
                    </a:lnTo>
                    <a:lnTo>
                      <a:pt x="662" y="389"/>
                    </a:lnTo>
                    <a:lnTo>
                      <a:pt x="618" y="371"/>
                    </a:lnTo>
                    <a:lnTo>
                      <a:pt x="539" y="353"/>
                    </a:lnTo>
                    <a:lnTo>
                      <a:pt x="468" y="362"/>
                    </a:lnTo>
                    <a:lnTo>
                      <a:pt x="459" y="309"/>
                    </a:lnTo>
                    <a:lnTo>
                      <a:pt x="406" y="274"/>
                    </a:lnTo>
                    <a:lnTo>
                      <a:pt x="345" y="274"/>
                    </a:lnTo>
                    <a:lnTo>
                      <a:pt x="336" y="221"/>
                    </a:lnTo>
                    <a:lnTo>
                      <a:pt x="292" y="186"/>
                    </a:lnTo>
                    <a:lnTo>
                      <a:pt x="300" y="124"/>
                    </a:lnTo>
                    <a:lnTo>
                      <a:pt x="292" y="62"/>
                    </a:lnTo>
                    <a:lnTo>
                      <a:pt x="283" y="0"/>
                    </a:lnTo>
                    <a:lnTo>
                      <a:pt x="195" y="27"/>
                    </a:lnTo>
                  </a:path>
                </a:pathLst>
              </a:custGeom>
              <a:solidFill>
                <a:srgbClr val="5E7759"/>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7" name="Freeform 13">
                <a:extLst>
                  <a:ext uri="{FF2B5EF4-FFF2-40B4-BE49-F238E27FC236}">
                    <a16:creationId xmlns:a16="http://schemas.microsoft.com/office/drawing/2014/main" id="{90EFAF9D-F95E-4BC3-9C4D-2D1BB413AF70}"/>
                  </a:ext>
                </a:extLst>
              </p:cNvPr>
              <p:cNvSpPr>
                <a:spLocks noChangeArrowheads="1"/>
              </p:cNvSpPr>
              <p:nvPr/>
            </p:nvSpPr>
            <p:spPr bwMode="auto">
              <a:xfrm>
                <a:off x="5965821" y="1557339"/>
                <a:ext cx="514350" cy="709613"/>
              </a:xfrm>
              <a:custGeom>
                <a:avLst/>
                <a:gdLst>
                  <a:gd name="T0" fmla="*/ 1112 w 1430"/>
                  <a:gd name="T1" fmla="*/ 1835 h 1969"/>
                  <a:gd name="T2" fmla="*/ 1006 w 1430"/>
                  <a:gd name="T3" fmla="*/ 1791 h 1969"/>
                  <a:gd name="T4" fmla="*/ 865 w 1430"/>
                  <a:gd name="T5" fmla="*/ 1774 h 1969"/>
                  <a:gd name="T6" fmla="*/ 776 w 1430"/>
                  <a:gd name="T7" fmla="*/ 1809 h 1969"/>
                  <a:gd name="T8" fmla="*/ 618 w 1430"/>
                  <a:gd name="T9" fmla="*/ 1827 h 1969"/>
                  <a:gd name="T10" fmla="*/ 582 w 1430"/>
                  <a:gd name="T11" fmla="*/ 1738 h 1969"/>
                  <a:gd name="T12" fmla="*/ 485 w 1430"/>
                  <a:gd name="T13" fmla="*/ 1694 h 1969"/>
                  <a:gd name="T14" fmla="*/ 459 w 1430"/>
                  <a:gd name="T15" fmla="*/ 1571 h 1969"/>
                  <a:gd name="T16" fmla="*/ 450 w 1430"/>
                  <a:gd name="T17" fmla="*/ 1438 h 1969"/>
                  <a:gd name="T18" fmla="*/ 406 w 1430"/>
                  <a:gd name="T19" fmla="*/ 1359 h 1969"/>
                  <a:gd name="T20" fmla="*/ 565 w 1430"/>
                  <a:gd name="T21" fmla="*/ 1324 h 1969"/>
                  <a:gd name="T22" fmla="*/ 591 w 1430"/>
                  <a:gd name="T23" fmla="*/ 1200 h 1969"/>
                  <a:gd name="T24" fmla="*/ 494 w 1430"/>
                  <a:gd name="T25" fmla="*/ 1130 h 1969"/>
                  <a:gd name="T26" fmla="*/ 397 w 1430"/>
                  <a:gd name="T27" fmla="*/ 1050 h 1969"/>
                  <a:gd name="T28" fmla="*/ 291 w 1430"/>
                  <a:gd name="T29" fmla="*/ 997 h 1969"/>
                  <a:gd name="T30" fmla="*/ 212 w 1430"/>
                  <a:gd name="T31" fmla="*/ 944 h 1969"/>
                  <a:gd name="T32" fmla="*/ 79 w 1430"/>
                  <a:gd name="T33" fmla="*/ 883 h 1969"/>
                  <a:gd name="T34" fmla="*/ 0 w 1430"/>
                  <a:gd name="T35" fmla="*/ 785 h 1969"/>
                  <a:gd name="T36" fmla="*/ 168 w 1430"/>
                  <a:gd name="T37" fmla="*/ 680 h 1969"/>
                  <a:gd name="T38" fmla="*/ 132 w 1430"/>
                  <a:gd name="T39" fmla="*/ 521 h 1969"/>
                  <a:gd name="T40" fmla="*/ 35 w 1430"/>
                  <a:gd name="T41" fmla="*/ 415 h 1969"/>
                  <a:gd name="T42" fmla="*/ 97 w 1430"/>
                  <a:gd name="T43" fmla="*/ 247 h 1969"/>
                  <a:gd name="T44" fmla="*/ 115 w 1430"/>
                  <a:gd name="T45" fmla="*/ 62 h 1969"/>
                  <a:gd name="T46" fmla="*/ 203 w 1430"/>
                  <a:gd name="T47" fmla="*/ 27 h 1969"/>
                  <a:gd name="T48" fmla="*/ 256 w 1430"/>
                  <a:gd name="T49" fmla="*/ 80 h 1969"/>
                  <a:gd name="T50" fmla="*/ 256 w 1430"/>
                  <a:gd name="T51" fmla="*/ 212 h 1969"/>
                  <a:gd name="T52" fmla="*/ 423 w 1430"/>
                  <a:gd name="T53" fmla="*/ 256 h 1969"/>
                  <a:gd name="T54" fmla="*/ 415 w 1430"/>
                  <a:gd name="T55" fmla="*/ 362 h 1969"/>
                  <a:gd name="T56" fmla="*/ 379 w 1430"/>
                  <a:gd name="T57" fmla="*/ 503 h 1969"/>
                  <a:gd name="T58" fmla="*/ 521 w 1430"/>
                  <a:gd name="T59" fmla="*/ 450 h 1969"/>
                  <a:gd name="T60" fmla="*/ 653 w 1430"/>
                  <a:gd name="T61" fmla="*/ 521 h 1969"/>
                  <a:gd name="T62" fmla="*/ 750 w 1430"/>
                  <a:gd name="T63" fmla="*/ 574 h 1969"/>
                  <a:gd name="T64" fmla="*/ 865 w 1430"/>
                  <a:gd name="T65" fmla="*/ 653 h 1969"/>
                  <a:gd name="T66" fmla="*/ 935 w 1430"/>
                  <a:gd name="T67" fmla="*/ 812 h 1969"/>
                  <a:gd name="T68" fmla="*/ 971 w 1430"/>
                  <a:gd name="T69" fmla="*/ 962 h 1969"/>
                  <a:gd name="T70" fmla="*/ 1068 w 1430"/>
                  <a:gd name="T71" fmla="*/ 1103 h 1969"/>
                  <a:gd name="T72" fmla="*/ 1200 w 1430"/>
                  <a:gd name="T73" fmla="*/ 1156 h 1969"/>
                  <a:gd name="T74" fmla="*/ 1324 w 1430"/>
                  <a:gd name="T75" fmla="*/ 1288 h 1969"/>
                  <a:gd name="T76" fmla="*/ 1359 w 1430"/>
                  <a:gd name="T77" fmla="*/ 1412 h 1969"/>
                  <a:gd name="T78" fmla="*/ 1315 w 1430"/>
                  <a:gd name="T79" fmla="*/ 1509 h 1969"/>
                  <a:gd name="T80" fmla="*/ 1359 w 1430"/>
                  <a:gd name="T81" fmla="*/ 1659 h 1969"/>
                  <a:gd name="T82" fmla="*/ 1429 w 1430"/>
                  <a:gd name="T83" fmla="*/ 1756 h 1969"/>
                  <a:gd name="T84" fmla="*/ 1315 w 1430"/>
                  <a:gd name="T85" fmla="*/ 1906 h 1969"/>
                  <a:gd name="T86" fmla="*/ 1227 w 1430"/>
                  <a:gd name="T87" fmla="*/ 1933 h 1969"/>
                  <a:gd name="T88" fmla="*/ 1129 w 1430"/>
                  <a:gd name="T89" fmla="*/ 1941 h 1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0" h="1969">
                    <a:moveTo>
                      <a:pt x="1121" y="1888"/>
                    </a:moveTo>
                    <a:lnTo>
                      <a:pt x="1112" y="1835"/>
                    </a:lnTo>
                    <a:lnTo>
                      <a:pt x="1041" y="1827"/>
                    </a:lnTo>
                    <a:lnTo>
                      <a:pt x="1006" y="1791"/>
                    </a:lnTo>
                    <a:lnTo>
                      <a:pt x="944" y="1765"/>
                    </a:lnTo>
                    <a:lnTo>
                      <a:pt x="865" y="1774"/>
                    </a:lnTo>
                    <a:lnTo>
                      <a:pt x="856" y="1712"/>
                    </a:lnTo>
                    <a:lnTo>
                      <a:pt x="776" y="1809"/>
                    </a:lnTo>
                    <a:lnTo>
                      <a:pt x="688" y="1844"/>
                    </a:lnTo>
                    <a:lnTo>
                      <a:pt x="618" y="1827"/>
                    </a:lnTo>
                    <a:lnTo>
                      <a:pt x="626" y="1765"/>
                    </a:lnTo>
                    <a:lnTo>
                      <a:pt x="582" y="1738"/>
                    </a:lnTo>
                    <a:lnTo>
                      <a:pt x="503" y="1738"/>
                    </a:lnTo>
                    <a:lnTo>
                      <a:pt x="485" y="1694"/>
                    </a:lnTo>
                    <a:lnTo>
                      <a:pt x="476" y="1633"/>
                    </a:lnTo>
                    <a:lnTo>
                      <a:pt x="459" y="1571"/>
                    </a:lnTo>
                    <a:lnTo>
                      <a:pt x="441" y="1500"/>
                    </a:lnTo>
                    <a:lnTo>
                      <a:pt x="450" y="1438"/>
                    </a:lnTo>
                    <a:lnTo>
                      <a:pt x="379" y="1403"/>
                    </a:lnTo>
                    <a:lnTo>
                      <a:pt x="406" y="1359"/>
                    </a:lnTo>
                    <a:lnTo>
                      <a:pt x="485" y="1333"/>
                    </a:lnTo>
                    <a:lnTo>
                      <a:pt x="565" y="1324"/>
                    </a:lnTo>
                    <a:lnTo>
                      <a:pt x="600" y="1288"/>
                    </a:lnTo>
                    <a:lnTo>
                      <a:pt x="591" y="1200"/>
                    </a:lnTo>
                    <a:lnTo>
                      <a:pt x="565" y="1138"/>
                    </a:lnTo>
                    <a:lnTo>
                      <a:pt x="494" y="1130"/>
                    </a:lnTo>
                    <a:lnTo>
                      <a:pt x="476" y="1077"/>
                    </a:lnTo>
                    <a:lnTo>
                      <a:pt x="397" y="1050"/>
                    </a:lnTo>
                    <a:lnTo>
                      <a:pt x="344" y="1015"/>
                    </a:lnTo>
                    <a:lnTo>
                      <a:pt x="291" y="997"/>
                    </a:lnTo>
                    <a:lnTo>
                      <a:pt x="300" y="953"/>
                    </a:lnTo>
                    <a:lnTo>
                      <a:pt x="212" y="944"/>
                    </a:lnTo>
                    <a:lnTo>
                      <a:pt x="141" y="883"/>
                    </a:lnTo>
                    <a:lnTo>
                      <a:pt x="79" y="883"/>
                    </a:lnTo>
                    <a:lnTo>
                      <a:pt x="18" y="865"/>
                    </a:lnTo>
                    <a:lnTo>
                      <a:pt x="0" y="785"/>
                    </a:lnTo>
                    <a:lnTo>
                      <a:pt x="97" y="733"/>
                    </a:lnTo>
                    <a:lnTo>
                      <a:pt x="168" y="680"/>
                    </a:lnTo>
                    <a:lnTo>
                      <a:pt x="168" y="609"/>
                    </a:lnTo>
                    <a:lnTo>
                      <a:pt x="132" y="521"/>
                    </a:lnTo>
                    <a:lnTo>
                      <a:pt x="88" y="468"/>
                    </a:lnTo>
                    <a:lnTo>
                      <a:pt x="35" y="415"/>
                    </a:lnTo>
                    <a:lnTo>
                      <a:pt x="79" y="344"/>
                    </a:lnTo>
                    <a:lnTo>
                      <a:pt x="97" y="247"/>
                    </a:lnTo>
                    <a:lnTo>
                      <a:pt x="123" y="141"/>
                    </a:lnTo>
                    <a:lnTo>
                      <a:pt x="115" y="62"/>
                    </a:lnTo>
                    <a:lnTo>
                      <a:pt x="159" y="0"/>
                    </a:lnTo>
                    <a:lnTo>
                      <a:pt x="203" y="27"/>
                    </a:lnTo>
                    <a:lnTo>
                      <a:pt x="194" y="97"/>
                    </a:lnTo>
                    <a:lnTo>
                      <a:pt x="256" y="80"/>
                    </a:lnTo>
                    <a:lnTo>
                      <a:pt x="256" y="150"/>
                    </a:lnTo>
                    <a:lnTo>
                      <a:pt x="256" y="212"/>
                    </a:lnTo>
                    <a:lnTo>
                      <a:pt x="318" y="238"/>
                    </a:lnTo>
                    <a:lnTo>
                      <a:pt x="423" y="256"/>
                    </a:lnTo>
                    <a:lnTo>
                      <a:pt x="415" y="291"/>
                    </a:lnTo>
                    <a:lnTo>
                      <a:pt x="415" y="362"/>
                    </a:lnTo>
                    <a:lnTo>
                      <a:pt x="362" y="432"/>
                    </a:lnTo>
                    <a:lnTo>
                      <a:pt x="379" y="503"/>
                    </a:lnTo>
                    <a:lnTo>
                      <a:pt x="441" y="459"/>
                    </a:lnTo>
                    <a:lnTo>
                      <a:pt x="521" y="450"/>
                    </a:lnTo>
                    <a:lnTo>
                      <a:pt x="573" y="468"/>
                    </a:lnTo>
                    <a:lnTo>
                      <a:pt x="653" y="521"/>
                    </a:lnTo>
                    <a:lnTo>
                      <a:pt x="688" y="565"/>
                    </a:lnTo>
                    <a:lnTo>
                      <a:pt x="750" y="574"/>
                    </a:lnTo>
                    <a:lnTo>
                      <a:pt x="803" y="582"/>
                    </a:lnTo>
                    <a:lnTo>
                      <a:pt x="865" y="653"/>
                    </a:lnTo>
                    <a:lnTo>
                      <a:pt x="944" y="715"/>
                    </a:lnTo>
                    <a:lnTo>
                      <a:pt x="935" y="812"/>
                    </a:lnTo>
                    <a:lnTo>
                      <a:pt x="918" y="891"/>
                    </a:lnTo>
                    <a:lnTo>
                      <a:pt x="971" y="962"/>
                    </a:lnTo>
                    <a:lnTo>
                      <a:pt x="1024" y="1033"/>
                    </a:lnTo>
                    <a:lnTo>
                      <a:pt x="1068" y="1103"/>
                    </a:lnTo>
                    <a:lnTo>
                      <a:pt x="1138" y="1138"/>
                    </a:lnTo>
                    <a:lnTo>
                      <a:pt x="1200" y="1156"/>
                    </a:lnTo>
                    <a:lnTo>
                      <a:pt x="1262" y="1200"/>
                    </a:lnTo>
                    <a:lnTo>
                      <a:pt x="1324" y="1288"/>
                    </a:lnTo>
                    <a:lnTo>
                      <a:pt x="1359" y="1341"/>
                    </a:lnTo>
                    <a:lnTo>
                      <a:pt x="1359" y="1412"/>
                    </a:lnTo>
                    <a:lnTo>
                      <a:pt x="1297" y="1430"/>
                    </a:lnTo>
                    <a:lnTo>
                      <a:pt x="1315" y="1509"/>
                    </a:lnTo>
                    <a:lnTo>
                      <a:pt x="1332" y="1580"/>
                    </a:lnTo>
                    <a:lnTo>
                      <a:pt x="1359" y="1659"/>
                    </a:lnTo>
                    <a:lnTo>
                      <a:pt x="1385" y="1703"/>
                    </a:lnTo>
                    <a:lnTo>
                      <a:pt x="1429" y="1756"/>
                    </a:lnTo>
                    <a:lnTo>
                      <a:pt x="1341" y="1835"/>
                    </a:lnTo>
                    <a:lnTo>
                      <a:pt x="1315" y="1906"/>
                    </a:lnTo>
                    <a:lnTo>
                      <a:pt x="1271" y="1968"/>
                    </a:lnTo>
                    <a:lnTo>
                      <a:pt x="1227" y="1933"/>
                    </a:lnTo>
                    <a:lnTo>
                      <a:pt x="1174" y="1959"/>
                    </a:lnTo>
                    <a:lnTo>
                      <a:pt x="1129" y="1941"/>
                    </a:lnTo>
                    <a:lnTo>
                      <a:pt x="1121" y="1888"/>
                    </a:lnTo>
                  </a:path>
                </a:pathLst>
              </a:custGeom>
              <a:solidFill>
                <a:srgbClr val="5E7759"/>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8" name="Freeform 14">
                <a:extLst>
                  <a:ext uri="{FF2B5EF4-FFF2-40B4-BE49-F238E27FC236}">
                    <a16:creationId xmlns:a16="http://schemas.microsoft.com/office/drawing/2014/main" id="{F9893138-C419-499A-9697-10F27136B8FF}"/>
                  </a:ext>
                </a:extLst>
              </p:cNvPr>
              <p:cNvSpPr>
                <a:spLocks noChangeArrowheads="1"/>
              </p:cNvSpPr>
              <p:nvPr/>
            </p:nvSpPr>
            <p:spPr bwMode="auto">
              <a:xfrm>
                <a:off x="5934071" y="3255963"/>
                <a:ext cx="542925" cy="387351"/>
              </a:xfrm>
              <a:custGeom>
                <a:avLst/>
                <a:gdLst>
                  <a:gd name="T0" fmla="*/ 1438 w 1510"/>
                  <a:gd name="T1" fmla="*/ 0 h 1077"/>
                  <a:gd name="T2" fmla="*/ 1323 w 1510"/>
                  <a:gd name="T3" fmla="*/ 79 h 1077"/>
                  <a:gd name="T4" fmla="*/ 1165 w 1510"/>
                  <a:gd name="T5" fmla="*/ 35 h 1077"/>
                  <a:gd name="T6" fmla="*/ 1006 w 1510"/>
                  <a:gd name="T7" fmla="*/ 115 h 1077"/>
                  <a:gd name="T8" fmla="*/ 935 w 1510"/>
                  <a:gd name="T9" fmla="*/ 194 h 1077"/>
                  <a:gd name="T10" fmla="*/ 776 w 1510"/>
                  <a:gd name="T11" fmla="*/ 300 h 1077"/>
                  <a:gd name="T12" fmla="*/ 661 w 1510"/>
                  <a:gd name="T13" fmla="*/ 326 h 1077"/>
                  <a:gd name="T14" fmla="*/ 556 w 1510"/>
                  <a:gd name="T15" fmla="*/ 97 h 1077"/>
                  <a:gd name="T16" fmla="*/ 432 w 1510"/>
                  <a:gd name="T17" fmla="*/ 150 h 1077"/>
                  <a:gd name="T18" fmla="*/ 300 w 1510"/>
                  <a:gd name="T19" fmla="*/ 79 h 1077"/>
                  <a:gd name="T20" fmla="*/ 335 w 1510"/>
                  <a:gd name="T21" fmla="*/ 238 h 1077"/>
                  <a:gd name="T22" fmla="*/ 220 w 1510"/>
                  <a:gd name="T23" fmla="*/ 282 h 1077"/>
                  <a:gd name="T24" fmla="*/ 106 w 1510"/>
                  <a:gd name="T25" fmla="*/ 326 h 1077"/>
                  <a:gd name="T26" fmla="*/ 0 w 1510"/>
                  <a:gd name="T27" fmla="*/ 362 h 1077"/>
                  <a:gd name="T28" fmla="*/ 0 w 1510"/>
                  <a:gd name="T29" fmla="*/ 485 h 1077"/>
                  <a:gd name="T30" fmla="*/ 123 w 1510"/>
                  <a:gd name="T31" fmla="*/ 459 h 1077"/>
                  <a:gd name="T32" fmla="*/ 132 w 1510"/>
                  <a:gd name="T33" fmla="*/ 538 h 1077"/>
                  <a:gd name="T34" fmla="*/ 79 w 1510"/>
                  <a:gd name="T35" fmla="*/ 635 h 1077"/>
                  <a:gd name="T36" fmla="*/ 61 w 1510"/>
                  <a:gd name="T37" fmla="*/ 759 h 1077"/>
                  <a:gd name="T38" fmla="*/ 132 w 1510"/>
                  <a:gd name="T39" fmla="*/ 838 h 1077"/>
                  <a:gd name="T40" fmla="*/ 203 w 1510"/>
                  <a:gd name="T41" fmla="*/ 918 h 1077"/>
                  <a:gd name="T42" fmla="*/ 361 w 1510"/>
                  <a:gd name="T43" fmla="*/ 944 h 1077"/>
                  <a:gd name="T44" fmla="*/ 467 w 1510"/>
                  <a:gd name="T45" fmla="*/ 979 h 1077"/>
                  <a:gd name="T46" fmla="*/ 547 w 1510"/>
                  <a:gd name="T47" fmla="*/ 1041 h 1077"/>
                  <a:gd name="T48" fmla="*/ 688 w 1510"/>
                  <a:gd name="T49" fmla="*/ 1032 h 1077"/>
                  <a:gd name="T50" fmla="*/ 679 w 1510"/>
                  <a:gd name="T51" fmla="*/ 926 h 1077"/>
                  <a:gd name="T52" fmla="*/ 661 w 1510"/>
                  <a:gd name="T53" fmla="*/ 768 h 1077"/>
                  <a:gd name="T54" fmla="*/ 794 w 1510"/>
                  <a:gd name="T55" fmla="*/ 723 h 1077"/>
                  <a:gd name="T56" fmla="*/ 917 w 1510"/>
                  <a:gd name="T57" fmla="*/ 670 h 1077"/>
                  <a:gd name="T58" fmla="*/ 1023 w 1510"/>
                  <a:gd name="T59" fmla="*/ 556 h 1077"/>
                  <a:gd name="T60" fmla="*/ 1200 w 1510"/>
                  <a:gd name="T61" fmla="*/ 538 h 1077"/>
                  <a:gd name="T62" fmla="*/ 1385 w 1510"/>
                  <a:gd name="T63" fmla="*/ 503 h 1077"/>
                  <a:gd name="T64" fmla="*/ 1447 w 1510"/>
                  <a:gd name="T65" fmla="*/ 326 h 1077"/>
                  <a:gd name="T66" fmla="*/ 1473 w 1510"/>
                  <a:gd name="T67" fmla="*/ 167 h 1077"/>
                  <a:gd name="T68" fmla="*/ 1509 w 1510"/>
                  <a:gd name="T69" fmla="*/ 17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10" h="1077">
                    <a:moveTo>
                      <a:pt x="1509" y="17"/>
                    </a:moveTo>
                    <a:lnTo>
                      <a:pt x="1438" y="0"/>
                    </a:lnTo>
                    <a:lnTo>
                      <a:pt x="1376" y="17"/>
                    </a:lnTo>
                    <a:lnTo>
                      <a:pt x="1323" y="79"/>
                    </a:lnTo>
                    <a:lnTo>
                      <a:pt x="1244" y="53"/>
                    </a:lnTo>
                    <a:lnTo>
                      <a:pt x="1165" y="35"/>
                    </a:lnTo>
                    <a:lnTo>
                      <a:pt x="1094" y="62"/>
                    </a:lnTo>
                    <a:lnTo>
                      <a:pt x="1006" y="115"/>
                    </a:lnTo>
                    <a:lnTo>
                      <a:pt x="935" y="141"/>
                    </a:lnTo>
                    <a:lnTo>
                      <a:pt x="935" y="194"/>
                    </a:lnTo>
                    <a:lnTo>
                      <a:pt x="891" y="256"/>
                    </a:lnTo>
                    <a:lnTo>
                      <a:pt x="776" y="300"/>
                    </a:lnTo>
                    <a:lnTo>
                      <a:pt x="732" y="362"/>
                    </a:lnTo>
                    <a:lnTo>
                      <a:pt x="661" y="326"/>
                    </a:lnTo>
                    <a:lnTo>
                      <a:pt x="609" y="176"/>
                    </a:lnTo>
                    <a:lnTo>
                      <a:pt x="556" y="97"/>
                    </a:lnTo>
                    <a:lnTo>
                      <a:pt x="503" y="123"/>
                    </a:lnTo>
                    <a:lnTo>
                      <a:pt x="432" y="150"/>
                    </a:lnTo>
                    <a:lnTo>
                      <a:pt x="388" y="97"/>
                    </a:lnTo>
                    <a:lnTo>
                      <a:pt x="300" y="79"/>
                    </a:lnTo>
                    <a:lnTo>
                      <a:pt x="317" y="150"/>
                    </a:lnTo>
                    <a:lnTo>
                      <a:pt x="335" y="238"/>
                    </a:lnTo>
                    <a:lnTo>
                      <a:pt x="282" y="300"/>
                    </a:lnTo>
                    <a:lnTo>
                      <a:pt x="220" y="282"/>
                    </a:lnTo>
                    <a:lnTo>
                      <a:pt x="158" y="291"/>
                    </a:lnTo>
                    <a:lnTo>
                      <a:pt x="106" y="326"/>
                    </a:lnTo>
                    <a:lnTo>
                      <a:pt x="70" y="353"/>
                    </a:lnTo>
                    <a:lnTo>
                      <a:pt x="0" y="362"/>
                    </a:lnTo>
                    <a:lnTo>
                      <a:pt x="35" y="432"/>
                    </a:lnTo>
                    <a:lnTo>
                      <a:pt x="0" y="485"/>
                    </a:lnTo>
                    <a:lnTo>
                      <a:pt x="61" y="494"/>
                    </a:lnTo>
                    <a:lnTo>
                      <a:pt x="123" y="459"/>
                    </a:lnTo>
                    <a:lnTo>
                      <a:pt x="194" y="476"/>
                    </a:lnTo>
                    <a:lnTo>
                      <a:pt x="132" y="538"/>
                    </a:lnTo>
                    <a:lnTo>
                      <a:pt x="88" y="582"/>
                    </a:lnTo>
                    <a:lnTo>
                      <a:pt x="79" y="635"/>
                    </a:lnTo>
                    <a:lnTo>
                      <a:pt x="79" y="688"/>
                    </a:lnTo>
                    <a:lnTo>
                      <a:pt x="61" y="759"/>
                    </a:lnTo>
                    <a:lnTo>
                      <a:pt x="61" y="829"/>
                    </a:lnTo>
                    <a:lnTo>
                      <a:pt x="132" y="838"/>
                    </a:lnTo>
                    <a:lnTo>
                      <a:pt x="185" y="856"/>
                    </a:lnTo>
                    <a:lnTo>
                      <a:pt x="203" y="918"/>
                    </a:lnTo>
                    <a:lnTo>
                      <a:pt x="238" y="962"/>
                    </a:lnTo>
                    <a:lnTo>
                      <a:pt x="361" y="944"/>
                    </a:lnTo>
                    <a:lnTo>
                      <a:pt x="441" y="944"/>
                    </a:lnTo>
                    <a:lnTo>
                      <a:pt x="467" y="979"/>
                    </a:lnTo>
                    <a:lnTo>
                      <a:pt x="547" y="988"/>
                    </a:lnTo>
                    <a:lnTo>
                      <a:pt x="547" y="1041"/>
                    </a:lnTo>
                    <a:lnTo>
                      <a:pt x="626" y="1076"/>
                    </a:lnTo>
                    <a:lnTo>
                      <a:pt x="688" y="1032"/>
                    </a:lnTo>
                    <a:lnTo>
                      <a:pt x="679" y="979"/>
                    </a:lnTo>
                    <a:lnTo>
                      <a:pt x="679" y="926"/>
                    </a:lnTo>
                    <a:lnTo>
                      <a:pt x="697" y="856"/>
                    </a:lnTo>
                    <a:lnTo>
                      <a:pt x="661" y="768"/>
                    </a:lnTo>
                    <a:lnTo>
                      <a:pt x="706" y="723"/>
                    </a:lnTo>
                    <a:lnTo>
                      <a:pt x="794" y="723"/>
                    </a:lnTo>
                    <a:lnTo>
                      <a:pt x="838" y="688"/>
                    </a:lnTo>
                    <a:lnTo>
                      <a:pt x="917" y="670"/>
                    </a:lnTo>
                    <a:lnTo>
                      <a:pt x="979" y="600"/>
                    </a:lnTo>
                    <a:lnTo>
                      <a:pt x="1023" y="556"/>
                    </a:lnTo>
                    <a:lnTo>
                      <a:pt x="1094" y="529"/>
                    </a:lnTo>
                    <a:lnTo>
                      <a:pt x="1200" y="538"/>
                    </a:lnTo>
                    <a:lnTo>
                      <a:pt x="1315" y="538"/>
                    </a:lnTo>
                    <a:lnTo>
                      <a:pt x="1385" y="503"/>
                    </a:lnTo>
                    <a:lnTo>
                      <a:pt x="1447" y="415"/>
                    </a:lnTo>
                    <a:lnTo>
                      <a:pt x="1447" y="326"/>
                    </a:lnTo>
                    <a:lnTo>
                      <a:pt x="1482" y="265"/>
                    </a:lnTo>
                    <a:lnTo>
                      <a:pt x="1473" y="167"/>
                    </a:lnTo>
                    <a:lnTo>
                      <a:pt x="1482" y="97"/>
                    </a:lnTo>
                    <a:lnTo>
                      <a:pt x="1509" y="17"/>
                    </a:lnTo>
                  </a:path>
                </a:pathLst>
              </a:custGeom>
              <a:solidFill>
                <a:srgbClr val="C11F25"/>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39" name="Freeform 16">
                <a:extLst>
                  <a:ext uri="{FF2B5EF4-FFF2-40B4-BE49-F238E27FC236}">
                    <a16:creationId xmlns:a16="http://schemas.microsoft.com/office/drawing/2014/main" id="{A071EC53-3778-480F-BBBD-F9DCE2EBF8F4}"/>
                  </a:ext>
                </a:extLst>
              </p:cNvPr>
              <p:cNvSpPr>
                <a:spLocks noChangeArrowheads="1"/>
              </p:cNvSpPr>
              <p:nvPr/>
            </p:nvSpPr>
            <p:spPr bwMode="auto">
              <a:xfrm>
                <a:off x="6499221" y="2297114"/>
                <a:ext cx="876300" cy="965201"/>
              </a:xfrm>
              <a:custGeom>
                <a:avLst/>
                <a:gdLst>
                  <a:gd name="T0" fmla="*/ 698 w 2436"/>
                  <a:gd name="T1" fmla="*/ 1102 h 2682"/>
                  <a:gd name="T2" fmla="*/ 751 w 2436"/>
                  <a:gd name="T3" fmla="*/ 1279 h 2682"/>
                  <a:gd name="T4" fmla="*/ 592 w 2436"/>
                  <a:gd name="T5" fmla="*/ 1402 h 2682"/>
                  <a:gd name="T6" fmla="*/ 451 w 2436"/>
                  <a:gd name="T7" fmla="*/ 1570 h 2682"/>
                  <a:gd name="T8" fmla="*/ 283 w 2436"/>
                  <a:gd name="T9" fmla="*/ 1684 h 2682"/>
                  <a:gd name="T10" fmla="*/ 142 w 2436"/>
                  <a:gd name="T11" fmla="*/ 1808 h 2682"/>
                  <a:gd name="T12" fmla="*/ 115 w 2436"/>
                  <a:gd name="T13" fmla="*/ 1993 h 2682"/>
                  <a:gd name="T14" fmla="*/ 80 w 2436"/>
                  <a:gd name="T15" fmla="*/ 2179 h 2682"/>
                  <a:gd name="T16" fmla="*/ 248 w 2436"/>
                  <a:gd name="T17" fmla="*/ 2346 h 2682"/>
                  <a:gd name="T18" fmla="*/ 345 w 2436"/>
                  <a:gd name="T19" fmla="*/ 2417 h 2682"/>
                  <a:gd name="T20" fmla="*/ 415 w 2436"/>
                  <a:gd name="T21" fmla="*/ 2549 h 2682"/>
                  <a:gd name="T22" fmla="*/ 601 w 2436"/>
                  <a:gd name="T23" fmla="*/ 2584 h 2682"/>
                  <a:gd name="T24" fmla="*/ 768 w 2436"/>
                  <a:gd name="T25" fmla="*/ 2673 h 2682"/>
                  <a:gd name="T26" fmla="*/ 971 w 2436"/>
                  <a:gd name="T27" fmla="*/ 2611 h 2682"/>
                  <a:gd name="T28" fmla="*/ 1121 w 2436"/>
                  <a:gd name="T29" fmla="*/ 2611 h 2682"/>
                  <a:gd name="T30" fmla="*/ 1209 w 2436"/>
                  <a:gd name="T31" fmla="*/ 2329 h 2682"/>
                  <a:gd name="T32" fmla="*/ 1395 w 2436"/>
                  <a:gd name="T33" fmla="*/ 2364 h 2682"/>
                  <a:gd name="T34" fmla="*/ 1271 w 2436"/>
                  <a:gd name="T35" fmla="*/ 2540 h 2682"/>
                  <a:gd name="T36" fmla="*/ 1421 w 2436"/>
                  <a:gd name="T37" fmla="*/ 2540 h 2682"/>
                  <a:gd name="T38" fmla="*/ 1571 w 2436"/>
                  <a:gd name="T39" fmla="*/ 2443 h 2682"/>
                  <a:gd name="T40" fmla="*/ 1801 w 2436"/>
                  <a:gd name="T41" fmla="*/ 2381 h 2682"/>
                  <a:gd name="T42" fmla="*/ 2012 w 2436"/>
                  <a:gd name="T43" fmla="*/ 2187 h 2682"/>
                  <a:gd name="T44" fmla="*/ 2153 w 2436"/>
                  <a:gd name="T45" fmla="*/ 1993 h 2682"/>
                  <a:gd name="T46" fmla="*/ 2082 w 2436"/>
                  <a:gd name="T47" fmla="*/ 1781 h 2682"/>
                  <a:gd name="T48" fmla="*/ 2197 w 2436"/>
                  <a:gd name="T49" fmla="*/ 1773 h 2682"/>
                  <a:gd name="T50" fmla="*/ 2347 w 2436"/>
                  <a:gd name="T51" fmla="*/ 1799 h 2682"/>
                  <a:gd name="T52" fmla="*/ 2435 w 2436"/>
                  <a:gd name="T53" fmla="*/ 1614 h 2682"/>
                  <a:gd name="T54" fmla="*/ 2435 w 2436"/>
                  <a:gd name="T55" fmla="*/ 1402 h 2682"/>
                  <a:gd name="T56" fmla="*/ 2320 w 2436"/>
                  <a:gd name="T57" fmla="*/ 1279 h 2682"/>
                  <a:gd name="T58" fmla="*/ 2153 w 2436"/>
                  <a:gd name="T59" fmla="*/ 1234 h 2682"/>
                  <a:gd name="T60" fmla="*/ 1968 w 2436"/>
                  <a:gd name="T61" fmla="*/ 1120 h 2682"/>
                  <a:gd name="T62" fmla="*/ 1968 w 2436"/>
                  <a:gd name="T63" fmla="*/ 899 h 2682"/>
                  <a:gd name="T64" fmla="*/ 1907 w 2436"/>
                  <a:gd name="T65" fmla="*/ 740 h 2682"/>
                  <a:gd name="T66" fmla="*/ 1792 w 2436"/>
                  <a:gd name="T67" fmla="*/ 626 h 2682"/>
                  <a:gd name="T68" fmla="*/ 1686 w 2436"/>
                  <a:gd name="T69" fmla="*/ 546 h 2682"/>
                  <a:gd name="T70" fmla="*/ 1474 w 2436"/>
                  <a:gd name="T71" fmla="*/ 590 h 2682"/>
                  <a:gd name="T72" fmla="*/ 1324 w 2436"/>
                  <a:gd name="T73" fmla="*/ 626 h 2682"/>
                  <a:gd name="T74" fmla="*/ 1121 w 2436"/>
                  <a:gd name="T75" fmla="*/ 546 h 2682"/>
                  <a:gd name="T76" fmla="*/ 1006 w 2436"/>
                  <a:gd name="T77" fmla="*/ 449 h 2682"/>
                  <a:gd name="T78" fmla="*/ 883 w 2436"/>
                  <a:gd name="T79" fmla="*/ 326 h 2682"/>
                  <a:gd name="T80" fmla="*/ 901 w 2436"/>
                  <a:gd name="T81" fmla="*/ 159 h 2682"/>
                  <a:gd name="T82" fmla="*/ 786 w 2436"/>
                  <a:gd name="T83" fmla="*/ 44 h 2682"/>
                  <a:gd name="T84" fmla="*/ 777 w 2436"/>
                  <a:gd name="T85" fmla="*/ 265 h 2682"/>
                  <a:gd name="T86" fmla="*/ 821 w 2436"/>
                  <a:gd name="T87" fmla="*/ 511 h 2682"/>
                  <a:gd name="T88" fmla="*/ 724 w 2436"/>
                  <a:gd name="T89" fmla="*/ 723 h 2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36" h="2682">
                    <a:moveTo>
                      <a:pt x="680" y="943"/>
                    </a:moveTo>
                    <a:lnTo>
                      <a:pt x="698" y="1023"/>
                    </a:lnTo>
                    <a:lnTo>
                      <a:pt x="698" y="1102"/>
                    </a:lnTo>
                    <a:lnTo>
                      <a:pt x="733" y="1173"/>
                    </a:lnTo>
                    <a:lnTo>
                      <a:pt x="777" y="1226"/>
                    </a:lnTo>
                    <a:lnTo>
                      <a:pt x="751" y="1279"/>
                    </a:lnTo>
                    <a:lnTo>
                      <a:pt x="698" y="1331"/>
                    </a:lnTo>
                    <a:lnTo>
                      <a:pt x="609" y="1349"/>
                    </a:lnTo>
                    <a:lnTo>
                      <a:pt x="592" y="1402"/>
                    </a:lnTo>
                    <a:lnTo>
                      <a:pt x="530" y="1429"/>
                    </a:lnTo>
                    <a:lnTo>
                      <a:pt x="495" y="1508"/>
                    </a:lnTo>
                    <a:lnTo>
                      <a:pt x="451" y="1570"/>
                    </a:lnTo>
                    <a:lnTo>
                      <a:pt x="371" y="1587"/>
                    </a:lnTo>
                    <a:lnTo>
                      <a:pt x="309" y="1623"/>
                    </a:lnTo>
                    <a:lnTo>
                      <a:pt x="283" y="1684"/>
                    </a:lnTo>
                    <a:lnTo>
                      <a:pt x="195" y="1702"/>
                    </a:lnTo>
                    <a:lnTo>
                      <a:pt x="159" y="1746"/>
                    </a:lnTo>
                    <a:lnTo>
                      <a:pt x="142" y="1808"/>
                    </a:lnTo>
                    <a:lnTo>
                      <a:pt x="150" y="1887"/>
                    </a:lnTo>
                    <a:lnTo>
                      <a:pt x="168" y="1949"/>
                    </a:lnTo>
                    <a:lnTo>
                      <a:pt x="115" y="1993"/>
                    </a:lnTo>
                    <a:lnTo>
                      <a:pt x="80" y="2055"/>
                    </a:lnTo>
                    <a:lnTo>
                      <a:pt x="0" y="2126"/>
                    </a:lnTo>
                    <a:lnTo>
                      <a:pt x="80" y="2179"/>
                    </a:lnTo>
                    <a:lnTo>
                      <a:pt x="98" y="2258"/>
                    </a:lnTo>
                    <a:lnTo>
                      <a:pt x="168" y="2337"/>
                    </a:lnTo>
                    <a:lnTo>
                      <a:pt x="248" y="2346"/>
                    </a:lnTo>
                    <a:lnTo>
                      <a:pt x="309" y="2284"/>
                    </a:lnTo>
                    <a:lnTo>
                      <a:pt x="353" y="2329"/>
                    </a:lnTo>
                    <a:lnTo>
                      <a:pt x="345" y="2417"/>
                    </a:lnTo>
                    <a:lnTo>
                      <a:pt x="380" y="2452"/>
                    </a:lnTo>
                    <a:lnTo>
                      <a:pt x="362" y="2523"/>
                    </a:lnTo>
                    <a:lnTo>
                      <a:pt x="415" y="2549"/>
                    </a:lnTo>
                    <a:lnTo>
                      <a:pt x="451" y="2496"/>
                    </a:lnTo>
                    <a:lnTo>
                      <a:pt x="539" y="2540"/>
                    </a:lnTo>
                    <a:lnTo>
                      <a:pt x="601" y="2584"/>
                    </a:lnTo>
                    <a:lnTo>
                      <a:pt x="671" y="2593"/>
                    </a:lnTo>
                    <a:lnTo>
                      <a:pt x="706" y="2655"/>
                    </a:lnTo>
                    <a:lnTo>
                      <a:pt x="768" y="2673"/>
                    </a:lnTo>
                    <a:lnTo>
                      <a:pt x="839" y="2681"/>
                    </a:lnTo>
                    <a:lnTo>
                      <a:pt x="918" y="2646"/>
                    </a:lnTo>
                    <a:lnTo>
                      <a:pt x="971" y="2611"/>
                    </a:lnTo>
                    <a:lnTo>
                      <a:pt x="1042" y="2611"/>
                    </a:lnTo>
                    <a:lnTo>
                      <a:pt x="1095" y="2681"/>
                    </a:lnTo>
                    <a:lnTo>
                      <a:pt x="1121" y="2611"/>
                    </a:lnTo>
                    <a:lnTo>
                      <a:pt x="1121" y="2505"/>
                    </a:lnTo>
                    <a:lnTo>
                      <a:pt x="1148" y="2381"/>
                    </a:lnTo>
                    <a:lnTo>
                      <a:pt x="1209" y="2329"/>
                    </a:lnTo>
                    <a:lnTo>
                      <a:pt x="1289" y="2311"/>
                    </a:lnTo>
                    <a:lnTo>
                      <a:pt x="1359" y="2329"/>
                    </a:lnTo>
                    <a:lnTo>
                      <a:pt x="1395" y="2364"/>
                    </a:lnTo>
                    <a:lnTo>
                      <a:pt x="1412" y="2434"/>
                    </a:lnTo>
                    <a:lnTo>
                      <a:pt x="1342" y="2496"/>
                    </a:lnTo>
                    <a:lnTo>
                      <a:pt x="1271" y="2540"/>
                    </a:lnTo>
                    <a:lnTo>
                      <a:pt x="1307" y="2584"/>
                    </a:lnTo>
                    <a:lnTo>
                      <a:pt x="1412" y="2602"/>
                    </a:lnTo>
                    <a:lnTo>
                      <a:pt x="1421" y="2540"/>
                    </a:lnTo>
                    <a:lnTo>
                      <a:pt x="1457" y="2496"/>
                    </a:lnTo>
                    <a:lnTo>
                      <a:pt x="1518" y="2487"/>
                    </a:lnTo>
                    <a:lnTo>
                      <a:pt x="1571" y="2443"/>
                    </a:lnTo>
                    <a:lnTo>
                      <a:pt x="1580" y="2364"/>
                    </a:lnTo>
                    <a:lnTo>
                      <a:pt x="1721" y="2373"/>
                    </a:lnTo>
                    <a:lnTo>
                      <a:pt x="1801" y="2381"/>
                    </a:lnTo>
                    <a:lnTo>
                      <a:pt x="1854" y="2337"/>
                    </a:lnTo>
                    <a:lnTo>
                      <a:pt x="1924" y="2276"/>
                    </a:lnTo>
                    <a:lnTo>
                      <a:pt x="2012" y="2187"/>
                    </a:lnTo>
                    <a:lnTo>
                      <a:pt x="2073" y="2099"/>
                    </a:lnTo>
                    <a:lnTo>
                      <a:pt x="2135" y="2055"/>
                    </a:lnTo>
                    <a:lnTo>
                      <a:pt x="2153" y="1993"/>
                    </a:lnTo>
                    <a:lnTo>
                      <a:pt x="2144" y="1905"/>
                    </a:lnTo>
                    <a:lnTo>
                      <a:pt x="2135" y="1826"/>
                    </a:lnTo>
                    <a:lnTo>
                      <a:pt x="2082" y="1781"/>
                    </a:lnTo>
                    <a:lnTo>
                      <a:pt x="2073" y="1711"/>
                    </a:lnTo>
                    <a:lnTo>
                      <a:pt x="2153" y="1711"/>
                    </a:lnTo>
                    <a:lnTo>
                      <a:pt x="2197" y="1773"/>
                    </a:lnTo>
                    <a:lnTo>
                      <a:pt x="2214" y="1834"/>
                    </a:lnTo>
                    <a:lnTo>
                      <a:pt x="2276" y="1852"/>
                    </a:lnTo>
                    <a:lnTo>
                      <a:pt x="2347" y="1799"/>
                    </a:lnTo>
                    <a:lnTo>
                      <a:pt x="2373" y="1746"/>
                    </a:lnTo>
                    <a:lnTo>
                      <a:pt x="2391" y="1658"/>
                    </a:lnTo>
                    <a:lnTo>
                      <a:pt x="2435" y="1614"/>
                    </a:lnTo>
                    <a:lnTo>
                      <a:pt x="2426" y="1552"/>
                    </a:lnTo>
                    <a:lnTo>
                      <a:pt x="2426" y="1473"/>
                    </a:lnTo>
                    <a:lnTo>
                      <a:pt x="2435" y="1402"/>
                    </a:lnTo>
                    <a:lnTo>
                      <a:pt x="2409" y="1331"/>
                    </a:lnTo>
                    <a:lnTo>
                      <a:pt x="2356" y="1331"/>
                    </a:lnTo>
                    <a:lnTo>
                      <a:pt x="2320" y="1279"/>
                    </a:lnTo>
                    <a:lnTo>
                      <a:pt x="2312" y="1226"/>
                    </a:lnTo>
                    <a:lnTo>
                      <a:pt x="2241" y="1234"/>
                    </a:lnTo>
                    <a:lnTo>
                      <a:pt x="2153" y="1234"/>
                    </a:lnTo>
                    <a:lnTo>
                      <a:pt x="2064" y="1217"/>
                    </a:lnTo>
                    <a:lnTo>
                      <a:pt x="2012" y="1164"/>
                    </a:lnTo>
                    <a:lnTo>
                      <a:pt x="1968" y="1120"/>
                    </a:lnTo>
                    <a:lnTo>
                      <a:pt x="2003" y="1040"/>
                    </a:lnTo>
                    <a:lnTo>
                      <a:pt x="1951" y="970"/>
                    </a:lnTo>
                    <a:lnTo>
                      <a:pt x="1968" y="899"/>
                    </a:lnTo>
                    <a:lnTo>
                      <a:pt x="1977" y="837"/>
                    </a:lnTo>
                    <a:lnTo>
                      <a:pt x="1924" y="776"/>
                    </a:lnTo>
                    <a:lnTo>
                      <a:pt x="1907" y="740"/>
                    </a:lnTo>
                    <a:lnTo>
                      <a:pt x="1898" y="696"/>
                    </a:lnTo>
                    <a:lnTo>
                      <a:pt x="1845" y="652"/>
                    </a:lnTo>
                    <a:lnTo>
                      <a:pt x="1792" y="626"/>
                    </a:lnTo>
                    <a:lnTo>
                      <a:pt x="1792" y="590"/>
                    </a:lnTo>
                    <a:lnTo>
                      <a:pt x="1748" y="528"/>
                    </a:lnTo>
                    <a:lnTo>
                      <a:pt x="1686" y="546"/>
                    </a:lnTo>
                    <a:lnTo>
                      <a:pt x="1615" y="546"/>
                    </a:lnTo>
                    <a:lnTo>
                      <a:pt x="1509" y="528"/>
                    </a:lnTo>
                    <a:lnTo>
                      <a:pt x="1474" y="590"/>
                    </a:lnTo>
                    <a:lnTo>
                      <a:pt x="1457" y="643"/>
                    </a:lnTo>
                    <a:lnTo>
                      <a:pt x="1395" y="652"/>
                    </a:lnTo>
                    <a:lnTo>
                      <a:pt x="1324" y="626"/>
                    </a:lnTo>
                    <a:lnTo>
                      <a:pt x="1262" y="643"/>
                    </a:lnTo>
                    <a:lnTo>
                      <a:pt x="1192" y="608"/>
                    </a:lnTo>
                    <a:lnTo>
                      <a:pt x="1121" y="546"/>
                    </a:lnTo>
                    <a:lnTo>
                      <a:pt x="1077" y="502"/>
                    </a:lnTo>
                    <a:lnTo>
                      <a:pt x="1059" y="449"/>
                    </a:lnTo>
                    <a:lnTo>
                      <a:pt x="1006" y="449"/>
                    </a:lnTo>
                    <a:lnTo>
                      <a:pt x="909" y="449"/>
                    </a:lnTo>
                    <a:lnTo>
                      <a:pt x="874" y="396"/>
                    </a:lnTo>
                    <a:lnTo>
                      <a:pt x="883" y="326"/>
                    </a:lnTo>
                    <a:lnTo>
                      <a:pt x="954" y="291"/>
                    </a:lnTo>
                    <a:lnTo>
                      <a:pt x="962" y="229"/>
                    </a:lnTo>
                    <a:lnTo>
                      <a:pt x="901" y="159"/>
                    </a:lnTo>
                    <a:lnTo>
                      <a:pt x="856" y="62"/>
                    </a:lnTo>
                    <a:lnTo>
                      <a:pt x="848" y="0"/>
                    </a:lnTo>
                    <a:lnTo>
                      <a:pt x="786" y="44"/>
                    </a:lnTo>
                    <a:lnTo>
                      <a:pt x="742" y="115"/>
                    </a:lnTo>
                    <a:lnTo>
                      <a:pt x="733" y="203"/>
                    </a:lnTo>
                    <a:lnTo>
                      <a:pt x="777" y="265"/>
                    </a:lnTo>
                    <a:lnTo>
                      <a:pt x="804" y="352"/>
                    </a:lnTo>
                    <a:lnTo>
                      <a:pt x="812" y="423"/>
                    </a:lnTo>
                    <a:lnTo>
                      <a:pt x="821" y="511"/>
                    </a:lnTo>
                    <a:lnTo>
                      <a:pt x="804" y="590"/>
                    </a:lnTo>
                    <a:lnTo>
                      <a:pt x="759" y="634"/>
                    </a:lnTo>
                    <a:lnTo>
                      <a:pt x="724" y="723"/>
                    </a:lnTo>
                    <a:lnTo>
                      <a:pt x="715" y="811"/>
                    </a:lnTo>
                    <a:lnTo>
                      <a:pt x="680" y="943"/>
                    </a:lnTo>
                  </a:path>
                </a:pathLst>
              </a:custGeom>
              <a:solidFill>
                <a:srgbClr val="6A4E40"/>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0" name="Freeform 17">
                <a:extLst>
                  <a:ext uri="{FF2B5EF4-FFF2-40B4-BE49-F238E27FC236}">
                    <a16:creationId xmlns:a16="http://schemas.microsoft.com/office/drawing/2014/main" id="{F6D8E5DF-BF2C-4A48-BCBF-93E2FB31269A}"/>
                  </a:ext>
                </a:extLst>
              </p:cNvPr>
              <p:cNvSpPr>
                <a:spLocks noChangeArrowheads="1"/>
              </p:cNvSpPr>
              <p:nvPr/>
            </p:nvSpPr>
            <p:spPr bwMode="auto">
              <a:xfrm>
                <a:off x="5740396" y="3373439"/>
                <a:ext cx="419100" cy="349250"/>
              </a:xfrm>
              <a:custGeom>
                <a:avLst/>
                <a:gdLst>
                  <a:gd name="T0" fmla="*/ 221 w 1166"/>
                  <a:gd name="T1" fmla="*/ 592 h 972"/>
                  <a:gd name="T2" fmla="*/ 150 w 1166"/>
                  <a:gd name="T3" fmla="*/ 547 h 972"/>
                  <a:gd name="T4" fmla="*/ 142 w 1166"/>
                  <a:gd name="T5" fmla="*/ 477 h 972"/>
                  <a:gd name="T6" fmla="*/ 97 w 1166"/>
                  <a:gd name="T7" fmla="*/ 406 h 972"/>
                  <a:gd name="T8" fmla="*/ 44 w 1166"/>
                  <a:gd name="T9" fmla="*/ 362 h 972"/>
                  <a:gd name="T10" fmla="*/ 0 w 1166"/>
                  <a:gd name="T11" fmla="*/ 292 h 972"/>
                  <a:gd name="T12" fmla="*/ 80 w 1166"/>
                  <a:gd name="T13" fmla="*/ 247 h 972"/>
                  <a:gd name="T14" fmla="*/ 124 w 1166"/>
                  <a:gd name="T15" fmla="*/ 186 h 972"/>
                  <a:gd name="T16" fmla="*/ 177 w 1166"/>
                  <a:gd name="T17" fmla="*/ 133 h 972"/>
                  <a:gd name="T18" fmla="*/ 230 w 1166"/>
                  <a:gd name="T19" fmla="*/ 133 h 972"/>
                  <a:gd name="T20" fmla="*/ 283 w 1166"/>
                  <a:gd name="T21" fmla="*/ 80 h 972"/>
                  <a:gd name="T22" fmla="*/ 389 w 1166"/>
                  <a:gd name="T23" fmla="*/ 80 h 972"/>
                  <a:gd name="T24" fmla="*/ 362 w 1166"/>
                  <a:gd name="T25" fmla="*/ 0 h 972"/>
                  <a:gd name="T26" fmla="*/ 433 w 1166"/>
                  <a:gd name="T27" fmla="*/ 36 h 972"/>
                  <a:gd name="T28" fmla="*/ 539 w 1166"/>
                  <a:gd name="T29" fmla="*/ 36 h 972"/>
                  <a:gd name="T30" fmla="*/ 574 w 1166"/>
                  <a:gd name="T31" fmla="*/ 106 h 972"/>
                  <a:gd name="T32" fmla="*/ 539 w 1166"/>
                  <a:gd name="T33" fmla="*/ 159 h 972"/>
                  <a:gd name="T34" fmla="*/ 600 w 1166"/>
                  <a:gd name="T35" fmla="*/ 168 h 972"/>
                  <a:gd name="T36" fmla="*/ 662 w 1166"/>
                  <a:gd name="T37" fmla="*/ 133 h 972"/>
                  <a:gd name="T38" fmla="*/ 733 w 1166"/>
                  <a:gd name="T39" fmla="*/ 150 h 972"/>
                  <a:gd name="T40" fmla="*/ 733 w 1166"/>
                  <a:gd name="T41" fmla="*/ 203 h 972"/>
                  <a:gd name="T42" fmla="*/ 627 w 1166"/>
                  <a:gd name="T43" fmla="*/ 256 h 972"/>
                  <a:gd name="T44" fmla="*/ 618 w 1166"/>
                  <a:gd name="T45" fmla="*/ 309 h 972"/>
                  <a:gd name="T46" fmla="*/ 618 w 1166"/>
                  <a:gd name="T47" fmla="*/ 362 h 972"/>
                  <a:gd name="T48" fmla="*/ 600 w 1166"/>
                  <a:gd name="T49" fmla="*/ 433 h 972"/>
                  <a:gd name="T50" fmla="*/ 600 w 1166"/>
                  <a:gd name="T51" fmla="*/ 503 h 972"/>
                  <a:gd name="T52" fmla="*/ 671 w 1166"/>
                  <a:gd name="T53" fmla="*/ 512 h 972"/>
                  <a:gd name="T54" fmla="*/ 724 w 1166"/>
                  <a:gd name="T55" fmla="*/ 530 h 972"/>
                  <a:gd name="T56" fmla="*/ 742 w 1166"/>
                  <a:gd name="T57" fmla="*/ 592 h 972"/>
                  <a:gd name="T58" fmla="*/ 777 w 1166"/>
                  <a:gd name="T59" fmla="*/ 636 h 972"/>
                  <a:gd name="T60" fmla="*/ 900 w 1166"/>
                  <a:gd name="T61" fmla="*/ 618 h 972"/>
                  <a:gd name="T62" fmla="*/ 980 w 1166"/>
                  <a:gd name="T63" fmla="*/ 618 h 972"/>
                  <a:gd name="T64" fmla="*/ 1006 w 1166"/>
                  <a:gd name="T65" fmla="*/ 653 h 972"/>
                  <a:gd name="T66" fmla="*/ 1086 w 1166"/>
                  <a:gd name="T67" fmla="*/ 662 h 972"/>
                  <a:gd name="T68" fmla="*/ 1086 w 1166"/>
                  <a:gd name="T69" fmla="*/ 715 h 972"/>
                  <a:gd name="T70" fmla="*/ 1165 w 1166"/>
                  <a:gd name="T71" fmla="*/ 750 h 972"/>
                  <a:gd name="T72" fmla="*/ 1165 w 1166"/>
                  <a:gd name="T73" fmla="*/ 830 h 972"/>
                  <a:gd name="T74" fmla="*/ 1139 w 1166"/>
                  <a:gd name="T75" fmla="*/ 874 h 972"/>
                  <a:gd name="T76" fmla="*/ 1059 w 1166"/>
                  <a:gd name="T77" fmla="*/ 918 h 972"/>
                  <a:gd name="T78" fmla="*/ 989 w 1166"/>
                  <a:gd name="T79" fmla="*/ 900 h 972"/>
                  <a:gd name="T80" fmla="*/ 909 w 1166"/>
                  <a:gd name="T81" fmla="*/ 883 h 972"/>
                  <a:gd name="T82" fmla="*/ 821 w 1166"/>
                  <a:gd name="T83" fmla="*/ 892 h 972"/>
                  <a:gd name="T84" fmla="*/ 750 w 1166"/>
                  <a:gd name="T85" fmla="*/ 900 h 972"/>
                  <a:gd name="T86" fmla="*/ 768 w 1166"/>
                  <a:gd name="T87" fmla="*/ 936 h 972"/>
                  <a:gd name="T88" fmla="*/ 680 w 1166"/>
                  <a:gd name="T89" fmla="*/ 971 h 972"/>
                  <a:gd name="T90" fmla="*/ 653 w 1166"/>
                  <a:gd name="T91" fmla="*/ 883 h 972"/>
                  <a:gd name="T92" fmla="*/ 592 w 1166"/>
                  <a:gd name="T93" fmla="*/ 865 h 972"/>
                  <a:gd name="T94" fmla="*/ 539 w 1166"/>
                  <a:gd name="T95" fmla="*/ 856 h 972"/>
                  <a:gd name="T96" fmla="*/ 486 w 1166"/>
                  <a:gd name="T97" fmla="*/ 812 h 972"/>
                  <a:gd name="T98" fmla="*/ 512 w 1166"/>
                  <a:gd name="T99" fmla="*/ 715 h 972"/>
                  <a:gd name="T100" fmla="*/ 424 w 1166"/>
                  <a:gd name="T101" fmla="*/ 715 h 972"/>
                  <a:gd name="T102" fmla="*/ 406 w 1166"/>
                  <a:gd name="T103" fmla="*/ 680 h 972"/>
                  <a:gd name="T104" fmla="*/ 353 w 1166"/>
                  <a:gd name="T105" fmla="*/ 618 h 972"/>
                  <a:gd name="T106" fmla="*/ 283 w 1166"/>
                  <a:gd name="T107" fmla="*/ 583 h 972"/>
                  <a:gd name="T108" fmla="*/ 221 w 1166"/>
                  <a:gd name="T109" fmla="*/ 59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66" h="972">
                    <a:moveTo>
                      <a:pt x="221" y="592"/>
                    </a:moveTo>
                    <a:lnTo>
                      <a:pt x="150" y="547"/>
                    </a:lnTo>
                    <a:lnTo>
                      <a:pt x="142" y="477"/>
                    </a:lnTo>
                    <a:lnTo>
                      <a:pt x="97" y="406"/>
                    </a:lnTo>
                    <a:lnTo>
                      <a:pt x="44" y="362"/>
                    </a:lnTo>
                    <a:lnTo>
                      <a:pt x="0" y="292"/>
                    </a:lnTo>
                    <a:lnTo>
                      <a:pt x="80" y="247"/>
                    </a:lnTo>
                    <a:lnTo>
                      <a:pt x="124" y="186"/>
                    </a:lnTo>
                    <a:lnTo>
                      <a:pt x="177" y="133"/>
                    </a:lnTo>
                    <a:lnTo>
                      <a:pt x="230" y="133"/>
                    </a:lnTo>
                    <a:lnTo>
                      <a:pt x="283" y="80"/>
                    </a:lnTo>
                    <a:lnTo>
                      <a:pt x="389" y="80"/>
                    </a:lnTo>
                    <a:lnTo>
                      <a:pt x="362" y="0"/>
                    </a:lnTo>
                    <a:lnTo>
                      <a:pt x="433" y="36"/>
                    </a:lnTo>
                    <a:lnTo>
                      <a:pt x="539" y="36"/>
                    </a:lnTo>
                    <a:lnTo>
                      <a:pt x="574" y="106"/>
                    </a:lnTo>
                    <a:lnTo>
                      <a:pt x="539" y="159"/>
                    </a:lnTo>
                    <a:lnTo>
                      <a:pt x="600" y="168"/>
                    </a:lnTo>
                    <a:lnTo>
                      <a:pt x="662" y="133"/>
                    </a:lnTo>
                    <a:lnTo>
                      <a:pt x="733" y="150"/>
                    </a:lnTo>
                    <a:lnTo>
                      <a:pt x="733" y="203"/>
                    </a:lnTo>
                    <a:lnTo>
                      <a:pt x="627" y="256"/>
                    </a:lnTo>
                    <a:lnTo>
                      <a:pt x="618" y="309"/>
                    </a:lnTo>
                    <a:lnTo>
                      <a:pt x="618" y="362"/>
                    </a:lnTo>
                    <a:lnTo>
                      <a:pt x="600" y="433"/>
                    </a:lnTo>
                    <a:lnTo>
                      <a:pt x="600" y="503"/>
                    </a:lnTo>
                    <a:lnTo>
                      <a:pt x="671" y="512"/>
                    </a:lnTo>
                    <a:lnTo>
                      <a:pt x="724" y="530"/>
                    </a:lnTo>
                    <a:lnTo>
                      <a:pt x="742" y="592"/>
                    </a:lnTo>
                    <a:lnTo>
                      <a:pt x="777" y="636"/>
                    </a:lnTo>
                    <a:lnTo>
                      <a:pt x="900" y="618"/>
                    </a:lnTo>
                    <a:lnTo>
                      <a:pt x="980" y="618"/>
                    </a:lnTo>
                    <a:lnTo>
                      <a:pt x="1006" y="653"/>
                    </a:lnTo>
                    <a:lnTo>
                      <a:pt x="1086" y="662"/>
                    </a:lnTo>
                    <a:lnTo>
                      <a:pt x="1086" y="715"/>
                    </a:lnTo>
                    <a:lnTo>
                      <a:pt x="1165" y="750"/>
                    </a:lnTo>
                    <a:lnTo>
                      <a:pt x="1165" y="830"/>
                    </a:lnTo>
                    <a:lnTo>
                      <a:pt x="1139" y="874"/>
                    </a:lnTo>
                    <a:lnTo>
                      <a:pt x="1059" y="918"/>
                    </a:lnTo>
                    <a:lnTo>
                      <a:pt x="989" y="900"/>
                    </a:lnTo>
                    <a:lnTo>
                      <a:pt x="909" y="883"/>
                    </a:lnTo>
                    <a:lnTo>
                      <a:pt x="821" y="892"/>
                    </a:lnTo>
                    <a:lnTo>
                      <a:pt x="750" y="900"/>
                    </a:lnTo>
                    <a:lnTo>
                      <a:pt x="768" y="936"/>
                    </a:lnTo>
                    <a:lnTo>
                      <a:pt x="680" y="971"/>
                    </a:lnTo>
                    <a:lnTo>
                      <a:pt x="653" y="883"/>
                    </a:lnTo>
                    <a:lnTo>
                      <a:pt x="592" y="865"/>
                    </a:lnTo>
                    <a:lnTo>
                      <a:pt x="539" y="856"/>
                    </a:lnTo>
                    <a:lnTo>
                      <a:pt x="486" y="812"/>
                    </a:lnTo>
                    <a:lnTo>
                      <a:pt x="512" y="715"/>
                    </a:lnTo>
                    <a:lnTo>
                      <a:pt x="424" y="715"/>
                    </a:lnTo>
                    <a:lnTo>
                      <a:pt x="406" y="680"/>
                    </a:lnTo>
                    <a:lnTo>
                      <a:pt x="353" y="618"/>
                    </a:lnTo>
                    <a:lnTo>
                      <a:pt x="283" y="583"/>
                    </a:lnTo>
                    <a:lnTo>
                      <a:pt x="221" y="592"/>
                    </a:lnTo>
                  </a:path>
                </a:pathLst>
              </a:custGeom>
              <a:solidFill>
                <a:srgbClr val="C11F25"/>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1" name="Freeform 18">
                <a:extLst>
                  <a:ext uri="{FF2B5EF4-FFF2-40B4-BE49-F238E27FC236}">
                    <a16:creationId xmlns:a16="http://schemas.microsoft.com/office/drawing/2014/main" id="{E1A8AFD9-C375-4D9B-B46E-623A41E3B32B}"/>
                  </a:ext>
                </a:extLst>
              </p:cNvPr>
              <p:cNvSpPr>
                <a:spLocks noChangeArrowheads="1"/>
              </p:cNvSpPr>
              <p:nvPr/>
            </p:nvSpPr>
            <p:spPr bwMode="auto">
              <a:xfrm>
                <a:off x="5251447" y="3582988"/>
                <a:ext cx="788988" cy="796925"/>
              </a:xfrm>
              <a:custGeom>
                <a:avLst/>
                <a:gdLst>
                  <a:gd name="T0" fmla="*/ 1951 w 2190"/>
                  <a:gd name="T1" fmla="*/ 441 h 2215"/>
                  <a:gd name="T2" fmla="*/ 2012 w 2190"/>
                  <a:gd name="T3" fmla="*/ 635 h 2215"/>
                  <a:gd name="T4" fmla="*/ 2065 w 2190"/>
                  <a:gd name="T5" fmla="*/ 856 h 2215"/>
                  <a:gd name="T6" fmla="*/ 2162 w 2190"/>
                  <a:gd name="T7" fmla="*/ 1014 h 2215"/>
                  <a:gd name="T8" fmla="*/ 2118 w 2190"/>
                  <a:gd name="T9" fmla="*/ 1156 h 2215"/>
                  <a:gd name="T10" fmla="*/ 1942 w 2190"/>
                  <a:gd name="T11" fmla="*/ 1332 h 2215"/>
                  <a:gd name="T12" fmla="*/ 1880 w 2190"/>
                  <a:gd name="T13" fmla="*/ 1588 h 2215"/>
                  <a:gd name="T14" fmla="*/ 1818 w 2190"/>
                  <a:gd name="T15" fmla="*/ 1853 h 2215"/>
                  <a:gd name="T16" fmla="*/ 1712 w 2190"/>
                  <a:gd name="T17" fmla="*/ 1994 h 2215"/>
                  <a:gd name="T18" fmla="*/ 1492 w 2190"/>
                  <a:gd name="T19" fmla="*/ 1906 h 2215"/>
                  <a:gd name="T20" fmla="*/ 1271 w 2190"/>
                  <a:gd name="T21" fmla="*/ 1914 h 2215"/>
                  <a:gd name="T22" fmla="*/ 1253 w 2190"/>
                  <a:gd name="T23" fmla="*/ 2100 h 2215"/>
                  <a:gd name="T24" fmla="*/ 989 w 2190"/>
                  <a:gd name="T25" fmla="*/ 2153 h 2215"/>
                  <a:gd name="T26" fmla="*/ 874 w 2190"/>
                  <a:gd name="T27" fmla="*/ 2214 h 2215"/>
                  <a:gd name="T28" fmla="*/ 645 w 2190"/>
                  <a:gd name="T29" fmla="*/ 2170 h 2215"/>
                  <a:gd name="T30" fmla="*/ 406 w 2190"/>
                  <a:gd name="T31" fmla="*/ 2153 h 2215"/>
                  <a:gd name="T32" fmla="*/ 274 w 2190"/>
                  <a:gd name="T33" fmla="*/ 2082 h 2215"/>
                  <a:gd name="T34" fmla="*/ 115 w 2190"/>
                  <a:gd name="T35" fmla="*/ 1994 h 2215"/>
                  <a:gd name="T36" fmla="*/ 97 w 2190"/>
                  <a:gd name="T37" fmla="*/ 1906 h 2215"/>
                  <a:gd name="T38" fmla="*/ 247 w 2190"/>
                  <a:gd name="T39" fmla="*/ 1809 h 2215"/>
                  <a:gd name="T40" fmla="*/ 362 w 2190"/>
                  <a:gd name="T41" fmla="*/ 1597 h 2215"/>
                  <a:gd name="T42" fmla="*/ 477 w 2190"/>
                  <a:gd name="T43" fmla="*/ 1500 h 2215"/>
                  <a:gd name="T44" fmla="*/ 521 w 2190"/>
                  <a:gd name="T45" fmla="*/ 1394 h 2215"/>
                  <a:gd name="T46" fmla="*/ 556 w 2190"/>
                  <a:gd name="T47" fmla="*/ 1314 h 2215"/>
                  <a:gd name="T48" fmla="*/ 574 w 2190"/>
                  <a:gd name="T49" fmla="*/ 1253 h 2215"/>
                  <a:gd name="T50" fmla="*/ 547 w 2190"/>
                  <a:gd name="T51" fmla="*/ 1235 h 2215"/>
                  <a:gd name="T52" fmla="*/ 442 w 2190"/>
                  <a:gd name="T53" fmla="*/ 1288 h 2215"/>
                  <a:gd name="T54" fmla="*/ 265 w 2190"/>
                  <a:gd name="T55" fmla="*/ 1235 h 2215"/>
                  <a:gd name="T56" fmla="*/ 292 w 2190"/>
                  <a:gd name="T57" fmla="*/ 1103 h 2215"/>
                  <a:gd name="T58" fmla="*/ 159 w 2190"/>
                  <a:gd name="T59" fmla="*/ 1191 h 2215"/>
                  <a:gd name="T60" fmla="*/ 53 w 2190"/>
                  <a:gd name="T61" fmla="*/ 1103 h 2215"/>
                  <a:gd name="T62" fmla="*/ 159 w 2190"/>
                  <a:gd name="T63" fmla="*/ 1014 h 2215"/>
                  <a:gd name="T64" fmla="*/ 283 w 2190"/>
                  <a:gd name="T65" fmla="*/ 917 h 2215"/>
                  <a:gd name="T66" fmla="*/ 530 w 2190"/>
                  <a:gd name="T67" fmla="*/ 997 h 2215"/>
                  <a:gd name="T68" fmla="*/ 777 w 2190"/>
                  <a:gd name="T69" fmla="*/ 1076 h 2215"/>
                  <a:gd name="T70" fmla="*/ 997 w 2190"/>
                  <a:gd name="T71" fmla="*/ 1094 h 2215"/>
                  <a:gd name="T72" fmla="*/ 1227 w 2190"/>
                  <a:gd name="T73" fmla="*/ 988 h 2215"/>
                  <a:gd name="T74" fmla="*/ 1183 w 2190"/>
                  <a:gd name="T75" fmla="*/ 864 h 2215"/>
                  <a:gd name="T76" fmla="*/ 1112 w 2190"/>
                  <a:gd name="T77" fmla="*/ 644 h 2215"/>
                  <a:gd name="T78" fmla="*/ 1289 w 2190"/>
                  <a:gd name="T79" fmla="*/ 406 h 2215"/>
                  <a:gd name="T80" fmla="*/ 1456 w 2190"/>
                  <a:gd name="T81" fmla="*/ 229 h 2215"/>
                  <a:gd name="T82" fmla="*/ 1580 w 2190"/>
                  <a:gd name="T83" fmla="*/ 9 h 2215"/>
                  <a:gd name="T84" fmla="*/ 1765 w 2190"/>
                  <a:gd name="T85" fmla="*/ 97 h 2215"/>
                  <a:gd name="T86" fmla="*/ 1845 w 2190"/>
                  <a:gd name="T87" fmla="*/ 229 h 2215"/>
                  <a:gd name="T88" fmla="*/ 2012 w 2190"/>
                  <a:gd name="T89" fmla="*/ 300 h 2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90" h="2215">
                    <a:moveTo>
                      <a:pt x="2039" y="388"/>
                    </a:moveTo>
                    <a:lnTo>
                      <a:pt x="1986" y="397"/>
                    </a:lnTo>
                    <a:lnTo>
                      <a:pt x="1951" y="441"/>
                    </a:lnTo>
                    <a:lnTo>
                      <a:pt x="1968" y="511"/>
                    </a:lnTo>
                    <a:lnTo>
                      <a:pt x="1977" y="582"/>
                    </a:lnTo>
                    <a:lnTo>
                      <a:pt x="2012" y="635"/>
                    </a:lnTo>
                    <a:lnTo>
                      <a:pt x="2056" y="688"/>
                    </a:lnTo>
                    <a:lnTo>
                      <a:pt x="2039" y="759"/>
                    </a:lnTo>
                    <a:lnTo>
                      <a:pt x="2065" y="856"/>
                    </a:lnTo>
                    <a:lnTo>
                      <a:pt x="2065" y="935"/>
                    </a:lnTo>
                    <a:lnTo>
                      <a:pt x="2101" y="997"/>
                    </a:lnTo>
                    <a:lnTo>
                      <a:pt x="2162" y="1014"/>
                    </a:lnTo>
                    <a:lnTo>
                      <a:pt x="2189" y="1059"/>
                    </a:lnTo>
                    <a:lnTo>
                      <a:pt x="2162" y="1111"/>
                    </a:lnTo>
                    <a:lnTo>
                      <a:pt x="2118" y="1156"/>
                    </a:lnTo>
                    <a:lnTo>
                      <a:pt x="2030" y="1173"/>
                    </a:lnTo>
                    <a:lnTo>
                      <a:pt x="1959" y="1235"/>
                    </a:lnTo>
                    <a:lnTo>
                      <a:pt x="1942" y="1332"/>
                    </a:lnTo>
                    <a:lnTo>
                      <a:pt x="1915" y="1438"/>
                    </a:lnTo>
                    <a:lnTo>
                      <a:pt x="1871" y="1500"/>
                    </a:lnTo>
                    <a:lnTo>
                      <a:pt x="1880" y="1588"/>
                    </a:lnTo>
                    <a:lnTo>
                      <a:pt x="1845" y="1676"/>
                    </a:lnTo>
                    <a:lnTo>
                      <a:pt x="1836" y="1764"/>
                    </a:lnTo>
                    <a:lnTo>
                      <a:pt x="1818" y="1853"/>
                    </a:lnTo>
                    <a:lnTo>
                      <a:pt x="1783" y="1923"/>
                    </a:lnTo>
                    <a:lnTo>
                      <a:pt x="1765" y="1994"/>
                    </a:lnTo>
                    <a:lnTo>
                      <a:pt x="1712" y="1994"/>
                    </a:lnTo>
                    <a:lnTo>
                      <a:pt x="1633" y="1967"/>
                    </a:lnTo>
                    <a:lnTo>
                      <a:pt x="1562" y="1906"/>
                    </a:lnTo>
                    <a:lnTo>
                      <a:pt x="1492" y="1906"/>
                    </a:lnTo>
                    <a:lnTo>
                      <a:pt x="1403" y="1932"/>
                    </a:lnTo>
                    <a:lnTo>
                      <a:pt x="1333" y="1879"/>
                    </a:lnTo>
                    <a:lnTo>
                      <a:pt x="1271" y="1914"/>
                    </a:lnTo>
                    <a:lnTo>
                      <a:pt x="1262" y="1967"/>
                    </a:lnTo>
                    <a:lnTo>
                      <a:pt x="1253" y="2038"/>
                    </a:lnTo>
                    <a:lnTo>
                      <a:pt x="1253" y="2100"/>
                    </a:lnTo>
                    <a:lnTo>
                      <a:pt x="1174" y="2117"/>
                    </a:lnTo>
                    <a:lnTo>
                      <a:pt x="1068" y="2117"/>
                    </a:lnTo>
                    <a:lnTo>
                      <a:pt x="989" y="2153"/>
                    </a:lnTo>
                    <a:lnTo>
                      <a:pt x="936" y="2117"/>
                    </a:lnTo>
                    <a:lnTo>
                      <a:pt x="918" y="2170"/>
                    </a:lnTo>
                    <a:lnTo>
                      <a:pt x="874" y="2214"/>
                    </a:lnTo>
                    <a:lnTo>
                      <a:pt x="795" y="2206"/>
                    </a:lnTo>
                    <a:lnTo>
                      <a:pt x="706" y="2135"/>
                    </a:lnTo>
                    <a:lnTo>
                      <a:pt x="645" y="2170"/>
                    </a:lnTo>
                    <a:lnTo>
                      <a:pt x="556" y="2153"/>
                    </a:lnTo>
                    <a:lnTo>
                      <a:pt x="477" y="2135"/>
                    </a:lnTo>
                    <a:lnTo>
                      <a:pt x="406" y="2153"/>
                    </a:lnTo>
                    <a:lnTo>
                      <a:pt x="380" y="2091"/>
                    </a:lnTo>
                    <a:lnTo>
                      <a:pt x="318" y="2056"/>
                    </a:lnTo>
                    <a:lnTo>
                      <a:pt x="274" y="2082"/>
                    </a:lnTo>
                    <a:lnTo>
                      <a:pt x="221" y="2038"/>
                    </a:lnTo>
                    <a:lnTo>
                      <a:pt x="186" y="1976"/>
                    </a:lnTo>
                    <a:lnTo>
                      <a:pt x="115" y="1994"/>
                    </a:lnTo>
                    <a:lnTo>
                      <a:pt x="36" y="2038"/>
                    </a:lnTo>
                    <a:lnTo>
                      <a:pt x="44" y="1967"/>
                    </a:lnTo>
                    <a:lnTo>
                      <a:pt x="97" y="1906"/>
                    </a:lnTo>
                    <a:lnTo>
                      <a:pt x="150" y="1862"/>
                    </a:lnTo>
                    <a:lnTo>
                      <a:pt x="194" y="1835"/>
                    </a:lnTo>
                    <a:lnTo>
                      <a:pt x="247" y="1809"/>
                    </a:lnTo>
                    <a:lnTo>
                      <a:pt x="256" y="1720"/>
                    </a:lnTo>
                    <a:lnTo>
                      <a:pt x="292" y="1659"/>
                    </a:lnTo>
                    <a:lnTo>
                      <a:pt x="362" y="1597"/>
                    </a:lnTo>
                    <a:lnTo>
                      <a:pt x="424" y="1579"/>
                    </a:lnTo>
                    <a:lnTo>
                      <a:pt x="433" y="1526"/>
                    </a:lnTo>
                    <a:lnTo>
                      <a:pt x="477" y="1500"/>
                    </a:lnTo>
                    <a:lnTo>
                      <a:pt x="424" y="1447"/>
                    </a:lnTo>
                    <a:lnTo>
                      <a:pt x="442" y="1385"/>
                    </a:lnTo>
                    <a:lnTo>
                      <a:pt x="521" y="1394"/>
                    </a:lnTo>
                    <a:lnTo>
                      <a:pt x="530" y="1314"/>
                    </a:lnTo>
                    <a:lnTo>
                      <a:pt x="530" y="1314"/>
                    </a:lnTo>
                    <a:lnTo>
                      <a:pt x="556" y="1314"/>
                    </a:lnTo>
                    <a:lnTo>
                      <a:pt x="574" y="1297"/>
                    </a:lnTo>
                    <a:lnTo>
                      <a:pt x="583" y="1270"/>
                    </a:lnTo>
                    <a:lnTo>
                      <a:pt x="574" y="1253"/>
                    </a:lnTo>
                    <a:lnTo>
                      <a:pt x="574" y="1253"/>
                    </a:lnTo>
                    <a:lnTo>
                      <a:pt x="556" y="1244"/>
                    </a:lnTo>
                    <a:lnTo>
                      <a:pt x="547" y="1235"/>
                    </a:lnTo>
                    <a:lnTo>
                      <a:pt x="530" y="1235"/>
                    </a:lnTo>
                    <a:lnTo>
                      <a:pt x="512" y="1244"/>
                    </a:lnTo>
                    <a:lnTo>
                      <a:pt x="442" y="1288"/>
                    </a:lnTo>
                    <a:lnTo>
                      <a:pt x="353" y="1314"/>
                    </a:lnTo>
                    <a:lnTo>
                      <a:pt x="300" y="1297"/>
                    </a:lnTo>
                    <a:lnTo>
                      <a:pt x="265" y="1235"/>
                    </a:lnTo>
                    <a:lnTo>
                      <a:pt x="318" y="1182"/>
                    </a:lnTo>
                    <a:lnTo>
                      <a:pt x="362" y="1111"/>
                    </a:lnTo>
                    <a:lnTo>
                      <a:pt x="292" y="1103"/>
                    </a:lnTo>
                    <a:lnTo>
                      <a:pt x="239" y="1156"/>
                    </a:lnTo>
                    <a:lnTo>
                      <a:pt x="212" y="1217"/>
                    </a:lnTo>
                    <a:lnTo>
                      <a:pt x="159" y="1191"/>
                    </a:lnTo>
                    <a:lnTo>
                      <a:pt x="124" y="1138"/>
                    </a:lnTo>
                    <a:lnTo>
                      <a:pt x="106" y="1076"/>
                    </a:lnTo>
                    <a:lnTo>
                      <a:pt x="53" y="1103"/>
                    </a:lnTo>
                    <a:lnTo>
                      <a:pt x="0" y="1023"/>
                    </a:lnTo>
                    <a:lnTo>
                      <a:pt x="89" y="988"/>
                    </a:lnTo>
                    <a:lnTo>
                      <a:pt x="159" y="1014"/>
                    </a:lnTo>
                    <a:lnTo>
                      <a:pt x="212" y="935"/>
                    </a:lnTo>
                    <a:lnTo>
                      <a:pt x="239" y="970"/>
                    </a:lnTo>
                    <a:lnTo>
                      <a:pt x="283" y="917"/>
                    </a:lnTo>
                    <a:lnTo>
                      <a:pt x="371" y="917"/>
                    </a:lnTo>
                    <a:lnTo>
                      <a:pt x="442" y="944"/>
                    </a:lnTo>
                    <a:lnTo>
                      <a:pt x="530" y="997"/>
                    </a:lnTo>
                    <a:lnTo>
                      <a:pt x="574" y="1032"/>
                    </a:lnTo>
                    <a:lnTo>
                      <a:pt x="689" y="1006"/>
                    </a:lnTo>
                    <a:lnTo>
                      <a:pt x="777" y="1076"/>
                    </a:lnTo>
                    <a:lnTo>
                      <a:pt x="847" y="1120"/>
                    </a:lnTo>
                    <a:lnTo>
                      <a:pt x="953" y="1156"/>
                    </a:lnTo>
                    <a:lnTo>
                      <a:pt x="997" y="1094"/>
                    </a:lnTo>
                    <a:lnTo>
                      <a:pt x="1130" y="1094"/>
                    </a:lnTo>
                    <a:lnTo>
                      <a:pt x="1165" y="1014"/>
                    </a:lnTo>
                    <a:lnTo>
                      <a:pt x="1227" y="988"/>
                    </a:lnTo>
                    <a:lnTo>
                      <a:pt x="1289" y="970"/>
                    </a:lnTo>
                    <a:lnTo>
                      <a:pt x="1271" y="900"/>
                    </a:lnTo>
                    <a:lnTo>
                      <a:pt x="1183" y="864"/>
                    </a:lnTo>
                    <a:lnTo>
                      <a:pt x="1165" y="811"/>
                    </a:lnTo>
                    <a:lnTo>
                      <a:pt x="1130" y="741"/>
                    </a:lnTo>
                    <a:lnTo>
                      <a:pt x="1112" y="644"/>
                    </a:lnTo>
                    <a:lnTo>
                      <a:pt x="1183" y="644"/>
                    </a:lnTo>
                    <a:lnTo>
                      <a:pt x="1200" y="573"/>
                    </a:lnTo>
                    <a:lnTo>
                      <a:pt x="1289" y="406"/>
                    </a:lnTo>
                    <a:lnTo>
                      <a:pt x="1350" y="300"/>
                    </a:lnTo>
                    <a:lnTo>
                      <a:pt x="1377" y="256"/>
                    </a:lnTo>
                    <a:lnTo>
                      <a:pt x="1456" y="229"/>
                    </a:lnTo>
                    <a:lnTo>
                      <a:pt x="1536" y="141"/>
                    </a:lnTo>
                    <a:lnTo>
                      <a:pt x="1598" y="61"/>
                    </a:lnTo>
                    <a:lnTo>
                      <a:pt x="1580" y="9"/>
                    </a:lnTo>
                    <a:lnTo>
                      <a:pt x="1642" y="0"/>
                    </a:lnTo>
                    <a:lnTo>
                      <a:pt x="1712" y="35"/>
                    </a:lnTo>
                    <a:lnTo>
                      <a:pt x="1765" y="97"/>
                    </a:lnTo>
                    <a:lnTo>
                      <a:pt x="1783" y="132"/>
                    </a:lnTo>
                    <a:lnTo>
                      <a:pt x="1871" y="132"/>
                    </a:lnTo>
                    <a:lnTo>
                      <a:pt x="1845" y="229"/>
                    </a:lnTo>
                    <a:lnTo>
                      <a:pt x="1898" y="273"/>
                    </a:lnTo>
                    <a:lnTo>
                      <a:pt x="1951" y="282"/>
                    </a:lnTo>
                    <a:lnTo>
                      <a:pt x="2012" y="300"/>
                    </a:lnTo>
                    <a:lnTo>
                      <a:pt x="2039" y="388"/>
                    </a:lnTo>
                  </a:path>
                </a:pathLst>
              </a:custGeom>
              <a:solidFill>
                <a:srgbClr val="AB925F"/>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2" name="Freeform 19">
                <a:extLst>
                  <a:ext uri="{FF2B5EF4-FFF2-40B4-BE49-F238E27FC236}">
                    <a16:creationId xmlns:a16="http://schemas.microsoft.com/office/drawing/2014/main" id="{B05C6DF5-8FD0-4815-8FDE-DFCF4F038870}"/>
                  </a:ext>
                </a:extLst>
              </p:cNvPr>
              <p:cNvSpPr>
                <a:spLocks noChangeArrowheads="1"/>
              </p:cNvSpPr>
              <p:nvPr/>
            </p:nvSpPr>
            <p:spPr bwMode="auto">
              <a:xfrm>
                <a:off x="6467471" y="2713038"/>
                <a:ext cx="1136650" cy="965201"/>
              </a:xfrm>
              <a:custGeom>
                <a:avLst/>
                <a:gdLst>
                  <a:gd name="T0" fmla="*/ 2920 w 3159"/>
                  <a:gd name="T1" fmla="*/ 18 h 2683"/>
                  <a:gd name="T2" fmla="*/ 2761 w 3159"/>
                  <a:gd name="T3" fmla="*/ 35 h 2683"/>
                  <a:gd name="T4" fmla="*/ 2611 w 3159"/>
                  <a:gd name="T5" fmla="*/ 203 h 2683"/>
                  <a:gd name="T6" fmla="*/ 2523 w 3159"/>
                  <a:gd name="T7" fmla="*/ 247 h 2683"/>
                  <a:gd name="T8" fmla="*/ 2523 w 3159"/>
                  <a:gd name="T9" fmla="*/ 459 h 2683"/>
                  <a:gd name="T10" fmla="*/ 2435 w 3159"/>
                  <a:gd name="T11" fmla="*/ 644 h 2683"/>
                  <a:gd name="T12" fmla="*/ 2285 w 3159"/>
                  <a:gd name="T13" fmla="*/ 618 h 2683"/>
                  <a:gd name="T14" fmla="*/ 2170 w 3159"/>
                  <a:gd name="T15" fmla="*/ 626 h 2683"/>
                  <a:gd name="T16" fmla="*/ 2241 w 3159"/>
                  <a:gd name="T17" fmla="*/ 838 h 2683"/>
                  <a:gd name="T18" fmla="*/ 2100 w 3159"/>
                  <a:gd name="T19" fmla="*/ 1032 h 2683"/>
                  <a:gd name="T20" fmla="*/ 1889 w 3159"/>
                  <a:gd name="T21" fmla="*/ 1226 h 2683"/>
                  <a:gd name="T22" fmla="*/ 1659 w 3159"/>
                  <a:gd name="T23" fmla="*/ 1288 h 2683"/>
                  <a:gd name="T24" fmla="*/ 1509 w 3159"/>
                  <a:gd name="T25" fmla="*/ 1385 h 2683"/>
                  <a:gd name="T26" fmla="*/ 1359 w 3159"/>
                  <a:gd name="T27" fmla="*/ 1385 h 2683"/>
                  <a:gd name="T28" fmla="*/ 1483 w 3159"/>
                  <a:gd name="T29" fmla="*/ 1209 h 2683"/>
                  <a:gd name="T30" fmla="*/ 1297 w 3159"/>
                  <a:gd name="T31" fmla="*/ 1174 h 2683"/>
                  <a:gd name="T32" fmla="*/ 1209 w 3159"/>
                  <a:gd name="T33" fmla="*/ 1456 h 2683"/>
                  <a:gd name="T34" fmla="*/ 1059 w 3159"/>
                  <a:gd name="T35" fmla="*/ 1456 h 2683"/>
                  <a:gd name="T36" fmla="*/ 856 w 3159"/>
                  <a:gd name="T37" fmla="*/ 1518 h 2683"/>
                  <a:gd name="T38" fmla="*/ 689 w 3159"/>
                  <a:gd name="T39" fmla="*/ 1429 h 2683"/>
                  <a:gd name="T40" fmla="*/ 503 w 3159"/>
                  <a:gd name="T41" fmla="*/ 1394 h 2683"/>
                  <a:gd name="T42" fmla="*/ 433 w 3159"/>
                  <a:gd name="T43" fmla="*/ 1262 h 2683"/>
                  <a:gd name="T44" fmla="*/ 336 w 3159"/>
                  <a:gd name="T45" fmla="*/ 1191 h 2683"/>
                  <a:gd name="T46" fmla="*/ 168 w 3159"/>
                  <a:gd name="T47" fmla="*/ 1024 h 2683"/>
                  <a:gd name="T48" fmla="*/ 9 w 3159"/>
                  <a:gd name="T49" fmla="*/ 1103 h 2683"/>
                  <a:gd name="T50" fmla="*/ 88 w 3159"/>
                  <a:gd name="T51" fmla="*/ 1235 h 2683"/>
                  <a:gd name="T52" fmla="*/ 0 w 3159"/>
                  <a:gd name="T53" fmla="*/ 1385 h 2683"/>
                  <a:gd name="T54" fmla="*/ 88 w 3159"/>
                  <a:gd name="T55" fmla="*/ 1509 h 2683"/>
                  <a:gd name="T56" fmla="*/ 265 w 3159"/>
                  <a:gd name="T57" fmla="*/ 1500 h 2683"/>
                  <a:gd name="T58" fmla="*/ 380 w 3159"/>
                  <a:gd name="T59" fmla="*/ 1491 h 2683"/>
                  <a:gd name="T60" fmla="*/ 415 w 3159"/>
                  <a:gd name="T61" fmla="*/ 1712 h 2683"/>
                  <a:gd name="T62" fmla="*/ 539 w 3159"/>
                  <a:gd name="T63" fmla="*/ 1809 h 2683"/>
                  <a:gd name="T64" fmla="*/ 724 w 3159"/>
                  <a:gd name="T65" fmla="*/ 1924 h 2683"/>
                  <a:gd name="T66" fmla="*/ 892 w 3159"/>
                  <a:gd name="T67" fmla="*/ 1765 h 2683"/>
                  <a:gd name="T68" fmla="*/ 1015 w 3159"/>
                  <a:gd name="T69" fmla="*/ 1765 h 2683"/>
                  <a:gd name="T70" fmla="*/ 1227 w 3159"/>
                  <a:gd name="T71" fmla="*/ 1888 h 2683"/>
                  <a:gd name="T72" fmla="*/ 1342 w 3159"/>
                  <a:gd name="T73" fmla="*/ 2038 h 2683"/>
                  <a:gd name="T74" fmla="*/ 1412 w 3159"/>
                  <a:gd name="T75" fmla="*/ 2268 h 2683"/>
                  <a:gd name="T76" fmla="*/ 1386 w 3159"/>
                  <a:gd name="T77" fmla="*/ 2435 h 2683"/>
                  <a:gd name="T78" fmla="*/ 1527 w 3159"/>
                  <a:gd name="T79" fmla="*/ 2550 h 2683"/>
                  <a:gd name="T80" fmla="*/ 1695 w 3159"/>
                  <a:gd name="T81" fmla="*/ 2603 h 2683"/>
                  <a:gd name="T82" fmla="*/ 1915 w 3159"/>
                  <a:gd name="T83" fmla="*/ 2612 h 2683"/>
                  <a:gd name="T84" fmla="*/ 1915 w 3159"/>
                  <a:gd name="T85" fmla="*/ 2374 h 2683"/>
                  <a:gd name="T86" fmla="*/ 2056 w 3159"/>
                  <a:gd name="T87" fmla="*/ 2259 h 2683"/>
                  <a:gd name="T88" fmla="*/ 2056 w 3159"/>
                  <a:gd name="T89" fmla="*/ 2091 h 2683"/>
                  <a:gd name="T90" fmla="*/ 2135 w 3159"/>
                  <a:gd name="T91" fmla="*/ 1932 h 2683"/>
                  <a:gd name="T92" fmla="*/ 2320 w 3159"/>
                  <a:gd name="T93" fmla="*/ 1950 h 2683"/>
                  <a:gd name="T94" fmla="*/ 2523 w 3159"/>
                  <a:gd name="T95" fmla="*/ 1809 h 2683"/>
                  <a:gd name="T96" fmla="*/ 2673 w 3159"/>
                  <a:gd name="T97" fmla="*/ 1632 h 2683"/>
                  <a:gd name="T98" fmla="*/ 2797 w 3159"/>
                  <a:gd name="T99" fmla="*/ 1641 h 2683"/>
                  <a:gd name="T100" fmla="*/ 2814 w 3159"/>
                  <a:gd name="T101" fmla="*/ 1438 h 2683"/>
                  <a:gd name="T102" fmla="*/ 2603 w 3159"/>
                  <a:gd name="T103" fmla="*/ 1324 h 2683"/>
                  <a:gd name="T104" fmla="*/ 2691 w 3159"/>
                  <a:gd name="T105" fmla="*/ 1085 h 2683"/>
                  <a:gd name="T106" fmla="*/ 2655 w 3159"/>
                  <a:gd name="T107" fmla="*/ 838 h 2683"/>
                  <a:gd name="T108" fmla="*/ 2920 w 3159"/>
                  <a:gd name="T109" fmla="*/ 635 h 2683"/>
                  <a:gd name="T110" fmla="*/ 3158 w 3159"/>
                  <a:gd name="T111" fmla="*/ 9 h 2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59" h="2683">
                    <a:moveTo>
                      <a:pt x="3026" y="18"/>
                    </a:moveTo>
                    <a:lnTo>
                      <a:pt x="2973" y="53"/>
                    </a:lnTo>
                    <a:lnTo>
                      <a:pt x="2920" y="18"/>
                    </a:lnTo>
                    <a:lnTo>
                      <a:pt x="2858" y="0"/>
                    </a:lnTo>
                    <a:lnTo>
                      <a:pt x="2832" y="71"/>
                    </a:lnTo>
                    <a:lnTo>
                      <a:pt x="2761" y="35"/>
                    </a:lnTo>
                    <a:lnTo>
                      <a:pt x="2717" y="106"/>
                    </a:lnTo>
                    <a:lnTo>
                      <a:pt x="2664" y="194"/>
                    </a:lnTo>
                    <a:lnTo>
                      <a:pt x="2611" y="203"/>
                    </a:lnTo>
                    <a:lnTo>
                      <a:pt x="2558" y="185"/>
                    </a:lnTo>
                    <a:lnTo>
                      <a:pt x="2497" y="176"/>
                    </a:lnTo>
                    <a:lnTo>
                      <a:pt x="2523" y="247"/>
                    </a:lnTo>
                    <a:lnTo>
                      <a:pt x="2514" y="318"/>
                    </a:lnTo>
                    <a:lnTo>
                      <a:pt x="2514" y="397"/>
                    </a:lnTo>
                    <a:lnTo>
                      <a:pt x="2523" y="459"/>
                    </a:lnTo>
                    <a:lnTo>
                      <a:pt x="2479" y="503"/>
                    </a:lnTo>
                    <a:lnTo>
                      <a:pt x="2461" y="591"/>
                    </a:lnTo>
                    <a:lnTo>
                      <a:pt x="2435" y="644"/>
                    </a:lnTo>
                    <a:lnTo>
                      <a:pt x="2364" y="697"/>
                    </a:lnTo>
                    <a:lnTo>
                      <a:pt x="2302" y="679"/>
                    </a:lnTo>
                    <a:lnTo>
                      <a:pt x="2285" y="618"/>
                    </a:lnTo>
                    <a:lnTo>
                      <a:pt x="2241" y="556"/>
                    </a:lnTo>
                    <a:lnTo>
                      <a:pt x="2161" y="556"/>
                    </a:lnTo>
                    <a:lnTo>
                      <a:pt x="2170" y="626"/>
                    </a:lnTo>
                    <a:lnTo>
                      <a:pt x="2223" y="671"/>
                    </a:lnTo>
                    <a:lnTo>
                      <a:pt x="2232" y="750"/>
                    </a:lnTo>
                    <a:lnTo>
                      <a:pt x="2241" y="838"/>
                    </a:lnTo>
                    <a:lnTo>
                      <a:pt x="2223" y="900"/>
                    </a:lnTo>
                    <a:lnTo>
                      <a:pt x="2161" y="944"/>
                    </a:lnTo>
                    <a:lnTo>
                      <a:pt x="2100" y="1032"/>
                    </a:lnTo>
                    <a:lnTo>
                      <a:pt x="2012" y="1121"/>
                    </a:lnTo>
                    <a:lnTo>
                      <a:pt x="1942" y="1182"/>
                    </a:lnTo>
                    <a:lnTo>
                      <a:pt x="1889" y="1226"/>
                    </a:lnTo>
                    <a:lnTo>
                      <a:pt x="1809" y="1218"/>
                    </a:lnTo>
                    <a:lnTo>
                      <a:pt x="1668" y="1209"/>
                    </a:lnTo>
                    <a:lnTo>
                      <a:pt x="1659" y="1288"/>
                    </a:lnTo>
                    <a:lnTo>
                      <a:pt x="1606" y="1332"/>
                    </a:lnTo>
                    <a:lnTo>
                      <a:pt x="1545" y="1341"/>
                    </a:lnTo>
                    <a:lnTo>
                      <a:pt x="1509" y="1385"/>
                    </a:lnTo>
                    <a:lnTo>
                      <a:pt x="1500" y="1447"/>
                    </a:lnTo>
                    <a:lnTo>
                      <a:pt x="1395" y="1429"/>
                    </a:lnTo>
                    <a:lnTo>
                      <a:pt x="1359" y="1385"/>
                    </a:lnTo>
                    <a:lnTo>
                      <a:pt x="1430" y="1341"/>
                    </a:lnTo>
                    <a:lnTo>
                      <a:pt x="1500" y="1279"/>
                    </a:lnTo>
                    <a:lnTo>
                      <a:pt x="1483" y="1209"/>
                    </a:lnTo>
                    <a:lnTo>
                      <a:pt x="1447" y="1174"/>
                    </a:lnTo>
                    <a:lnTo>
                      <a:pt x="1377" y="1156"/>
                    </a:lnTo>
                    <a:lnTo>
                      <a:pt x="1297" y="1174"/>
                    </a:lnTo>
                    <a:lnTo>
                      <a:pt x="1236" y="1226"/>
                    </a:lnTo>
                    <a:lnTo>
                      <a:pt x="1209" y="1350"/>
                    </a:lnTo>
                    <a:lnTo>
                      <a:pt x="1209" y="1456"/>
                    </a:lnTo>
                    <a:lnTo>
                      <a:pt x="1183" y="1526"/>
                    </a:lnTo>
                    <a:lnTo>
                      <a:pt x="1130" y="1456"/>
                    </a:lnTo>
                    <a:lnTo>
                      <a:pt x="1059" y="1456"/>
                    </a:lnTo>
                    <a:lnTo>
                      <a:pt x="1006" y="1491"/>
                    </a:lnTo>
                    <a:lnTo>
                      <a:pt x="927" y="1526"/>
                    </a:lnTo>
                    <a:lnTo>
                      <a:pt x="856" y="1518"/>
                    </a:lnTo>
                    <a:lnTo>
                      <a:pt x="794" y="1500"/>
                    </a:lnTo>
                    <a:lnTo>
                      <a:pt x="759" y="1438"/>
                    </a:lnTo>
                    <a:lnTo>
                      <a:pt x="689" y="1429"/>
                    </a:lnTo>
                    <a:lnTo>
                      <a:pt x="627" y="1385"/>
                    </a:lnTo>
                    <a:lnTo>
                      <a:pt x="539" y="1341"/>
                    </a:lnTo>
                    <a:lnTo>
                      <a:pt x="503" y="1394"/>
                    </a:lnTo>
                    <a:lnTo>
                      <a:pt x="450" y="1368"/>
                    </a:lnTo>
                    <a:lnTo>
                      <a:pt x="468" y="1297"/>
                    </a:lnTo>
                    <a:lnTo>
                      <a:pt x="433" y="1262"/>
                    </a:lnTo>
                    <a:lnTo>
                      <a:pt x="441" y="1174"/>
                    </a:lnTo>
                    <a:lnTo>
                      <a:pt x="397" y="1129"/>
                    </a:lnTo>
                    <a:lnTo>
                      <a:pt x="336" y="1191"/>
                    </a:lnTo>
                    <a:lnTo>
                      <a:pt x="256" y="1182"/>
                    </a:lnTo>
                    <a:lnTo>
                      <a:pt x="186" y="1103"/>
                    </a:lnTo>
                    <a:lnTo>
                      <a:pt x="168" y="1024"/>
                    </a:lnTo>
                    <a:lnTo>
                      <a:pt x="88" y="971"/>
                    </a:lnTo>
                    <a:lnTo>
                      <a:pt x="27" y="1050"/>
                    </a:lnTo>
                    <a:lnTo>
                      <a:pt x="9" y="1103"/>
                    </a:lnTo>
                    <a:lnTo>
                      <a:pt x="44" y="1165"/>
                    </a:lnTo>
                    <a:lnTo>
                      <a:pt x="88" y="1174"/>
                    </a:lnTo>
                    <a:lnTo>
                      <a:pt x="88" y="1235"/>
                    </a:lnTo>
                    <a:lnTo>
                      <a:pt x="62" y="1279"/>
                    </a:lnTo>
                    <a:lnTo>
                      <a:pt x="35" y="1332"/>
                    </a:lnTo>
                    <a:lnTo>
                      <a:pt x="0" y="1385"/>
                    </a:lnTo>
                    <a:lnTo>
                      <a:pt x="9" y="1456"/>
                    </a:lnTo>
                    <a:lnTo>
                      <a:pt x="27" y="1526"/>
                    </a:lnTo>
                    <a:lnTo>
                      <a:pt x="88" y="1509"/>
                    </a:lnTo>
                    <a:lnTo>
                      <a:pt x="150" y="1482"/>
                    </a:lnTo>
                    <a:lnTo>
                      <a:pt x="203" y="1518"/>
                    </a:lnTo>
                    <a:lnTo>
                      <a:pt x="265" y="1500"/>
                    </a:lnTo>
                    <a:lnTo>
                      <a:pt x="309" y="1456"/>
                    </a:lnTo>
                    <a:lnTo>
                      <a:pt x="344" y="1438"/>
                    </a:lnTo>
                    <a:lnTo>
                      <a:pt x="380" y="1491"/>
                    </a:lnTo>
                    <a:lnTo>
                      <a:pt x="415" y="1588"/>
                    </a:lnTo>
                    <a:lnTo>
                      <a:pt x="371" y="1641"/>
                    </a:lnTo>
                    <a:lnTo>
                      <a:pt x="415" y="1712"/>
                    </a:lnTo>
                    <a:lnTo>
                      <a:pt x="459" y="1765"/>
                    </a:lnTo>
                    <a:lnTo>
                      <a:pt x="477" y="1809"/>
                    </a:lnTo>
                    <a:lnTo>
                      <a:pt x="539" y="1809"/>
                    </a:lnTo>
                    <a:lnTo>
                      <a:pt x="636" y="1835"/>
                    </a:lnTo>
                    <a:lnTo>
                      <a:pt x="653" y="1888"/>
                    </a:lnTo>
                    <a:lnTo>
                      <a:pt x="724" y="1924"/>
                    </a:lnTo>
                    <a:lnTo>
                      <a:pt x="803" y="1888"/>
                    </a:lnTo>
                    <a:lnTo>
                      <a:pt x="874" y="1826"/>
                    </a:lnTo>
                    <a:lnTo>
                      <a:pt x="892" y="1765"/>
                    </a:lnTo>
                    <a:lnTo>
                      <a:pt x="944" y="1747"/>
                    </a:lnTo>
                    <a:lnTo>
                      <a:pt x="980" y="1703"/>
                    </a:lnTo>
                    <a:lnTo>
                      <a:pt x="1015" y="1765"/>
                    </a:lnTo>
                    <a:lnTo>
                      <a:pt x="1077" y="1809"/>
                    </a:lnTo>
                    <a:lnTo>
                      <a:pt x="1200" y="1826"/>
                    </a:lnTo>
                    <a:lnTo>
                      <a:pt x="1227" y="1888"/>
                    </a:lnTo>
                    <a:lnTo>
                      <a:pt x="1227" y="1959"/>
                    </a:lnTo>
                    <a:lnTo>
                      <a:pt x="1271" y="2003"/>
                    </a:lnTo>
                    <a:lnTo>
                      <a:pt x="1342" y="2038"/>
                    </a:lnTo>
                    <a:lnTo>
                      <a:pt x="1350" y="2118"/>
                    </a:lnTo>
                    <a:lnTo>
                      <a:pt x="1395" y="2206"/>
                    </a:lnTo>
                    <a:lnTo>
                      <a:pt x="1412" y="2268"/>
                    </a:lnTo>
                    <a:lnTo>
                      <a:pt x="1377" y="2321"/>
                    </a:lnTo>
                    <a:lnTo>
                      <a:pt x="1333" y="2400"/>
                    </a:lnTo>
                    <a:lnTo>
                      <a:pt x="1386" y="2435"/>
                    </a:lnTo>
                    <a:lnTo>
                      <a:pt x="1483" y="2427"/>
                    </a:lnTo>
                    <a:lnTo>
                      <a:pt x="1527" y="2479"/>
                    </a:lnTo>
                    <a:lnTo>
                      <a:pt x="1527" y="2550"/>
                    </a:lnTo>
                    <a:lnTo>
                      <a:pt x="1597" y="2559"/>
                    </a:lnTo>
                    <a:lnTo>
                      <a:pt x="1624" y="2612"/>
                    </a:lnTo>
                    <a:lnTo>
                      <a:pt x="1695" y="2603"/>
                    </a:lnTo>
                    <a:lnTo>
                      <a:pt x="1748" y="2674"/>
                    </a:lnTo>
                    <a:lnTo>
                      <a:pt x="1862" y="2682"/>
                    </a:lnTo>
                    <a:lnTo>
                      <a:pt x="1915" y="2612"/>
                    </a:lnTo>
                    <a:lnTo>
                      <a:pt x="1889" y="2541"/>
                    </a:lnTo>
                    <a:lnTo>
                      <a:pt x="1933" y="2462"/>
                    </a:lnTo>
                    <a:lnTo>
                      <a:pt x="1915" y="2374"/>
                    </a:lnTo>
                    <a:lnTo>
                      <a:pt x="1933" y="2329"/>
                    </a:lnTo>
                    <a:lnTo>
                      <a:pt x="1995" y="2312"/>
                    </a:lnTo>
                    <a:lnTo>
                      <a:pt x="2056" y="2259"/>
                    </a:lnTo>
                    <a:lnTo>
                      <a:pt x="2091" y="2188"/>
                    </a:lnTo>
                    <a:lnTo>
                      <a:pt x="2039" y="2153"/>
                    </a:lnTo>
                    <a:lnTo>
                      <a:pt x="2056" y="2091"/>
                    </a:lnTo>
                    <a:lnTo>
                      <a:pt x="2039" y="2021"/>
                    </a:lnTo>
                    <a:lnTo>
                      <a:pt x="2082" y="1985"/>
                    </a:lnTo>
                    <a:lnTo>
                      <a:pt x="2135" y="1932"/>
                    </a:lnTo>
                    <a:lnTo>
                      <a:pt x="2179" y="1897"/>
                    </a:lnTo>
                    <a:lnTo>
                      <a:pt x="2250" y="1924"/>
                    </a:lnTo>
                    <a:lnTo>
                      <a:pt x="2320" y="1950"/>
                    </a:lnTo>
                    <a:lnTo>
                      <a:pt x="2400" y="1924"/>
                    </a:lnTo>
                    <a:lnTo>
                      <a:pt x="2479" y="1879"/>
                    </a:lnTo>
                    <a:lnTo>
                      <a:pt x="2523" y="1809"/>
                    </a:lnTo>
                    <a:lnTo>
                      <a:pt x="2576" y="1756"/>
                    </a:lnTo>
                    <a:lnTo>
                      <a:pt x="2603" y="1712"/>
                    </a:lnTo>
                    <a:lnTo>
                      <a:pt x="2673" y="1632"/>
                    </a:lnTo>
                    <a:lnTo>
                      <a:pt x="2717" y="1694"/>
                    </a:lnTo>
                    <a:lnTo>
                      <a:pt x="2797" y="1712"/>
                    </a:lnTo>
                    <a:lnTo>
                      <a:pt x="2797" y="1641"/>
                    </a:lnTo>
                    <a:lnTo>
                      <a:pt x="2788" y="1562"/>
                    </a:lnTo>
                    <a:lnTo>
                      <a:pt x="2850" y="1518"/>
                    </a:lnTo>
                    <a:lnTo>
                      <a:pt x="2814" y="1438"/>
                    </a:lnTo>
                    <a:lnTo>
                      <a:pt x="2779" y="1403"/>
                    </a:lnTo>
                    <a:lnTo>
                      <a:pt x="2691" y="1368"/>
                    </a:lnTo>
                    <a:lnTo>
                      <a:pt x="2603" y="1324"/>
                    </a:lnTo>
                    <a:lnTo>
                      <a:pt x="2647" y="1271"/>
                    </a:lnTo>
                    <a:lnTo>
                      <a:pt x="2691" y="1165"/>
                    </a:lnTo>
                    <a:lnTo>
                      <a:pt x="2691" y="1085"/>
                    </a:lnTo>
                    <a:lnTo>
                      <a:pt x="2655" y="1015"/>
                    </a:lnTo>
                    <a:lnTo>
                      <a:pt x="2638" y="926"/>
                    </a:lnTo>
                    <a:lnTo>
                      <a:pt x="2655" y="838"/>
                    </a:lnTo>
                    <a:lnTo>
                      <a:pt x="2726" y="768"/>
                    </a:lnTo>
                    <a:lnTo>
                      <a:pt x="2832" y="697"/>
                    </a:lnTo>
                    <a:lnTo>
                      <a:pt x="2920" y="635"/>
                    </a:lnTo>
                    <a:lnTo>
                      <a:pt x="2964" y="556"/>
                    </a:lnTo>
                    <a:lnTo>
                      <a:pt x="2956" y="468"/>
                    </a:lnTo>
                    <a:lnTo>
                      <a:pt x="3158" y="9"/>
                    </a:lnTo>
                    <a:lnTo>
                      <a:pt x="3097" y="18"/>
                    </a:lnTo>
                    <a:lnTo>
                      <a:pt x="3026" y="18"/>
                    </a:lnTo>
                  </a:path>
                </a:pathLst>
              </a:custGeom>
              <a:solidFill>
                <a:srgbClr val="6A4E40"/>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3" name="Freeform 20">
                <a:extLst>
                  <a:ext uri="{FF2B5EF4-FFF2-40B4-BE49-F238E27FC236}">
                    <a16:creationId xmlns:a16="http://schemas.microsoft.com/office/drawing/2014/main" id="{508F81C1-3659-4291-907B-6C636DF5C838}"/>
                  </a:ext>
                </a:extLst>
              </p:cNvPr>
              <p:cNvSpPr>
                <a:spLocks noChangeArrowheads="1"/>
              </p:cNvSpPr>
              <p:nvPr/>
            </p:nvSpPr>
            <p:spPr bwMode="auto">
              <a:xfrm>
                <a:off x="5886446" y="3443289"/>
                <a:ext cx="665164" cy="947737"/>
              </a:xfrm>
              <a:custGeom>
                <a:avLst/>
                <a:gdLst>
                  <a:gd name="T0" fmla="*/ 1845 w 1846"/>
                  <a:gd name="T1" fmla="*/ 1536 h 2631"/>
                  <a:gd name="T2" fmla="*/ 1792 w 1846"/>
                  <a:gd name="T3" fmla="*/ 1395 h 2631"/>
                  <a:gd name="T4" fmla="*/ 1845 w 1846"/>
                  <a:gd name="T5" fmla="*/ 1262 h 2631"/>
                  <a:gd name="T6" fmla="*/ 1756 w 1846"/>
                  <a:gd name="T7" fmla="*/ 1156 h 2631"/>
                  <a:gd name="T8" fmla="*/ 1642 w 1846"/>
                  <a:gd name="T9" fmla="*/ 1218 h 2631"/>
                  <a:gd name="T10" fmla="*/ 1527 w 1846"/>
                  <a:gd name="T11" fmla="*/ 1156 h 2631"/>
                  <a:gd name="T12" fmla="*/ 1403 w 1846"/>
                  <a:gd name="T13" fmla="*/ 1033 h 2631"/>
                  <a:gd name="T14" fmla="*/ 1448 w 1846"/>
                  <a:gd name="T15" fmla="*/ 865 h 2631"/>
                  <a:gd name="T16" fmla="*/ 1439 w 1846"/>
                  <a:gd name="T17" fmla="*/ 750 h 2631"/>
                  <a:gd name="T18" fmla="*/ 1456 w 1846"/>
                  <a:gd name="T19" fmla="*/ 600 h 2631"/>
                  <a:gd name="T20" fmla="*/ 1465 w 1846"/>
                  <a:gd name="T21" fmla="*/ 459 h 2631"/>
                  <a:gd name="T22" fmla="*/ 1527 w 1846"/>
                  <a:gd name="T23" fmla="*/ 353 h 2631"/>
                  <a:gd name="T24" fmla="*/ 1545 w 1846"/>
                  <a:gd name="T25" fmla="*/ 239 h 2631"/>
                  <a:gd name="T26" fmla="*/ 1509 w 1846"/>
                  <a:gd name="T27" fmla="*/ 124 h 2631"/>
                  <a:gd name="T28" fmla="*/ 1483 w 1846"/>
                  <a:gd name="T29" fmla="*/ 0 h 2631"/>
                  <a:gd name="T30" fmla="*/ 1333 w 1846"/>
                  <a:gd name="T31" fmla="*/ 18 h 2631"/>
                  <a:gd name="T32" fmla="*/ 1156 w 1846"/>
                  <a:gd name="T33" fmla="*/ 36 h 2631"/>
                  <a:gd name="T34" fmla="*/ 1050 w 1846"/>
                  <a:gd name="T35" fmla="*/ 150 h 2631"/>
                  <a:gd name="T36" fmla="*/ 927 w 1846"/>
                  <a:gd name="T37" fmla="*/ 203 h 2631"/>
                  <a:gd name="T38" fmla="*/ 794 w 1846"/>
                  <a:gd name="T39" fmla="*/ 248 h 2631"/>
                  <a:gd name="T40" fmla="*/ 812 w 1846"/>
                  <a:gd name="T41" fmla="*/ 406 h 2631"/>
                  <a:gd name="T42" fmla="*/ 821 w 1846"/>
                  <a:gd name="T43" fmla="*/ 512 h 2631"/>
                  <a:gd name="T44" fmla="*/ 759 w 1846"/>
                  <a:gd name="T45" fmla="*/ 636 h 2631"/>
                  <a:gd name="T46" fmla="*/ 786 w 1846"/>
                  <a:gd name="T47" fmla="*/ 724 h 2631"/>
                  <a:gd name="T48" fmla="*/ 680 w 1846"/>
                  <a:gd name="T49" fmla="*/ 812 h 2631"/>
                  <a:gd name="T50" fmla="*/ 547 w 1846"/>
                  <a:gd name="T51" fmla="*/ 945 h 2631"/>
                  <a:gd name="T52" fmla="*/ 539 w 1846"/>
                  <a:gd name="T53" fmla="*/ 1077 h 2631"/>
                  <a:gd name="T54" fmla="*/ 433 w 1846"/>
                  <a:gd name="T55" fmla="*/ 1271 h 2631"/>
                  <a:gd name="T56" fmla="*/ 397 w 1846"/>
                  <a:gd name="T57" fmla="*/ 1403 h 2631"/>
                  <a:gd name="T58" fmla="*/ 397 w 1846"/>
                  <a:gd name="T59" fmla="*/ 1500 h 2631"/>
                  <a:gd name="T60" fmla="*/ 265 w 1846"/>
                  <a:gd name="T61" fmla="*/ 1562 h 2631"/>
                  <a:gd name="T62" fmla="*/ 177 w 1846"/>
                  <a:gd name="T63" fmla="*/ 1721 h 2631"/>
                  <a:gd name="T64" fmla="*/ 106 w 1846"/>
                  <a:gd name="T65" fmla="*/ 1889 h 2631"/>
                  <a:gd name="T66" fmla="*/ 80 w 1846"/>
                  <a:gd name="T67" fmla="*/ 2065 h 2631"/>
                  <a:gd name="T68" fmla="*/ 53 w 1846"/>
                  <a:gd name="T69" fmla="*/ 2242 h 2631"/>
                  <a:gd name="T70" fmla="*/ 0 w 1846"/>
                  <a:gd name="T71" fmla="*/ 2383 h 2631"/>
                  <a:gd name="T72" fmla="*/ 18 w 1846"/>
                  <a:gd name="T73" fmla="*/ 2542 h 2631"/>
                  <a:gd name="T74" fmla="*/ 159 w 1846"/>
                  <a:gd name="T75" fmla="*/ 2630 h 2631"/>
                  <a:gd name="T76" fmla="*/ 283 w 1846"/>
                  <a:gd name="T77" fmla="*/ 2568 h 2631"/>
                  <a:gd name="T78" fmla="*/ 389 w 1846"/>
                  <a:gd name="T79" fmla="*/ 2551 h 2631"/>
                  <a:gd name="T80" fmla="*/ 503 w 1846"/>
                  <a:gd name="T81" fmla="*/ 2453 h 2631"/>
                  <a:gd name="T82" fmla="*/ 609 w 1846"/>
                  <a:gd name="T83" fmla="*/ 2392 h 2631"/>
                  <a:gd name="T84" fmla="*/ 653 w 1846"/>
                  <a:gd name="T85" fmla="*/ 2277 h 2631"/>
                  <a:gd name="T86" fmla="*/ 794 w 1846"/>
                  <a:gd name="T87" fmla="*/ 2171 h 2631"/>
                  <a:gd name="T88" fmla="*/ 945 w 1846"/>
                  <a:gd name="T89" fmla="*/ 2145 h 2631"/>
                  <a:gd name="T90" fmla="*/ 1042 w 1846"/>
                  <a:gd name="T91" fmla="*/ 2136 h 2631"/>
                  <a:gd name="T92" fmla="*/ 1209 w 1846"/>
                  <a:gd name="T93" fmla="*/ 2092 h 2631"/>
                  <a:gd name="T94" fmla="*/ 1209 w 1846"/>
                  <a:gd name="T95" fmla="*/ 2180 h 2631"/>
                  <a:gd name="T96" fmla="*/ 1245 w 1846"/>
                  <a:gd name="T97" fmla="*/ 2268 h 2631"/>
                  <a:gd name="T98" fmla="*/ 1430 w 1846"/>
                  <a:gd name="T99" fmla="*/ 2233 h 2631"/>
                  <a:gd name="T100" fmla="*/ 1509 w 1846"/>
                  <a:gd name="T101" fmla="*/ 2109 h 2631"/>
                  <a:gd name="T102" fmla="*/ 1553 w 1846"/>
                  <a:gd name="T103" fmla="*/ 1986 h 2631"/>
                  <a:gd name="T104" fmla="*/ 1598 w 1846"/>
                  <a:gd name="T105" fmla="*/ 1871 h 2631"/>
                  <a:gd name="T106" fmla="*/ 1712 w 1846"/>
                  <a:gd name="T107" fmla="*/ 1774 h 2631"/>
                  <a:gd name="T108" fmla="*/ 1792 w 1846"/>
                  <a:gd name="T109" fmla="*/ 1650 h 2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6" h="2631">
                    <a:moveTo>
                      <a:pt x="1792" y="1650"/>
                    </a:moveTo>
                    <a:lnTo>
                      <a:pt x="1845" y="1536"/>
                    </a:lnTo>
                    <a:lnTo>
                      <a:pt x="1809" y="1474"/>
                    </a:lnTo>
                    <a:lnTo>
                      <a:pt x="1792" y="1395"/>
                    </a:lnTo>
                    <a:lnTo>
                      <a:pt x="1845" y="1342"/>
                    </a:lnTo>
                    <a:lnTo>
                      <a:pt x="1845" y="1262"/>
                    </a:lnTo>
                    <a:lnTo>
                      <a:pt x="1809" y="1209"/>
                    </a:lnTo>
                    <a:lnTo>
                      <a:pt x="1756" y="1156"/>
                    </a:lnTo>
                    <a:lnTo>
                      <a:pt x="1703" y="1183"/>
                    </a:lnTo>
                    <a:lnTo>
                      <a:pt x="1642" y="1218"/>
                    </a:lnTo>
                    <a:lnTo>
                      <a:pt x="1571" y="1209"/>
                    </a:lnTo>
                    <a:lnTo>
                      <a:pt x="1527" y="1156"/>
                    </a:lnTo>
                    <a:lnTo>
                      <a:pt x="1456" y="1139"/>
                    </a:lnTo>
                    <a:lnTo>
                      <a:pt x="1403" y="1033"/>
                    </a:lnTo>
                    <a:lnTo>
                      <a:pt x="1430" y="962"/>
                    </a:lnTo>
                    <a:lnTo>
                      <a:pt x="1448" y="865"/>
                    </a:lnTo>
                    <a:lnTo>
                      <a:pt x="1439" y="830"/>
                    </a:lnTo>
                    <a:lnTo>
                      <a:pt x="1439" y="750"/>
                    </a:lnTo>
                    <a:lnTo>
                      <a:pt x="1439" y="671"/>
                    </a:lnTo>
                    <a:lnTo>
                      <a:pt x="1456" y="600"/>
                    </a:lnTo>
                    <a:lnTo>
                      <a:pt x="1483" y="521"/>
                    </a:lnTo>
                    <a:lnTo>
                      <a:pt x="1465" y="459"/>
                    </a:lnTo>
                    <a:lnTo>
                      <a:pt x="1483" y="398"/>
                    </a:lnTo>
                    <a:lnTo>
                      <a:pt x="1527" y="353"/>
                    </a:lnTo>
                    <a:lnTo>
                      <a:pt x="1509" y="283"/>
                    </a:lnTo>
                    <a:lnTo>
                      <a:pt x="1545" y="239"/>
                    </a:lnTo>
                    <a:lnTo>
                      <a:pt x="1518" y="186"/>
                    </a:lnTo>
                    <a:lnTo>
                      <a:pt x="1509" y="124"/>
                    </a:lnTo>
                    <a:lnTo>
                      <a:pt x="1509" y="45"/>
                    </a:lnTo>
                    <a:lnTo>
                      <a:pt x="1483" y="0"/>
                    </a:lnTo>
                    <a:lnTo>
                      <a:pt x="1448" y="18"/>
                    </a:lnTo>
                    <a:lnTo>
                      <a:pt x="1333" y="18"/>
                    </a:lnTo>
                    <a:lnTo>
                      <a:pt x="1227" y="9"/>
                    </a:lnTo>
                    <a:lnTo>
                      <a:pt x="1156" y="36"/>
                    </a:lnTo>
                    <a:lnTo>
                      <a:pt x="1112" y="80"/>
                    </a:lnTo>
                    <a:lnTo>
                      <a:pt x="1050" y="150"/>
                    </a:lnTo>
                    <a:lnTo>
                      <a:pt x="971" y="168"/>
                    </a:lnTo>
                    <a:lnTo>
                      <a:pt x="927" y="203"/>
                    </a:lnTo>
                    <a:lnTo>
                      <a:pt x="839" y="203"/>
                    </a:lnTo>
                    <a:lnTo>
                      <a:pt x="794" y="248"/>
                    </a:lnTo>
                    <a:lnTo>
                      <a:pt x="830" y="336"/>
                    </a:lnTo>
                    <a:lnTo>
                      <a:pt x="812" y="406"/>
                    </a:lnTo>
                    <a:lnTo>
                      <a:pt x="812" y="459"/>
                    </a:lnTo>
                    <a:lnTo>
                      <a:pt x="821" y="512"/>
                    </a:lnTo>
                    <a:lnTo>
                      <a:pt x="759" y="556"/>
                    </a:lnTo>
                    <a:lnTo>
                      <a:pt x="759" y="636"/>
                    </a:lnTo>
                    <a:lnTo>
                      <a:pt x="733" y="680"/>
                    </a:lnTo>
                    <a:lnTo>
                      <a:pt x="786" y="724"/>
                    </a:lnTo>
                    <a:lnTo>
                      <a:pt x="750" y="777"/>
                    </a:lnTo>
                    <a:lnTo>
                      <a:pt x="680" y="812"/>
                    </a:lnTo>
                    <a:lnTo>
                      <a:pt x="609" y="883"/>
                    </a:lnTo>
                    <a:lnTo>
                      <a:pt x="547" y="945"/>
                    </a:lnTo>
                    <a:lnTo>
                      <a:pt x="530" y="1015"/>
                    </a:lnTo>
                    <a:lnTo>
                      <a:pt x="539" y="1077"/>
                    </a:lnTo>
                    <a:lnTo>
                      <a:pt x="486" y="1174"/>
                    </a:lnTo>
                    <a:lnTo>
                      <a:pt x="433" y="1271"/>
                    </a:lnTo>
                    <a:lnTo>
                      <a:pt x="406" y="1333"/>
                    </a:lnTo>
                    <a:lnTo>
                      <a:pt x="397" y="1403"/>
                    </a:lnTo>
                    <a:lnTo>
                      <a:pt x="424" y="1448"/>
                    </a:lnTo>
                    <a:lnTo>
                      <a:pt x="397" y="1500"/>
                    </a:lnTo>
                    <a:lnTo>
                      <a:pt x="353" y="1545"/>
                    </a:lnTo>
                    <a:lnTo>
                      <a:pt x="265" y="1562"/>
                    </a:lnTo>
                    <a:lnTo>
                      <a:pt x="194" y="1624"/>
                    </a:lnTo>
                    <a:lnTo>
                      <a:pt x="177" y="1721"/>
                    </a:lnTo>
                    <a:lnTo>
                      <a:pt x="150" y="1827"/>
                    </a:lnTo>
                    <a:lnTo>
                      <a:pt x="106" y="1889"/>
                    </a:lnTo>
                    <a:lnTo>
                      <a:pt x="115" y="1977"/>
                    </a:lnTo>
                    <a:lnTo>
                      <a:pt x="80" y="2065"/>
                    </a:lnTo>
                    <a:lnTo>
                      <a:pt x="71" y="2153"/>
                    </a:lnTo>
                    <a:lnTo>
                      <a:pt x="53" y="2242"/>
                    </a:lnTo>
                    <a:lnTo>
                      <a:pt x="18" y="2312"/>
                    </a:lnTo>
                    <a:lnTo>
                      <a:pt x="0" y="2383"/>
                    </a:lnTo>
                    <a:lnTo>
                      <a:pt x="9" y="2480"/>
                    </a:lnTo>
                    <a:lnTo>
                      <a:pt x="18" y="2542"/>
                    </a:lnTo>
                    <a:lnTo>
                      <a:pt x="62" y="2603"/>
                    </a:lnTo>
                    <a:lnTo>
                      <a:pt x="159" y="2630"/>
                    </a:lnTo>
                    <a:lnTo>
                      <a:pt x="247" y="2621"/>
                    </a:lnTo>
                    <a:lnTo>
                      <a:pt x="283" y="2568"/>
                    </a:lnTo>
                    <a:lnTo>
                      <a:pt x="327" y="2533"/>
                    </a:lnTo>
                    <a:lnTo>
                      <a:pt x="389" y="2551"/>
                    </a:lnTo>
                    <a:lnTo>
                      <a:pt x="433" y="2480"/>
                    </a:lnTo>
                    <a:lnTo>
                      <a:pt x="503" y="2453"/>
                    </a:lnTo>
                    <a:lnTo>
                      <a:pt x="592" y="2436"/>
                    </a:lnTo>
                    <a:lnTo>
                      <a:pt x="609" y="2392"/>
                    </a:lnTo>
                    <a:lnTo>
                      <a:pt x="592" y="2330"/>
                    </a:lnTo>
                    <a:lnTo>
                      <a:pt x="653" y="2277"/>
                    </a:lnTo>
                    <a:lnTo>
                      <a:pt x="724" y="2233"/>
                    </a:lnTo>
                    <a:lnTo>
                      <a:pt x="794" y="2171"/>
                    </a:lnTo>
                    <a:lnTo>
                      <a:pt x="847" y="2136"/>
                    </a:lnTo>
                    <a:lnTo>
                      <a:pt x="945" y="2145"/>
                    </a:lnTo>
                    <a:lnTo>
                      <a:pt x="989" y="2189"/>
                    </a:lnTo>
                    <a:lnTo>
                      <a:pt x="1042" y="2136"/>
                    </a:lnTo>
                    <a:lnTo>
                      <a:pt x="1130" y="2100"/>
                    </a:lnTo>
                    <a:lnTo>
                      <a:pt x="1209" y="2092"/>
                    </a:lnTo>
                    <a:lnTo>
                      <a:pt x="1262" y="2145"/>
                    </a:lnTo>
                    <a:lnTo>
                      <a:pt x="1209" y="2180"/>
                    </a:lnTo>
                    <a:lnTo>
                      <a:pt x="1183" y="2233"/>
                    </a:lnTo>
                    <a:lnTo>
                      <a:pt x="1245" y="2268"/>
                    </a:lnTo>
                    <a:lnTo>
                      <a:pt x="1359" y="2268"/>
                    </a:lnTo>
                    <a:lnTo>
                      <a:pt x="1430" y="2233"/>
                    </a:lnTo>
                    <a:lnTo>
                      <a:pt x="1465" y="2180"/>
                    </a:lnTo>
                    <a:lnTo>
                      <a:pt x="1509" y="2109"/>
                    </a:lnTo>
                    <a:lnTo>
                      <a:pt x="1553" y="2048"/>
                    </a:lnTo>
                    <a:lnTo>
                      <a:pt x="1553" y="1986"/>
                    </a:lnTo>
                    <a:lnTo>
                      <a:pt x="1580" y="1942"/>
                    </a:lnTo>
                    <a:lnTo>
                      <a:pt x="1598" y="1871"/>
                    </a:lnTo>
                    <a:lnTo>
                      <a:pt x="1650" y="1827"/>
                    </a:lnTo>
                    <a:lnTo>
                      <a:pt x="1712" y="1774"/>
                    </a:lnTo>
                    <a:lnTo>
                      <a:pt x="1783" y="1712"/>
                    </a:lnTo>
                    <a:lnTo>
                      <a:pt x="1792" y="1650"/>
                    </a:lnTo>
                  </a:path>
                </a:pathLst>
              </a:custGeom>
              <a:solidFill>
                <a:srgbClr val="4BACC6">
                  <a:lumMod val="75000"/>
                </a:srgbClr>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4" name="Freeform 21">
                <a:extLst>
                  <a:ext uri="{FF2B5EF4-FFF2-40B4-BE49-F238E27FC236}">
                    <a16:creationId xmlns:a16="http://schemas.microsoft.com/office/drawing/2014/main" id="{637858AE-C812-402A-9359-E5E9C067FC14}"/>
                  </a:ext>
                </a:extLst>
              </p:cNvPr>
              <p:cNvSpPr>
                <a:spLocks noChangeArrowheads="1"/>
              </p:cNvSpPr>
              <p:nvPr/>
            </p:nvSpPr>
            <p:spPr bwMode="auto">
              <a:xfrm>
                <a:off x="7146921" y="2982913"/>
                <a:ext cx="1384300" cy="844550"/>
              </a:xfrm>
              <a:custGeom>
                <a:avLst/>
                <a:gdLst>
                  <a:gd name="T0" fmla="*/ 44 w 3847"/>
                  <a:gd name="T1" fmla="*/ 1712 h 2348"/>
                  <a:gd name="T2" fmla="*/ 106 w 3847"/>
                  <a:gd name="T3" fmla="*/ 1562 h 2348"/>
                  <a:gd name="T4" fmla="*/ 150 w 3847"/>
                  <a:gd name="T5" fmla="*/ 1403 h 2348"/>
                  <a:gd name="T6" fmla="*/ 193 w 3847"/>
                  <a:gd name="T7" fmla="*/ 1235 h 2348"/>
                  <a:gd name="T8" fmla="*/ 361 w 3847"/>
                  <a:gd name="T9" fmla="*/ 1174 h 2348"/>
                  <a:gd name="T10" fmla="*/ 590 w 3847"/>
                  <a:gd name="T11" fmla="*/ 1129 h 2348"/>
                  <a:gd name="T12" fmla="*/ 714 w 3847"/>
                  <a:gd name="T13" fmla="*/ 962 h 2348"/>
                  <a:gd name="T14" fmla="*/ 908 w 3847"/>
                  <a:gd name="T15" fmla="*/ 962 h 2348"/>
                  <a:gd name="T16" fmla="*/ 961 w 3847"/>
                  <a:gd name="T17" fmla="*/ 768 h 2348"/>
                  <a:gd name="T18" fmla="*/ 802 w 3847"/>
                  <a:gd name="T19" fmla="*/ 618 h 2348"/>
                  <a:gd name="T20" fmla="*/ 802 w 3847"/>
                  <a:gd name="T21" fmla="*/ 415 h 2348"/>
                  <a:gd name="T22" fmla="*/ 749 w 3847"/>
                  <a:gd name="T23" fmla="*/ 176 h 2348"/>
                  <a:gd name="T24" fmla="*/ 916 w 3847"/>
                  <a:gd name="T25" fmla="*/ 247 h 2348"/>
                  <a:gd name="T26" fmla="*/ 1049 w 3847"/>
                  <a:gd name="T27" fmla="*/ 335 h 2348"/>
                  <a:gd name="T28" fmla="*/ 1287 w 3847"/>
                  <a:gd name="T29" fmla="*/ 221 h 2348"/>
                  <a:gd name="T30" fmla="*/ 1508 w 3847"/>
                  <a:gd name="T31" fmla="*/ 176 h 2348"/>
                  <a:gd name="T32" fmla="*/ 1746 w 3847"/>
                  <a:gd name="T33" fmla="*/ 168 h 2348"/>
                  <a:gd name="T34" fmla="*/ 2011 w 3847"/>
                  <a:gd name="T35" fmla="*/ 132 h 2348"/>
                  <a:gd name="T36" fmla="*/ 2284 w 3847"/>
                  <a:gd name="T37" fmla="*/ 115 h 2348"/>
                  <a:gd name="T38" fmla="*/ 2558 w 3847"/>
                  <a:gd name="T39" fmla="*/ 115 h 2348"/>
                  <a:gd name="T40" fmla="*/ 2893 w 3847"/>
                  <a:gd name="T41" fmla="*/ 88 h 2348"/>
                  <a:gd name="T42" fmla="*/ 3167 w 3847"/>
                  <a:gd name="T43" fmla="*/ 0 h 2348"/>
                  <a:gd name="T44" fmla="*/ 3502 w 3847"/>
                  <a:gd name="T45" fmla="*/ 79 h 2348"/>
                  <a:gd name="T46" fmla="*/ 3661 w 3847"/>
                  <a:gd name="T47" fmla="*/ 185 h 2348"/>
                  <a:gd name="T48" fmla="*/ 3846 w 3847"/>
                  <a:gd name="T49" fmla="*/ 256 h 2348"/>
                  <a:gd name="T50" fmla="*/ 3758 w 3847"/>
                  <a:gd name="T51" fmla="*/ 406 h 2348"/>
                  <a:gd name="T52" fmla="*/ 3635 w 3847"/>
                  <a:gd name="T53" fmla="*/ 538 h 2348"/>
                  <a:gd name="T54" fmla="*/ 3564 w 3847"/>
                  <a:gd name="T55" fmla="*/ 688 h 2348"/>
                  <a:gd name="T56" fmla="*/ 3396 w 3847"/>
                  <a:gd name="T57" fmla="*/ 785 h 2348"/>
                  <a:gd name="T58" fmla="*/ 3114 w 3847"/>
                  <a:gd name="T59" fmla="*/ 882 h 2348"/>
                  <a:gd name="T60" fmla="*/ 2867 w 3847"/>
                  <a:gd name="T61" fmla="*/ 1041 h 2348"/>
                  <a:gd name="T62" fmla="*/ 2699 w 3847"/>
                  <a:gd name="T63" fmla="*/ 1235 h 2348"/>
                  <a:gd name="T64" fmla="*/ 2505 w 3847"/>
                  <a:gd name="T65" fmla="*/ 1447 h 2348"/>
                  <a:gd name="T66" fmla="*/ 2328 w 3847"/>
                  <a:gd name="T67" fmla="*/ 1606 h 2348"/>
                  <a:gd name="T68" fmla="*/ 2037 w 3847"/>
                  <a:gd name="T69" fmla="*/ 1765 h 2348"/>
                  <a:gd name="T70" fmla="*/ 1746 w 3847"/>
                  <a:gd name="T71" fmla="*/ 1924 h 2348"/>
                  <a:gd name="T72" fmla="*/ 1367 w 3847"/>
                  <a:gd name="T73" fmla="*/ 2197 h 2348"/>
                  <a:gd name="T74" fmla="*/ 1137 w 3847"/>
                  <a:gd name="T75" fmla="*/ 2153 h 2348"/>
                  <a:gd name="T76" fmla="*/ 855 w 3847"/>
                  <a:gd name="T77" fmla="*/ 2294 h 2348"/>
                  <a:gd name="T78" fmla="*/ 652 w 3847"/>
                  <a:gd name="T79" fmla="*/ 2268 h 2348"/>
                  <a:gd name="T80" fmla="*/ 440 w 3847"/>
                  <a:gd name="T81" fmla="*/ 2347 h 2348"/>
                  <a:gd name="T82" fmla="*/ 246 w 3847"/>
                  <a:gd name="T83" fmla="*/ 2135 h 2348"/>
                  <a:gd name="T84" fmla="*/ 26 w 3847"/>
                  <a:gd name="T85" fmla="*/ 1862 h 2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47" h="2348">
                    <a:moveTo>
                      <a:pt x="26" y="1862"/>
                    </a:moveTo>
                    <a:lnTo>
                      <a:pt x="0" y="1791"/>
                    </a:lnTo>
                    <a:lnTo>
                      <a:pt x="44" y="1712"/>
                    </a:lnTo>
                    <a:lnTo>
                      <a:pt x="26" y="1624"/>
                    </a:lnTo>
                    <a:lnTo>
                      <a:pt x="44" y="1579"/>
                    </a:lnTo>
                    <a:lnTo>
                      <a:pt x="106" y="1562"/>
                    </a:lnTo>
                    <a:lnTo>
                      <a:pt x="167" y="1509"/>
                    </a:lnTo>
                    <a:lnTo>
                      <a:pt x="202" y="1438"/>
                    </a:lnTo>
                    <a:lnTo>
                      <a:pt x="150" y="1403"/>
                    </a:lnTo>
                    <a:lnTo>
                      <a:pt x="167" y="1341"/>
                    </a:lnTo>
                    <a:lnTo>
                      <a:pt x="150" y="1271"/>
                    </a:lnTo>
                    <a:lnTo>
                      <a:pt x="193" y="1235"/>
                    </a:lnTo>
                    <a:lnTo>
                      <a:pt x="246" y="1182"/>
                    </a:lnTo>
                    <a:lnTo>
                      <a:pt x="290" y="1147"/>
                    </a:lnTo>
                    <a:lnTo>
                      <a:pt x="361" y="1174"/>
                    </a:lnTo>
                    <a:lnTo>
                      <a:pt x="431" y="1200"/>
                    </a:lnTo>
                    <a:lnTo>
                      <a:pt x="511" y="1174"/>
                    </a:lnTo>
                    <a:lnTo>
                      <a:pt x="590" y="1129"/>
                    </a:lnTo>
                    <a:lnTo>
                      <a:pt x="634" y="1059"/>
                    </a:lnTo>
                    <a:lnTo>
                      <a:pt x="687" y="1006"/>
                    </a:lnTo>
                    <a:lnTo>
                      <a:pt x="714" y="962"/>
                    </a:lnTo>
                    <a:lnTo>
                      <a:pt x="784" y="882"/>
                    </a:lnTo>
                    <a:lnTo>
                      <a:pt x="828" y="944"/>
                    </a:lnTo>
                    <a:lnTo>
                      <a:pt x="908" y="962"/>
                    </a:lnTo>
                    <a:lnTo>
                      <a:pt x="908" y="891"/>
                    </a:lnTo>
                    <a:lnTo>
                      <a:pt x="899" y="812"/>
                    </a:lnTo>
                    <a:lnTo>
                      <a:pt x="961" y="768"/>
                    </a:lnTo>
                    <a:lnTo>
                      <a:pt x="925" y="688"/>
                    </a:lnTo>
                    <a:lnTo>
                      <a:pt x="890" y="653"/>
                    </a:lnTo>
                    <a:lnTo>
                      <a:pt x="802" y="618"/>
                    </a:lnTo>
                    <a:lnTo>
                      <a:pt x="714" y="574"/>
                    </a:lnTo>
                    <a:lnTo>
                      <a:pt x="758" y="521"/>
                    </a:lnTo>
                    <a:lnTo>
                      <a:pt x="802" y="415"/>
                    </a:lnTo>
                    <a:lnTo>
                      <a:pt x="802" y="335"/>
                    </a:lnTo>
                    <a:lnTo>
                      <a:pt x="766" y="265"/>
                    </a:lnTo>
                    <a:lnTo>
                      <a:pt x="749" y="176"/>
                    </a:lnTo>
                    <a:lnTo>
                      <a:pt x="837" y="168"/>
                    </a:lnTo>
                    <a:lnTo>
                      <a:pt x="899" y="185"/>
                    </a:lnTo>
                    <a:lnTo>
                      <a:pt x="916" y="247"/>
                    </a:lnTo>
                    <a:lnTo>
                      <a:pt x="952" y="300"/>
                    </a:lnTo>
                    <a:lnTo>
                      <a:pt x="1005" y="291"/>
                    </a:lnTo>
                    <a:lnTo>
                      <a:pt x="1049" y="335"/>
                    </a:lnTo>
                    <a:lnTo>
                      <a:pt x="1128" y="291"/>
                    </a:lnTo>
                    <a:lnTo>
                      <a:pt x="1217" y="247"/>
                    </a:lnTo>
                    <a:lnTo>
                      <a:pt x="1287" y="221"/>
                    </a:lnTo>
                    <a:lnTo>
                      <a:pt x="1402" y="221"/>
                    </a:lnTo>
                    <a:lnTo>
                      <a:pt x="1428" y="176"/>
                    </a:lnTo>
                    <a:lnTo>
                      <a:pt x="1508" y="176"/>
                    </a:lnTo>
                    <a:lnTo>
                      <a:pt x="1578" y="141"/>
                    </a:lnTo>
                    <a:lnTo>
                      <a:pt x="1684" y="141"/>
                    </a:lnTo>
                    <a:lnTo>
                      <a:pt x="1746" y="168"/>
                    </a:lnTo>
                    <a:lnTo>
                      <a:pt x="1861" y="168"/>
                    </a:lnTo>
                    <a:lnTo>
                      <a:pt x="1923" y="124"/>
                    </a:lnTo>
                    <a:lnTo>
                      <a:pt x="2011" y="132"/>
                    </a:lnTo>
                    <a:lnTo>
                      <a:pt x="2099" y="97"/>
                    </a:lnTo>
                    <a:lnTo>
                      <a:pt x="2178" y="53"/>
                    </a:lnTo>
                    <a:lnTo>
                      <a:pt x="2284" y="115"/>
                    </a:lnTo>
                    <a:lnTo>
                      <a:pt x="2364" y="79"/>
                    </a:lnTo>
                    <a:lnTo>
                      <a:pt x="2461" y="97"/>
                    </a:lnTo>
                    <a:lnTo>
                      <a:pt x="2558" y="115"/>
                    </a:lnTo>
                    <a:lnTo>
                      <a:pt x="2690" y="97"/>
                    </a:lnTo>
                    <a:lnTo>
                      <a:pt x="2814" y="124"/>
                    </a:lnTo>
                    <a:lnTo>
                      <a:pt x="2893" y="88"/>
                    </a:lnTo>
                    <a:lnTo>
                      <a:pt x="2981" y="115"/>
                    </a:lnTo>
                    <a:lnTo>
                      <a:pt x="3079" y="44"/>
                    </a:lnTo>
                    <a:lnTo>
                      <a:pt x="3167" y="0"/>
                    </a:lnTo>
                    <a:lnTo>
                      <a:pt x="3299" y="44"/>
                    </a:lnTo>
                    <a:lnTo>
                      <a:pt x="3387" y="35"/>
                    </a:lnTo>
                    <a:lnTo>
                      <a:pt x="3502" y="79"/>
                    </a:lnTo>
                    <a:lnTo>
                      <a:pt x="3555" y="132"/>
                    </a:lnTo>
                    <a:lnTo>
                      <a:pt x="3590" y="185"/>
                    </a:lnTo>
                    <a:lnTo>
                      <a:pt x="3661" y="185"/>
                    </a:lnTo>
                    <a:lnTo>
                      <a:pt x="3732" y="221"/>
                    </a:lnTo>
                    <a:lnTo>
                      <a:pt x="3758" y="265"/>
                    </a:lnTo>
                    <a:lnTo>
                      <a:pt x="3846" y="256"/>
                    </a:lnTo>
                    <a:lnTo>
                      <a:pt x="3838" y="309"/>
                    </a:lnTo>
                    <a:lnTo>
                      <a:pt x="3785" y="335"/>
                    </a:lnTo>
                    <a:lnTo>
                      <a:pt x="3758" y="406"/>
                    </a:lnTo>
                    <a:lnTo>
                      <a:pt x="3696" y="441"/>
                    </a:lnTo>
                    <a:lnTo>
                      <a:pt x="3679" y="494"/>
                    </a:lnTo>
                    <a:lnTo>
                      <a:pt x="3635" y="538"/>
                    </a:lnTo>
                    <a:lnTo>
                      <a:pt x="3635" y="591"/>
                    </a:lnTo>
                    <a:lnTo>
                      <a:pt x="3573" y="635"/>
                    </a:lnTo>
                    <a:lnTo>
                      <a:pt x="3564" y="688"/>
                    </a:lnTo>
                    <a:lnTo>
                      <a:pt x="3502" y="732"/>
                    </a:lnTo>
                    <a:lnTo>
                      <a:pt x="3476" y="776"/>
                    </a:lnTo>
                    <a:lnTo>
                      <a:pt x="3396" y="785"/>
                    </a:lnTo>
                    <a:lnTo>
                      <a:pt x="3326" y="812"/>
                    </a:lnTo>
                    <a:lnTo>
                      <a:pt x="3220" y="812"/>
                    </a:lnTo>
                    <a:lnTo>
                      <a:pt x="3114" y="882"/>
                    </a:lnTo>
                    <a:lnTo>
                      <a:pt x="3017" y="944"/>
                    </a:lnTo>
                    <a:lnTo>
                      <a:pt x="2946" y="988"/>
                    </a:lnTo>
                    <a:lnTo>
                      <a:pt x="2867" y="1041"/>
                    </a:lnTo>
                    <a:lnTo>
                      <a:pt x="2840" y="1138"/>
                    </a:lnTo>
                    <a:lnTo>
                      <a:pt x="2787" y="1182"/>
                    </a:lnTo>
                    <a:lnTo>
                      <a:pt x="2699" y="1235"/>
                    </a:lnTo>
                    <a:lnTo>
                      <a:pt x="2629" y="1288"/>
                    </a:lnTo>
                    <a:lnTo>
                      <a:pt x="2549" y="1332"/>
                    </a:lnTo>
                    <a:lnTo>
                      <a:pt x="2505" y="1447"/>
                    </a:lnTo>
                    <a:lnTo>
                      <a:pt x="2461" y="1527"/>
                    </a:lnTo>
                    <a:lnTo>
                      <a:pt x="2417" y="1579"/>
                    </a:lnTo>
                    <a:lnTo>
                      <a:pt x="2328" y="1606"/>
                    </a:lnTo>
                    <a:lnTo>
                      <a:pt x="2284" y="1668"/>
                    </a:lnTo>
                    <a:lnTo>
                      <a:pt x="2170" y="1694"/>
                    </a:lnTo>
                    <a:lnTo>
                      <a:pt x="2037" y="1765"/>
                    </a:lnTo>
                    <a:lnTo>
                      <a:pt x="1940" y="1818"/>
                    </a:lnTo>
                    <a:lnTo>
                      <a:pt x="1772" y="1853"/>
                    </a:lnTo>
                    <a:lnTo>
                      <a:pt x="1746" y="1924"/>
                    </a:lnTo>
                    <a:lnTo>
                      <a:pt x="1658" y="1950"/>
                    </a:lnTo>
                    <a:lnTo>
                      <a:pt x="1543" y="1985"/>
                    </a:lnTo>
                    <a:lnTo>
                      <a:pt x="1367" y="2197"/>
                    </a:lnTo>
                    <a:lnTo>
                      <a:pt x="1287" y="2224"/>
                    </a:lnTo>
                    <a:lnTo>
                      <a:pt x="1225" y="2197"/>
                    </a:lnTo>
                    <a:lnTo>
                      <a:pt x="1137" y="2153"/>
                    </a:lnTo>
                    <a:lnTo>
                      <a:pt x="1031" y="2162"/>
                    </a:lnTo>
                    <a:lnTo>
                      <a:pt x="952" y="2206"/>
                    </a:lnTo>
                    <a:lnTo>
                      <a:pt x="855" y="2294"/>
                    </a:lnTo>
                    <a:lnTo>
                      <a:pt x="793" y="2268"/>
                    </a:lnTo>
                    <a:lnTo>
                      <a:pt x="731" y="2294"/>
                    </a:lnTo>
                    <a:lnTo>
                      <a:pt x="652" y="2268"/>
                    </a:lnTo>
                    <a:lnTo>
                      <a:pt x="581" y="2329"/>
                    </a:lnTo>
                    <a:lnTo>
                      <a:pt x="511" y="2303"/>
                    </a:lnTo>
                    <a:lnTo>
                      <a:pt x="440" y="2347"/>
                    </a:lnTo>
                    <a:lnTo>
                      <a:pt x="387" y="2285"/>
                    </a:lnTo>
                    <a:lnTo>
                      <a:pt x="343" y="2215"/>
                    </a:lnTo>
                    <a:lnTo>
                      <a:pt x="246" y="2135"/>
                    </a:lnTo>
                    <a:lnTo>
                      <a:pt x="150" y="2029"/>
                    </a:lnTo>
                    <a:lnTo>
                      <a:pt x="79" y="1950"/>
                    </a:lnTo>
                    <a:lnTo>
                      <a:pt x="26" y="1862"/>
                    </a:lnTo>
                  </a:path>
                </a:pathLst>
              </a:custGeom>
              <a:solidFill>
                <a:srgbClr val="143E34"/>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5" name="Freeform 22">
                <a:extLst>
                  <a:ext uri="{FF2B5EF4-FFF2-40B4-BE49-F238E27FC236}">
                    <a16:creationId xmlns:a16="http://schemas.microsoft.com/office/drawing/2014/main" id="{E4CF90E1-6F49-45E8-9944-B699568E680D}"/>
                  </a:ext>
                </a:extLst>
              </p:cNvPr>
              <p:cNvSpPr>
                <a:spLocks noChangeArrowheads="1"/>
              </p:cNvSpPr>
              <p:nvPr/>
            </p:nvSpPr>
            <p:spPr bwMode="auto">
              <a:xfrm>
                <a:off x="6388097" y="3551239"/>
                <a:ext cx="1649413" cy="1357313"/>
              </a:xfrm>
              <a:custGeom>
                <a:avLst/>
                <a:gdLst>
                  <a:gd name="T0" fmla="*/ 4535 w 4580"/>
                  <a:gd name="T1" fmla="*/ 2277 h 3769"/>
                  <a:gd name="T2" fmla="*/ 4349 w 4580"/>
                  <a:gd name="T3" fmla="*/ 2268 h 3769"/>
                  <a:gd name="T4" fmla="*/ 4243 w 4580"/>
                  <a:gd name="T5" fmla="*/ 2268 h 3769"/>
                  <a:gd name="T6" fmla="*/ 4093 w 4580"/>
                  <a:gd name="T7" fmla="*/ 2295 h 3769"/>
                  <a:gd name="T8" fmla="*/ 3899 w 4580"/>
                  <a:gd name="T9" fmla="*/ 2312 h 3769"/>
                  <a:gd name="T10" fmla="*/ 3705 w 4580"/>
                  <a:gd name="T11" fmla="*/ 2330 h 3769"/>
                  <a:gd name="T12" fmla="*/ 3387 w 4580"/>
                  <a:gd name="T13" fmla="*/ 2374 h 3769"/>
                  <a:gd name="T14" fmla="*/ 3246 w 4580"/>
                  <a:gd name="T15" fmla="*/ 2348 h 3769"/>
                  <a:gd name="T16" fmla="*/ 3123 w 4580"/>
                  <a:gd name="T17" fmla="*/ 2418 h 3769"/>
                  <a:gd name="T18" fmla="*/ 2867 w 4580"/>
                  <a:gd name="T19" fmla="*/ 2480 h 3769"/>
                  <a:gd name="T20" fmla="*/ 2787 w 4580"/>
                  <a:gd name="T21" fmla="*/ 2595 h 3769"/>
                  <a:gd name="T22" fmla="*/ 2549 w 4580"/>
                  <a:gd name="T23" fmla="*/ 2630 h 3769"/>
                  <a:gd name="T24" fmla="*/ 2372 w 4580"/>
                  <a:gd name="T25" fmla="*/ 2709 h 3769"/>
                  <a:gd name="T26" fmla="*/ 2276 w 4580"/>
                  <a:gd name="T27" fmla="*/ 2806 h 3769"/>
                  <a:gd name="T28" fmla="*/ 2082 w 4580"/>
                  <a:gd name="T29" fmla="*/ 2877 h 3769"/>
                  <a:gd name="T30" fmla="*/ 1906 w 4580"/>
                  <a:gd name="T31" fmla="*/ 2903 h 3769"/>
                  <a:gd name="T32" fmla="*/ 1676 w 4580"/>
                  <a:gd name="T33" fmla="*/ 2921 h 3769"/>
                  <a:gd name="T34" fmla="*/ 1579 w 4580"/>
                  <a:gd name="T35" fmla="*/ 3715 h 3769"/>
                  <a:gd name="T36" fmla="*/ 1200 w 4580"/>
                  <a:gd name="T37" fmla="*/ 3768 h 3769"/>
                  <a:gd name="T38" fmla="*/ 961 w 4580"/>
                  <a:gd name="T39" fmla="*/ 3645 h 3769"/>
                  <a:gd name="T40" fmla="*/ 706 w 4580"/>
                  <a:gd name="T41" fmla="*/ 3539 h 3769"/>
                  <a:gd name="T42" fmla="*/ 467 w 4580"/>
                  <a:gd name="T43" fmla="*/ 3424 h 3769"/>
                  <a:gd name="T44" fmla="*/ 406 w 4580"/>
                  <a:gd name="T45" fmla="*/ 3159 h 3769"/>
                  <a:gd name="T46" fmla="*/ 326 w 4580"/>
                  <a:gd name="T47" fmla="*/ 2868 h 3769"/>
                  <a:gd name="T48" fmla="*/ 406 w 4580"/>
                  <a:gd name="T49" fmla="*/ 2612 h 3769"/>
                  <a:gd name="T50" fmla="*/ 211 w 4580"/>
                  <a:gd name="T51" fmla="*/ 2374 h 3769"/>
                  <a:gd name="T52" fmla="*/ 26 w 4580"/>
                  <a:gd name="T53" fmla="*/ 2268 h 3769"/>
                  <a:gd name="T54" fmla="*/ 308 w 4580"/>
                  <a:gd name="T55" fmla="*/ 1977 h 3769"/>
                  <a:gd name="T56" fmla="*/ 344 w 4580"/>
                  <a:gd name="T57" fmla="*/ 1748 h 3769"/>
                  <a:gd name="T58" fmla="*/ 441 w 4580"/>
                  <a:gd name="T59" fmla="*/ 1571 h 3769"/>
                  <a:gd name="T60" fmla="*/ 582 w 4580"/>
                  <a:gd name="T61" fmla="*/ 1448 h 3769"/>
                  <a:gd name="T62" fmla="*/ 803 w 4580"/>
                  <a:gd name="T63" fmla="*/ 1121 h 3769"/>
                  <a:gd name="T64" fmla="*/ 1023 w 4580"/>
                  <a:gd name="T65" fmla="*/ 1015 h 3769"/>
                  <a:gd name="T66" fmla="*/ 1244 w 4580"/>
                  <a:gd name="T67" fmla="*/ 936 h 3769"/>
                  <a:gd name="T68" fmla="*/ 1288 w 4580"/>
                  <a:gd name="T69" fmla="*/ 768 h 3769"/>
                  <a:gd name="T70" fmla="*/ 1359 w 4580"/>
                  <a:gd name="T71" fmla="*/ 556 h 3769"/>
                  <a:gd name="T72" fmla="*/ 1544 w 4580"/>
                  <a:gd name="T73" fmla="*/ 733 h 3769"/>
                  <a:gd name="T74" fmla="*/ 1729 w 4580"/>
                  <a:gd name="T75" fmla="*/ 795 h 3769"/>
                  <a:gd name="T76" fmla="*/ 1950 w 4580"/>
                  <a:gd name="T77" fmla="*/ 803 h 3769"/>
                  <a:gd name="T78" fmla="*/ 2135 w 4580"/>
                  <a:gd name="T79" fmla="*/ 283 h 3769"/>
                  <a:gd name="T80" fmla="*/ 2355 w 4580"/>
                  <a:gd name="T81" fmla="*/ 556 h 3769"/>
                  <a:gd name="T82" fmla="*/ 2549 w 4580"/>
                  <a:gd name="T83" fmla="*/ 768 h 3769"/>
                  <a:gd name="T84" fmla="*/ 2761 w 4580"/>
                  <a:gd name="T85" fmla="*/ 689 h 3769"/>
                  <a:gd name="T86" fmla="*/ 2964 w 4580"/>
                  <a:gd name="T87" fmla="*/ 715 h 3769"/>
                  <a:gd name="T88" fmla="*/ 3246 w 4580"/>
                  <a:gd name="T89" fmla="*/ 574 h 3769"/>
                  <a:gd name="T90" fmla="*/ 3476 w 4580"/>
                  <a:gd name="T91" fmla="*/ 618 h 3769"/>
                  <a:gd name="T92" fmla="*/ 3855 w 4580"/>
                  <a:gd name="T93" fmla="*/ 345 h 3769"/>
                  <a:gd name="T94" fmla="*/ 4146 w 4580"/>
                  <a:gd name="T95" fmla="*/ 186 h 3769"/>
                  <a:gd name="T96" fmla="*/ 4437 w 4580"/>
                  <a:gd name="T97" fmla="*/ 27 h 3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80" h="3769">
                    <a:moveTo>
                      <a:pt x="4508" y="0"/>
                    </a:moveTo>
                    <a:lnTo>
                      <a:pt x="4579" y="2259"/>
                    </a:lnTo>
                    <a:lnTo>
                      <a:pt x="4535" y="2277"/>
                    </a:lnTo>
                    <a:lnTo>
                      <a:pt x="4464" y="2242"/>
                    </a:lnTo>
                    <a:lnTo>
                      <a:pt x="4420" y="2268"/>
                    </a:lnTo>
                    <a:lnTo>
                      <a:pt x="4349" y="2268"/>
                    </a:lnTo>
                    <a:lnTo>
                      <a:pt x="4314" y="2233"/>
                    </a:lnTo>
                    <a:lnTo>
                      <a:pt x="4287" y="2198"/>
                    </a:lnTo>
                    <a:lnTo>
                      <a:pt x="4243" y="2268"/>
                    </a:lnTo>
                    <a:lnTo>
                      <a:pt x="4173" y="2295"/>
                    </a:lnTo>
                    <a:lnTo>
                      <a:pt x="4120" y="2251"/>
                    </a:lnTo>
                    <a:lnTo>
                      <a:pt x="4093" y="2295"/>
                    </a:lnTo>
                    <a:lnTo>
                      <a:pt x="4049" y="2277"/>
                    </a:lnTo>
                    <a:lnTo>
                      <a:pt x="3987" y="2312"/>
                    </a:lnTo>
                    <a:lnTo>
                      <a:pt x="3899" y="2312"/>
                    </a:lnTo>
                    <a:lnTo>
                      <a:pt x="3811" y="2312"/>
                    </a:lnTo>
                    <a:lnTo>
                      <a:pt x="3767" y="2268"/>
                    </a:lnTo>
                    <a:lnTo>
                      <a:pt x="3705" y="2330"/>
                    </a:lnTo>
                    <a:lnTo>
                      <a:pt x="3608" y="2339"/>
                    </a:lnTo>
                    <a:lnTo>
                      <a:pt x="3502" y="2356"/>
                    </a:lnTo>
                    <a:lnTo>
                      <a:pt x="3387" y="2374"/>
                    </a:lnTo>
                    <a:lnTo>
                      <a:pt x="3334" y="2303"/>
                    </a:lnTo>
                    <a:lnTo>
                      <a:pt x="3264" y="2303"/>
                    </a:lnTo>
                    <a:lnTo>
                      <a:pt x="3246" y="2348"/>
                    </a:lnTo>
                    <a:lnTo>
                      <a:pt x="3255" y="2427"/>
                    </a:lnTo>
                    <a:lnTo>
                      <a:pt x="3176" y="2383"/>
                    </a:lnTo>
                    <a:lnTo>
                      <a:pt x="3123" y="2418"/>
                    </a:lnTo>
                    <a:lnTo>
                      <a:pt x="3025" y="2418"/>
                    </a:lnTo>
                    <a:lnTo>
                      <a:pt x="2946" y="2480"/>
                    </a:lnTo>
                    <a:lnTo>
                      <a:pt x="2867" y="2480"/>
                    </a:lnTo>
                    <a:lnTo>
                      <a:pt x="2875" y="2524"/>
                    </a:lnTo>
                    <a:lnTo>
                      <a:pt x="2787" y="2542"/>
                    </a:lnTo>
                    <a:lnTo>
                      <a:pt x="2787" y="2595"/>
                    </a:lnTo>
                    <a:lnTo>
                      <a:pt x="2743" y="2630"/>
                    </a:lnTo>
                    <a:lnTo>
                      <a:pt x="2664" y="2612"/>
                    </a:lnTo>
                    <a:lnTo>
                      <a:pt x="2549" y="2630"/>
                    </a:lnTo>
                    <a:lnTo>
                      <a:pt x="2487" y="2621"/>
                    </a:lnTo>
                    <a:lnTo>
                      <a:pt x="2425" y="2656"/>
                    </a:lnTo>
                    <a:lnTo>
                      <a:pt x="2372" y="2709"/>
                    </a:lnTo>
                    <a:lnTo>
                      <a:pt x="2346" y="2762"/>
                    </a:lnTo>
                    <a:lnTo>
                      <a:pt x="2328" y="2806"/>
                    </a:lnTo>
                    <a:lnTo>
                      <a:pt x="2276" y="2806"/>
                    </a:lnTo>
                    <a:lnTo>
                      <a:pt x="2223" y="2824"/>
                    </a:lnTo>
                    <a:lnTo>
                      <a:pt x="2188" y="2868"/>
                    </a:lnTo>
                    <a:lnTo>
                      <a:pt x="2082" y="2877"/>
                    </a:lnTo>
                    <a:lnTo>
                      <a:pt x="2012" y="2886"/>
                    </a:lnTo>
                    <a:lnTo>
                      <a:pt x="1950" y="2921"/>
                    </a:lnTo>
                    <a:lnTo>
                      <a:pt x="1906" y="2903"/>
                    </a:lnTo>
                    <a:lnTo>
                      <a:pt x="1835" y="2921"/>
                    </a:lnTo>
                    <a:lnTo>
                      <a:pt x="1773" y="2895"/>
                    </a:lnTo>
                    <a:lnTo>
                      <a:pt x="1676" y="2921"/>
                    </a:lnTo>
                    <a:lnTo>
                      <a:pt x="1615" y="2886"/>
                    </a:lnTo>
                    <a:lnTo>
                      <a:pt x="1579" y="2939"/>
                    </a:lnTo>
                    <a:lnTo>
                      <a:pt x="1579" y="3715"/>
                    </a:lnTo>
                    <a:lnTo>
                      <a:pt x="1429" y="3724"/>
                    </a:lnTo>
                    <a:lnTo>
                      <a:pt x="1314" y="3751"/>
                    </a:lnTo>
                    <a:lnTo>
                      <a:pt x="1200" y="3768"/>
                    </a:lnTo>
                    <a:lnTo>
                      <a:pt x="1112" y="3733"/>
                    </a:lnTo>
                    <a:lnTo>
                      <a:pt x="1041" y="3680"/>
                    </a:lnTo>
                    <a:lnTo>
                      <a:pt x="961" y="3645"/>
                    </a:lnTo>
                    <a:lnTo>
                      <a:pt x="900" y="3583"/>
                    </a:lnTo>
                    <a:lnTo>
                      <a:pt x="803" y="3556"/>
                    </a:lnTo>
                    <a:lnTo>
                      <a:pt x="706" y="3539"/>
                    </a:lnTo>
                    <a:lnTo>
                      <a:pt x="617" y="3556"/>
                    </a:lnTo>
                    <a:lnTo>
                      <a:pt x="547" y="3503"/>
                    </a:lnTo>
                    <a:lnTo>
                      <a:pt x="467" y="3424"/>
                    </a:lnTo>
                    <a:lnTo>
                      <a:pt x="441" y="3353"/>
                    </a:lnTo>
                    <a:lnTo>
                      <a:pt x="397" y="3301"/>
                    </a:lnTo>
                    <a:lnTo>
                      <a:pt x="406" y="3159"/>
                    </a:lnTo>
                    <a:lnTo>
                      <a:pt x="370" y="3062"/>
                    </a:lnTo>
                    <a:lnTo>
                      <a:pt x="326" y="2974"/>
                    </a:lnTo>
                    <a:lnTo>
                      <a:pt x="326" y="2868"/>
                    </a:lnTo>
                    <a:lnTo>
                      <a:pt x="300" y="2780"/>
                    </a:lnTo>
                    <a:lnTo>
                      <a:pt x="353" y="2718"/>
                    </a:lnTo>
                    <a:lnTo>
                      <a:pt x="406" y="2612"/>
                    </a:lnTo>
                    <a:lnTo>
                      <a:pt x="388" y="2498"/>
                    </a:lnTo>
                    <a:lnTo>
                      <a:pt x="326" y="2436"/>
                    </a:lnTo>
                    <a:lnTo>
                      <a:pt x="211" y="2374"/>
                    </a:lnTo>
                    <a:lnTo>
                      <a:pt x="105" y="2339"/>
                    </a:lnTo>
                    <a:lnTo>
                      <a:pt x="0" y="2339"/>
                    </a:lnTo>
                    <a:lnTo>
                      <a:pt x="26" y="2268"/>
                    </a:lnTo>
                    <a:lnTo>
                      <a:pt x="150" y="2145"/>
                    </a:lnTo>
                    <a:lnTo>
                      <a:pt x="229" y="2074"/>
                    </a:lnTo>
                    <a:lnTo>
                      <a:pt x="308" y="1977"/>
                    </a:lnTo>
                    <a:lnTo>
                      <a:pt x="335" y="1915"/>
                    </a:lnTo>
                    <a:lnTo>
                      <a:pt x="335" y="1836"/>
                    </a:lnTo>
                    <a:lnTo>
                      <a:pt x="344" y="1748"/>
                    </a:lnTo>
                    <a:lnTo>
                      <a:pt x="370" y="1659"/>
                    </a:lnTo>
                    <a:lnTo>
                      <a:pt x="423" y="1633"/>
                    </a:lnTo>
                    <a:lnTo>
                      <a:pt x="441" y="1571"/>
                    </a:lnTo>
                    <a:lnTo>
                      <a:pt x="485" y="1518"/>
                    </a:lnTo>
                    <a:lnTo>
                      <a:pt x="529" y="1500"/>
                    </a:lnTo>
                    <a:lnTo>
                      <a:pt x="582" y="1448"/>
                    </a:lnTo>
                    <a:lnTo>
                      <a:pt x="626" y="1386"/>
                    </a:lnTo>
                    <a:lnTo>
                      <a:pt x="688" y="1271"/>
                    </a:lnTo>
                    <a:lnTo>
                      <a:pt x="803" y="1121"/>
                    </a:lnTo>
                    <a:lnTo>
                      <a:pt x="882" y="1112"/>
                    </a:lnTo>
                    <a:lnTo>
                      <a:pt x="970" y="1077"/>
                    </a:lnTo>
                    <a:lnTo>
                      <a:pt x="1023" y="1015"/>
                    </a:lnTo>
                    <a:lnTo>
                      <a:pt x="1120" y="1015"/>
                    </a:lnTo>
                    <a:lnTo>
                      <a:pt x="1200" y="980"/>
                    </a:lnTo>
                    <a:lnTo>
                      <a:pt x="1244" y="936"/>
                    </a:lnTo>
                    <a:lnTo>
                      <a:pt x="1306" y="900"/>
                    </a:lnTo>
                    <a:lnTo>
                      <a:pt x="1341" y="856"/>
                    </a:lnTo>
                    <a:lnTo>
                      <a:pt x="1288" y="768"/>
                    </a:lnTo>
                    <a:lnTo>
                      <a:pt x="1253" y="689"/>
                    </a:lnTo>
                    <a:lnTo>
                      <a:pt x="1297" y="609"/>
                    </a:lnTo>
                    <a:lnTo>
                      <a:pt x="1359" y="556"/>
                    </a:lnTo>
                    <a:lnTo>
                      <a:pt x="1438" y="565"/>
                    </a:lnTo>
                    <a:lnTo>
                      <a:pt x="1517" y="627"/>
                    </a:lnTo>
                    <a:lnTo>
                      <a:pt x="1544" y="733"/>
                    </a:lnTo>
                    <a:lnTo>
                      <a:pt x="1597" y="821"/>
                    </a:lnTo>
                    <a:lnTo>
                      <a:pt x="1667" y="821"/>
                    </a:lnTo>
                    <a:lnTo>
                      <a:pt x="1729" y="795"/>
                    </a:lnTo>
                    <a:lnTo>
                      <a:pt x="1782" y="750"/>
                    </a:lnTo>
                    <a:lnTo>
                      <a:pt x="1862" y="768"/>
                    </a:lnTo>
                    <a:lnTo>
                      <a:pt x="1950" y="803"/>
                    </a:lnTo>
                    <a:lnTo>
                      <a:pt x="2012" y="848"/>
                    </a:lnTo>
                    <a:lnTo>
                      <a:pt x="2082" y="874"/>
                    </a:lnTo>
                    <a:lnTo>
                      <a:pt x="2135" y="283"/>
                    </a:lnTo>
                    <a:lnTo>
                      <a:pt x="2188" y="371"/>
                    </a:lnTo>
                    <a:lnTo>
                      <a:pt x="2259" y="450"/>
                    </a:lnTo>
                    <a:lnTo>
                      <a:pt x="2355" y="556"/>
                    </a:lnTo>
                    <a:lnTo>
                      <a:pt x="2452" y="636"/>
                    </a:lnTo>
                    <a:lnTo>
                      <a:pt x="2496" y="706"/>
                    </a:lnTo>
                    <a:lnTo>
                      <a:pt x="2549" y="768"/>
                    </a:lnTo>
                    <a:lnTo>
                      <a:pt x="2620" y="724"/>
                    </a:lnTo>
                    <a:lnTo>
                      <a:pt x="2690" y="750"/>
                    </a:lnTo>
                    <a:lnTo>
                      <a:pt x="2761" y="689"/>
                    </a:lnTo>
                    <a:lnTo>
                      <a:pt x="2840" y="715"/>
                    </a:lnTo>
                    <a:lnTo>
                      <a:pt x="2902" y="689"/>
                    </a:lnTo>
                    <a:lnTo>
                      <a:pt x="2964" y="715"/>
                    </a:lnTo>
                    <a:lnTo>
                      <a:pt x="3061" y="627"/>
                    </a:lnTo>
                    <a:lnTo>
                      <a:pt x="3140" y="583"/>
                    </a:lnTo>
                    <a:lnTo>
                      <a:pt x="3246" y="574"/>
                    </a:lnTo>
                    <a:lnTo>
                      <a:pt x="3334" y="618"/>
                    </a:lnTo>
                    <a:lnTo>
                      <a:pt x="3396" y="645"/>
                    </a:lnTo>
                    <a:lnTo>
                      <a:pt x="3476" y="618"/>
                    </a:lnTo>
                    <a:lnTo>
                      <a:pt x="3652" y="406"/>
                    </a:lnTo>
                    <a:lnTo>
                      <a:pt x="3767" y="371"/>
                    </a:lnTo>
                    <a:lnTo>
                      <a:pt x="3855" y="345"/>
                    </a:lnTo>
                    <a:lnTo>
                      <a:pt x="3881" y="274"/>
                    </a:lnTo>
                    <a:lnTo>
                      <a:pt x="4049" y="239"/>
                    </a:lnTo>
                    <a:lnTo>
                      <a:pt x="4146" y="186"/>
                    </a:lnTo>
                    <a:lnTo>
                      <a:pt x="4279" y="115"/>
                    </a:lnTo>
                    <a:lnTo>
                      <a:pt x="4393" y="89"/>
                    </a:lnTo>
                    <a:lnTo>
                      <a:pt x="4437" y="27"/>
                    </a:lnTo>
                    <a:lnTo>
                      <a:pt x="4526" y="0"/>
                    </a:lnTo>
                    <a:lnTo>
                      <a:pt x="4508" y="0"/>
                    </a:lnTo>
                  </a:path>
                </a:pathLst>
              </a:custGeom>
              <a:solidFill>
                <a:srgbClr val="D0D0B6"/>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6" name="Freeform 23">
                <a:extLst>
                  <a:ext uri="{FF2B5EF4-FFF2-40B4-BE49-F238E27FC236}">
                    <a16:creationId xmlns:a16="http://schemas.microsoft.com/office/drawing/2014/main" id="{E54BB84E-1525-4255-810E-E771847AD054}"/>
                  </a:ext>
                </a:extLst>
              </p:cNvPr>
              <p:cNvSpPr>
                <a:spLocks noChangeArrowheads="1"/>
              </p:cNvSpPr>
              <p:nvPr/>
            </p:nvSpPr>
            <p:spPr bwMode="auto">
              <a:xfrm>
                <a:off x="5680072" y="4037014"/>
                <a:ext cx="882650" cy="928687"/>
              </a:xfrm>
              <a:custGeom>
                <a:avLst/>
                <a:gdLst>
                  <a:gd name="T0" fmla="*/ 1994 w 2454"/>
                  <a:gd name="T1" fmla="*/ 918 h 2578"/>
                  <a:gd name="T2" fmla="*/ 2197 w 2454"/>
                  <a:gd name="T3" fmla="*/ 724 h 2578"/>
                  <a:gd name="T4" fmla="*/ 2303 w 2454"/>
                  <a:gd name="T5" fmla="*/ 565 h 2578"/>
                  <a:gd name="T6" fmla="*/ 2312 w 2454"/>
                  <a:gd name="T7" fmla="*/ 398 h 2578"/>
                  <a:gd name="T8" fmla="*/ 2391 w 2454"/>
                  <a:gd name="T9" fmla="*/ 283 h 2578"/>
                  <a:gd name="T10" fmla="*/ 2453 w 2454"/>
                  <a:gd name="T11" fmla="*/ 168 h 2578"/>
                  <a:gd name="T12" fmla="*/ 2426 w 2454"/>
                  <a:gd name="T13" fmla="*/ 36 h 2578"/>
                  <a:gd name="T14" fmla="*/ 2356 w 2454"/>
                  <a:gd name="T15" fmla="*/ 62 h 2578"/>
                  <a:gd name="T16" fmla="*/ 2223 w 2454"/>
                  <a:gd name="T17" fmla="*/ 177 h 2578"/>
                  <a:gd name="T18" fmla="*/ 2153 w 2454"/>
                  <a:gd name="T19" fmla="*/ 292 h 2578"/>
                  <a:gd name="T20" fmla="*/ 2126 w 2454"/>
                  <a:gd name="T21" fmla="*/ 398 h 2578"/>
                  <a:gd name="T22" fmla="*/ 2038 w 2454"/>
                  <a:gd name="T23" fmla="*/ 530 h 2578"/>
                  <a:gd name="T24" fmla="*/ 1932 w 2454"/>
                  <a:gd name="T25" fmla="*/ 618 h 2578"/>
                  <a:gd name="T26" fmla="*/ 1756 w 2454"/>
                  <a:gd name="T27" fmla="*/ 583 h 2578"/>
                  <a:gd name="T28" fmla="*/ 1835 w 2454"/>
                  <a:gd name="T29" fmla="*/ 495 h 2578"/>
                  <a:gd name="T30" fmla="*/ 1703 w 2454"/>
                  <a:gd name="T31" fmla="*/ 450 h 2578"/>
                  <a:gd name="T32" fmla="*/ 1562 w 2454"/>
                  <a:gd name="T33" fmla="*/ 539 h 2578"/>
                  <a:gd name="T34" fmla="*/ 1420 w 2454"/>
                  <a:gd name="T35" fmla="*/ 486 h 2578"/>
                  <a:gd name="T36" fmla="*/ 1297 w 2454"/>
                  <a:gd name="T37" fmla="*/ 583 h 2578"/>
                  <a:gd name="T38" fmla="*/ 1165 w 2454"/>
                  <a:gd name="T39" fmla="*/ 680 h 2578"/>
                  <a:gd name="T40" fmla="*/ 1165 w 2454"/>
                  <a:gd name="T41" fmla="*/ 786 h 2578"/>
                  <a:gd name="T42" fmla="*/ 1006 w 2454"/>
                  <a:gd name="T43" fmla="*/ 830 h 2578"/>
                  <a:gd name="T44" fmla="*/ 900 w 2454"/>
                  <a:gd name="T45" fmla="*/ 883 h 2578"/>
                  <a:gd name="T46" fmla="*/ 820 w 2454"/>
                  <a:gd name="T47" fmla="*/ 971 h 2578"/>
                  <a:gd name="T48" fmla="*/ 688 w 2454"/>
                  <a:gd name="T49" fmla="*/ 1024 h 2578"/>
                  <a:gd name="T50" fmla="*/ 741 w 2454"/>
                  <a:gd name="T51" fmla="*/ 1227 h 2578"/>
                  <a:gd name="T52" fmla="*/ 829 w 2454"/>
                  <a:gd name="T53" fmla="*/ 1359 h 2578"/>
                  <a:gd name="T54" fmla="*/ 891 w 2454"/>
                  <a:gd name="T55" fmla="*/ 1483 h 2578"/>
                  <a:gd name="T56" fmla="*/ 829 w 2454"/>
                  <a:gd name="T57" fmla="*/ 1545 h 2578"/>
                  <a:gd name="T58" fmla="*/ 714 w 2454"/>
                  <a:gd name="T59" fmla="*/ 1518 h 2578"/>
                  <a:gd name="T60" fmla="*/ 635 w 2454"/>
                  <a:gd name="T61" fmla="*/ 1580 h 2578"/>
                  <a:gd name="T62" fmla="*/ 520 w 2454"/>
                  <a:gd name="T63" fmla="*/ 1633 h 2578"/>
                  <a:gd name="T64" fmla="*/ 361 w 2454"/>
                  <a:gd name="T65" fmla="*/ 1606 h 2578"/>
                  <a:gd name="T66" fmla="*/ 300 w 2454"/>
                  <a:gd name="T67" fmla="*/ 1712 h 2578"/>
                  <a:gd name="T68" fmla="*/ 300 w 2454"/>
                  <a:gd name="T69" fmla="*/ 1818 h 2578"/>
                  <a:gd name="T70" fmla="*/ 300 w 2454"/>
                  <a:gd name="T71" fmla="*/ 1942 h 2578"/>
                  <a:gd name="T72" fmla="*/ 167 w 2454"/>
                  <a:gd name="T73" fmla="*/ 1933 h 2578"/>
                  <a:gd name="T74" fmla="*/ 8 w 2454"/>
                  <a:gd name="T75" fmla="*/ 1924 h 2578"/>
                  <a:gd name="T76" fmla="*/ 26 w 2454"/>
                  <a:gd name="T77" fmla="*/ 2065 h 2578"/>
                  <a:gd name="T78" fmla="*/ 35 w 2454"/>
                  <a:gd name="T79" fmla="*/ 2189 h 2578"/>
                  <a:gd name="T80" fmla="*/ 176 w 2454"/>
                  <a:gd name="T81" fmla="*/ 2233 h 2578"/>
                  <a:gd name="T82" fmla="*/ 220 w 2454"/>
                  <a:gd name="T83" fmla="*/ 2409 h 2578"/>
                  <a:gd name="T84" fmla="*/ 335 w 2454"/>
                  <a:gd name="T85" fmla="*/ 2489 h 2578"/>
                  <a:gd name="T86" fmla="*/ 441 w 2454"/>
                  <a:gd name="T87" fmla="*/ 2533 h 2578"/>
                  <a:gd name="T88" fmla="*/ 564 w 2454"/>
                  <a:gd name="T89" fmla="*/ 2559 h 2578"/>
                  <a:gd name="T90" fmla="*/ 679 w 2454"/>
                  <a:gd name="T91" fmla="*/ 2577 h 2578"/>
                  <a:gd name="T92" fmla="*/ 829 w 2454"/>
                  <a:gd name="T93" fmla="*/ 2471 h 2578"/>
                  <a:gd name="T94" fmla="*/ 962 w 2454"/>
                  <a:gd name="T95" fmla="*/ 2348 h 2578"/>
                  <a:gd name="T96" fmla="*/ 1032 w 2454"/>
                  <a:gd name="T97" fmla="*/ 2215 h 2578"/>
                  <a:gd name="T98" fmla="*/ 1138 w 2454"/>
                  <a:gd name="T99" fmla="*/ 2092 h 2578"/>
                  <a:gd name="T100" fmla="*/ 1270 w 2454"/>
                  <a:gd name="T101" fmla="*/ 1959 h 2578"/>
                  <a:gd name="T102" fmla="*/ 1376 w 2454"/>
                  <a:gd name="T103" fmla="*/ 1827 h 2578"/>
                  <a:gd name="T104" fmla="*/ 1465 w 2454"/>
                  <a:gd name="T105" fmla="*/ 1721 h 2578"/>
                  <a:gd name="T106" fmla="*/ 1570 w 2454"/>
                  <a:gd name="T107" fmla="*/ 1553 h 2578"/>
                  <a:gd name="T108" fmla="*/ 1615 w 2454"/>
                  <a:gd name="T109" fmla="*/ 1421 h 2578"/>
                  <a:gd name="T110" fmla="*/ 1720 w 2454"/>
                  <a:gd name="T111" fmla="*/ 1456 h 2578"/>
                  <a:gd name="T112" fmla="*/ 1888 w 2454"/>
                  <a:gd name="T113" fmla="*/ 1333 h 2578"/>
                  <a:gd name="T114" fmla="*/ 1862 w 2454"/>
                  <a:gd name="T115" fmla="*/ 1236 h 2578"/>
                  <a:gd name="T116" fmla="*/ 1844 w 2454"/>
                  <a:gd name="T117" fmla="*/ 1130 h 2578"/>
                  <a:gd name="T118" fmla="*/ 1968 w 2454"/>
                  <a:gd name="T119" fmla="*/ 989 h 2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54" h="2578">
                    <a:moveTo>
                      <a:pt x="1968" y="989"/>
                    </a:moveTo>
                    <a:lnTo>
                      <a:pt x="1994" y="918"/>
                    </a:lnTo>
                    <a:lnTo>
                      <a:pt x="2118" y="795"/>
                    </a:lnTo>
                    <a:lnTo>
                      <a:pt x="2197" y="724"/>
                    </a:lnTo>
                    <a:lnTo>
                      <a:pt x="2276" y="627"/>
                    </a:lnTo>
                    <a:lnTo>
                      <a:pt x="2303" y="565"/>
                    </a:lnTo>
                    <a:lnTo>
                      <a:pt x="2303" y="486"/>
                    </a:lnTo>
                    <a:lnTo>
                      <a:pt x="2312" y="398"/>
                    </a:lnTo>
                    <a:lnTo>
                      <a:pt x="2338" y="309"/>
                    </a:lnTo>
                    <a:lnTo>
                      <a:pt x="2391" y="283"/>
                    </a:lnTo>
                    <a:lnTo>
                      <a:pt x="2409" y="221"/>
                    </a:lnTo>
                    <a:lnTo>
                      <a:pt x="2453" y="168"/>
                    </a:lnTo>
                    <a:lnTo>
                      <a:pt x="2444" y="115"/>
                    </a:lnTo>
                    <a:lnTo>
                      <a:pt x="2426" y="36"/>
                    </a:lnTo>
                    <a:lnTo>
                      <a:pt x="2365" y="0"/>
                    </a:lnTo>
                    <a:lnTo>
                      <a:pt x="2356" y="62"/>
                    </a:lnTo>
                    <a:lnTo>
                      <a:pt x="2285" y="124"/>
                    </a:lnTo>
                    <a:lnTo>
                      <a:pt x="2223" y="177"/>
                    </a:lnTo>
                    <a:lnTo>
                      <a:pt x="2171" y="221"/>
                    </a:lnTo>
                    <a:lnTo>
                      <a:pt x="2153" y="292"/>
                    </a:lnTo>
                    <a:lnTo>
                      <a:pt x="2126" y="336"/>
                    </a:lnTo>
                    <a:lnTo>
                      <a:pt x="2126" y="398"/>
                    </a:lnTo>
                    <a:lnTo>
                      <a:pt x="2082" y="459"/>
                    </a:lnTo>
                    <a:lnTo>
                      <a:pt x="2038" y="530"/>
                    </a:lnTo>
                    <a:lnTo>
                      <a:pt x="2003" y="583"/>
                    </a:lnTo>
                    <a:lnTo>
                      <a:pt x="1932" y="618"/>
                    </a:lnTo>
                    <a:lnTo>
                      <a:pt x="1818" y="618"/>
                    </a:lnTo>
                    <a:lnTo>
                      <a:pt x="1756" y="583"/>
                    </a:lnTo>
                    <a:lnTo>
                      <a:pt x="1782" y="530"/>
                    </a:lnTo>
                    <a:lnTo>
                      <a:pt x="1835" y="495"/>
                    </a:lnTo>
                    <a:lnTo>
                      <a:pt x="1782" y="442"/>
                    </a:lnTo>
                    <a:lnTo>
                      <a:pt x="1703" y="450"/>
                    </a:lnTo>
                    <a:lnTo>
                      <a:pt x="1615" y="486"/>
                    </a:lnTo>
                    <a:lnTo>
                      <a:pt x="1562" y="539"/>
                    </a:lnTo>
                    <a:lnTo>
                      <a:pt x="1518" y="495"/>
                    </a:lnTo>
                    <a:lnTo>
                      <a:pt x="1420" y="486"/>
                    </a:lnTo>
                    <a:lnTo>
                      <a:pt x="1367" y="521"/>
                    </a:lnTo>
                    <a:lnTo>
                      <a:pt x="1297" y="583"/>
                    </a:lnTo>
                    <a:lnTo>
                      <a:pt x="1226" y="627"/>
                    </a:lnTo>
                    <a:lnTo>
                      <a:pt x="1165" y="680"/>
                    </a:lnTo>
                    <a:lnTo>
                      <a:pt x="1182" y="742"/>
                    </a:lnTo>
                    <a:lnTo>
                      <a:pt x="1165" y="786"/>
                    </a:lnTo>
                    <a:lnTo>
                      <a:pt x="1076" y="803"/>
                    </a:lnTo>
                    <a:lnTo>
                      <a:pt x="1006" y="830"/>
                    </a:lnTo>
                    <a:lnTo>
                      <a:pt x="962" y="901"/>
                    </a:lnTo>
                    <a:lnTo>
                      <a:pt x="900" y="883"/>
                    </a:lnTo>
                    <a:lnTo>
                      <a:pt x="856" y="918"/>
                    </a:lnTo>
                    <a:lnTo>
                      <a:pt x="820" y="971"/>
                    </a:lnTo>
                    <a:lnTo>
                      <a:pt x="732" y="980"/>
                    </a:lnTo>
                    <a:lnTo>
                      <a:pt x="688" y="1024"/>
                    </a:lnTo>
                    <a:lnTo>
                      <a:pt x="714" y="1121"/>
                    </a:lnTo>
                    <a:lnTo>
                      <a:pt x="741" y="1227"/>
                    </a:lnTo>
                    <a:lnTo>
                      <a:pt x="776" y="1289"/>
                    </a:lnTo>
                    <a:lnTo>
                      <a:pt x="829" y="1359"/>
                    </a:lnTo>
                    <a:lnTo>
                      <a:pt x="873" y="1430"/>
                    </a:lnTo>
                    <a:lnTo>
                      <a:pt x="891" y="1483"/>
                    </a:lnTo>
                    <a:lnTo>
                      <a:pt x="891" y="1536"/>
                    </a:lnTo>
                    <a:lnTo>
                      <a:pt x="829" y="1545"/>
                    </a:lnTo>
                    <a:lnTo>
                      <a:pt x="776" y="1518"/>
                    </a:lnTo>
                    <a:lnTo>
                      <a:pt x="714" y="1518"/>
                    </a:lnTo>
                    <a:lnTo>
                      <a:pt x="670" y="1509"/>
                    </a:lnTo>
                    <a:lnTo>
                      <a:pt x="635" y="1580"/>
                    </a:lnTo>
                    <a:lnTo>
                      <a:pt x="564" y="1624"/>
                    </a:lnTo>
                    <a:lnTo>
                      <a:pt x="520" y="1633"/>
                    </a:lnTo>
                    <a:lnTo>
                      <a:pt x="432" y="1598"/>
                    </a:lnTo>
                    <a:lnTo>
                      <a:pt x="361" y="1606"/>
                    </a:lnTo>
                    <a:lnTo>
                      <a:pt x="344" y="1686"/>
                    </a:lnTo>
                    <a:lnTo>
                      <a:pt x="300" y="1712"/>
                    </a:lnTo>
                    <a:lnTo>
                      <a:pt x="247" y="1765"/>
                    </a:lnTo>
                    <a:lnTo>
                      <a:pt x="300" y="1818"/>
                    </a:lnTo>
                    <a:lnTo>
                      <a:pt x="335" y="1898"/>
                    </a:lnTo>
                    <a:lnTo>
                      <a:pt x="300" y="1942"/>
                    </a:lnTo>
                    <a:lnTo>
                      <a:pt x="229" y="1986"/>
                    </a:lnTo>
                    <a:lnTo>
                      <a:pt x="167" y="1933"/>
                    </a:lnTo>
                    <a:lnTo>
                      <a:pt x="106" y="1898"/>
                    </a:lnTo>
                    <a:lnTo>
                      <a:pt x="8" y="1924"/>
                    </a:lnTo>
                    <a:lnTo>
                      <a:pt x="0" y="2003"/>
                    </a:lnTo>
                    <a:lnTo>
                      <a:pt x="26" y="2065"/>
                    </a:lnTo>
                    <a:lnTo>
                      <a:pt x="17" y="2127"/>
                    </a:lnTo>
                    <a:lnTo>
                      <a:pt x="35" y="2189"/>
                    </a:lnTo>
                    <a:lnTo>
                      <a:pt x="97" y="2206"/>
                    </a:lnTo>
                    <a:lnTo>
                      <a:pt x="176" y="2233"/>
                    </a:lnTo>
                    <a:lnTo>
                      <a:pt x="229" y="2277"/>
                    </a:lnTo>
                    <a:lnTo>
                      <a:pt x="220" y="2409"/>
                    </a:lnTo>
                    <a:lnTo>
                      <a:pt x="256" y="2471"/>
                    </a:lnTo>
                    <a:lnTo>
                      <a:pt x="335" y="2489"/>
                    </a:lnTo>
                    <a:lnTo>
                      <a:pt x="397" y="2489"/>
                    </a:lnTo>
                    <a:lnTo>
                      <a:pt x="441" y="2533"/>
                    </a:lnTo>
                    <a:lnTo>
                      <a:pt x="494" y="2568"/>
                    </a:lnTo>
                    <a:lnTo>
                      <a:pt x="564" y="2559"/>
                    </a:lnTo>
                    <a:lnTo>
                      <a:pt x="635" y="2551"/>
                    </a:lnTo>
                    <a:lnTo>
                      <a:pt x="679" y="2577"/>
                    </a:lnTo>
                    <a:lnTo>
                      <a:pt x="767" y="2551"/>
                    </a:lnTo>
                    <a:lnTo>
                      <a:pt x="829" y="2471"/>
                    </a:lnTo>
                    <a:lnTo>
                      <a:pt x="909" y="2401"/>
                    </a:lnTo>
                    <a:lnTo>
                      <a:pt x="962" y="2348"/>
                    </a:lnTo>
                    <a:lnTo>
                      <a:pt x="979" y="2268"/>
                    </a:lnTo>
                    <a:lnTo>
                      <a:pt x="1032" y="2215"/>
                    </a:lnTo>
                    <a:lnTo>
                      <a:pt x="1094" y="2162"/>
                    </a:lnTo>
                    <a:lnTo>
                      <a:pt x="1138" y="2092"/>
                    </a:lnTo>
                    <a:lnTo>
                      <a:pt x="1235" y="2039"/>
                    </a:lnTo>
                    <a:lnTo>
                      <a:pt x="1270" y="1959"/>
                    </a:lnTo>
                    <a:lnTo>
                      <a:pt x="1315" y="1889"/>
                    </a:lnTo>
                    <a:lnTo>
                      <a:pt x="1376" y="1827"/>
                    </a:lnTo>
                    <a:lnTo>
                      <a:pt x="1412" y="1756"/>
                    </a:lnTo>
                    <a:lnTo>
                      <a:pt x="1465" y="1721"/>
                    </a:lnTo>
                    <a:lnTo>
                      <a:pt x="1526" y="1651"/>
                    </a:lnTo>
                    <a:lnTo>
                      <a:pt x="1570" y="1553"/>
                    </a:lnTo>
                    <a:lnTo>
                      <a:pt x="1588" y="1465"/>
                    </a:lnTo>
                    <a:lnTo>
                      <a:pt x="1615" y="1421"/>
                    </a:lnTo>
                    <a:lnTo>
                      <a:pt x="1676" y="1430"/>
                    </a:lnTo>
                    <a:lnTo>
                      <a:pt x="1720" y="1456"/>
                    </a:lnTo>
                    <a:lnTo>
                      <a:pt x="1818" y="1403"/>
                    </a:lnTo>
                    <a:lnTo>
                      <a:pt x="1888" y="1333"/>
                    </a:lnTo>
                    <a:lnTo>
                      <a:pt x="1906" y="1280"/>
                    </a:lnTo>
                    <a:lnTo>
                      <a:pt x="1862" y="1236"/>
                    </a:lnTo>
                    <a:lnTo>
                      <a:pt x="1818" y="1183"/>
                    </a:lnTo>
                    <a:lnTo>
                      <a:pt x="1844" y="1130"/>
                    </a:lnTo>
                    <a:lnTo>
                      <a:pt x="1923" y="1042"/>
                    </a:lnTo>
                    <a:lnTo>
                      <a:pt x="1968" y="989"/>
                    </a:lnTo>
                  </a:path>
                </a:pathLst>
              </a:custGeom>
              <a:solidFill>
                <a:sysClr val="window" lastClr="FFFFFF">
                  <a:lumMod val="75000"/>
                </a:sysClr>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7" name="Freeform 24">
                <a:extLst>
                  <a:ext uri="{FF2B5EF4-FFF2-40B4-BE49-F238E27FC236}">
                    <a16:creationId xmlns:a16="http://schemas.microsoft.com/office/drawing/2014/main" id="{196B0468-EC65-4417-B72A-95FC156E9BDE}"/>
                  </a:ext>
                </a:extLst>
              </p:cNvPr>
              <p:cNvSpPr>
                <a:spLocks noChangeArrowheads="1"/>
              </p:cNvSpPr>
              <p:nvPr/>
            </p:nvSpPr>
            <p:spPr bwMode="auto">
              <a:xfrm>
                <a:off x="5073646" y="4259263"/>
                <a:ext cx="928688" cy="917575"/>
              </a:xfrm>
              <a:custGeom>
                <a:avLst/>
                <a:gdLst>
                  <a:gd name="T0" fmla="*/ 2206 w 2578"/>
                  <a:gd name="T1" fmla="*/ 2021 h 2551"/>
                  <a:gd name="T2" fmla="*/ 2118 w 2578"/>
                  <a:gd name="T3" fmla="*/ 2206 h 2551"/>
                  <a:gd name="T4" fmla="*/ 2383 w 2578"/>
                  <a:gd name="T5" fmla="*/ 2453 h 2551"/>
                  <a:gd name="T6" fmla="*/ 2268 w 2578"/>
                  <a:gd name="T7" fmla="*/ 2506 h 2551"/>
                  <a:gd name="T8" fmla="*/ 2092 w 2578"/>
                  <a:gd name="T9" fmla="*/ 2550 h 2551"/>
                  <a:gd name="T10" fmla="*/ 1942 w 2578"/>
                  <a:gd name="T11" fmla="*/ 2533 h 2551"/>
                  <a:gd name="T12" fmla="*/ 1809 w 2578"/>
                  <a:gd name="T13" fmla="*/ 2391 h 2551"/>
                  <a:gd name="T14" fmla="*/ 1774 w 2578"/>
                  <a:gd name="T15" fmla="*/ 2118 h 2551"/>
                  <a:gd name="T16" fmla="*/ 1597 w 2578"/>
                  <a:gd name="T17" fmla="*/ 2162 h 2551"/>
                  <a:gd name="T18" fmla="*/ 1491 w 2578"/>
                  <a:gd name="T19" fmla="*/ 2180 h 2551"/>
                  <a:gd name="T20" fmla="*/ 1518 w 2578"/>
                  <a:gd name="T21" fmla="*/ 1985 h 2551"/>
                  <a:gd name="T22" fmla="*/ 1394 w 2578"/>
                  <a:gd name="T23" fmla="*/ 1835 h 2551"/>
                  <a:gd name="T24" fmla="*/ 1209 w 2578"/>
                  <a:gd name="T25" fmla="*/ 1791 h 2551"/>
                  <a:gd name="T26" fmla="*/ 971 w 2578"/>
                  <a:gd name="T27" fmla="*/ 1835 h 2551"/>
                  <a:gd name="T28" fmla="*/ 891 w 2578"/>
                  <a:gd name="T29" fmla="*/ 1633 h 2551"/>
                  <a:gd name="T30" fmla="*/ 944 w 2578"/>
                  <a:gd name="T31" fmla="*/ 1483 h 2551"/>
                  <a:gd name="T32" fmla="*/ 838 w 2578"/>
                  <a:gd name="T33" fmla="*/ 1306 h 2551"/>
                  <a:gd name="T34" fmla="*/ 618 w 2578"/>
                  <a:gd name="T35" fmla="*/ 1271 h 2551"/>
                  <a:gd name="T36" fmla="*/ 388 w 2578"/>
                  <a:gd name="T37" fmla="*/ 1218 h 2551"/>
                  <a:gd name="T38" fmla="*/ 230 w 2578"/>
                  <a:gd name="T39" fmla="*/ 1015 h 2551"/>
                  <a:gd name="T40" fmla="*/ 44 w 2578"/>
                  <a:gd name="T41" fmla="*/ 821 h 2551"/>
                  <a:gd name="T42" fmla="*/ 124 w 2578"/>
                  <a:gd name="T43" fmla="*/ 706 h 2551"/>
                  <a:gd name="T44" fmla="*/ 203 w 2578"/>
                  <a:gd name="T45" fmla="*/ 618 h 2551"/>
                  <a:gd name="T46" fmla="*/ 344 w 2578"/>
                  <a:gd name="T47" fmla="*/ 530 h 2551"/>
                  <a:gd name="T48" fmla="*/ 433 w 2578"/>
                  <a:gd name="T49" fmla="*/ 415 h 2551"/>
                  <a:gd name="T50" fmla="*/ 397 w 2578"/>
                  <a:gd name="T51" fmla="*/ 309 h 2551"/>
                  <a:gd name="T52" fmla="*/ 530 w 2578"/>
                  <a:gd name="T53" fmla="*/ 159 h 2551"/>
                  <a:gd name="T54" fmla="*/ 715 w 2578"/>
                  <a:gd name="T55" fmla="*/ 159 h 2551"/>
                  <a:gd name="T56" fmla="*/ 874 w 2578"/>
                  <a:gd name="T57" fmla="*/ 212 h 2551"/>
                  <a:gd name="T58" fmla="*/ 1050 w 2578"/>
                  <a:gd name="T59" fmla="*/ 274 h 2551"/>
                  <a:gd name="T60" fmla="*/ 1289 w 2578"/>
                  <a:gd name="T61" fmla="*/ 327 h 2551"/>
                  <a:gd name="T62" fmla="*/ 1430 w 2578"/>
                  <a:gd name="T63" fmla="*/ 238 h 2551"/>
                  <a:gd name="T64" fmla="*/ 1668 w 2578"/>
                  <a:gd name="T65" fmla="*/ 238 h 2551"/>
                  <a:gd name="T66" fmla="*/ 1756 w 2578"/>
                  <a:gd name="T67" fmla="*/ 88 h 2551"/>
                  <a:gd name="T68" fmla="*/ 1897 w 2578"/>
                  <a:gd name="T69" fmla="*/ 53 h 2551"/>
                  <a:gd name="T70" fmla="*/ 2127 w 2578"/>
                  <a:gd name="T71" fmla="*/ 88 h 2551"/>
                  <a:gd name="T72" fmla="*/ 2268 w 2578"/>
                  <a:gd name="T73" fmla="*/ 212 h 2551"/>
                  <a:gd name="T74" fmla="*/ 2418 w 2578"/>
                  <a:gd name="T75" fmla="*/ 362 h 2551"/>
                  <a:gd name="T76" fmla="*/ 2427 w 2578"/>
                  <a:gd name="T77" fmla="*/ 609 h 2551"/>
                  <a:gd name="T78" fmla="*/ 2559 w 2578"/>
                  <a:gd name="T79" fmla="*/ 812 h 2551"/>
                  <a:gd name="T80" fmla="*/ 2515 w 2578"/>
                  <a:gd name="T81" fmla="*/ 927 h 2551"/>
                  <a:gd name="T82" fmla="*/ 2356 w 2578"/>
                  <a:gd name="T83" fmla="*/ 891 h 2551"/>
                  <a:gd name="T84" fmla="*/ 2206 w 2578"/>
                  <a:gd name="T85" fmla="*/ 1015 h 2551"/>
                  <a:gd name="T86" fmla="*/ 2030 w 2578"/>
                  <a:gd name="T87" fmla="*/ 1068 h 2551"/>
                  <a:gd name="T88" fmla="*/ 1986 w 2578"/>
                  <a:gd name="T89" fmla="*/ 1200 h 2551"/>
                  <a:gd name="T90" fmla="*/ 1915 w 2578"/>
                  <a:gd name="T91" fmla="*/ 1368 h 2551"/>
                  <a:gd name="T92" fmla="*/ 1694 w 2578"/>
                  <a:gd name="T93" fmla="*/ 1306 h 2551"/>
                  <a:gd name="T94" fmla="*/ 1703 w 2578"/>
                  <a:gd name="T95" fmla="*/ 1509 h 2551"/>
                  <a:gd name="T96" fmla="*/ 1862 w 2578"/>
                  <a:gd name="T97" fmla="*/ 1615 h 2551"/>
                  <a:gd name="T98" fmla="*/ 1942 w 2578"/>
                  <a:gd name="T99" fmla="*/ 1853 h 2551"/>
                  <a:gd name="T100" fmla="*/ 2127 w 2578"/>
                  <a:gd name="T101" fmla="*/ 1915 h 2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78" h="2551">
                    <a:moveTo>
                      <a:pt x="2242" y="1941"/>
                    </a:moveTo>
                    <a:lnTo>
                      <a:pt x="2233" y="1985"/>
                    </a:lnTo>
                    <a:lnTo>
                      <a:pt x="2206" y="2021"/>
                    </a:lnTo>
                    <a:lnTo>
                      <a:pt x="2189" y="2091"/>
                    </a:lnTo>
                    <a:lnTo>
                      <a:pt x="2145" y="2136"/>
                    </a:lnTo>
                    <a:lnTo>
                      <a:pt x="2118" y="2206"/>
                    </a:lnTo>
                    <a:lnTo>
                      <a:pt x="2206" y="2286"/>
                    </a:lnTo>
                    <a:lnTo>
                      <a:pt x="2321" y="2391"/>
                    </a:lnTo>
                    <a:lnTo>
                      <a:pt x="2383" y="2453"/>
                    </a:lnTo>
                    <a:lnTo>
                      <a:pt x="2365" y="2497"/>
                    </a:lnTo>
                    <a:lnTo>
                      <a:pt x="2321" y="2515"/>
                    </a:lnTo>
                    <a:lnTo>
                      <a:pt x="2268" y="2506"/>
                    </a:lnTo>
                    <a:lnTo>
                      <a:pt x="2224" y="2533"/>
                    </a:lnTo>
                    <a:lnTo>
                      <a:pt x="2189" y="2550"/>
                    </a:lnTo>
                    <a:lnTo>
                      <a:pt x="2092" y="2550"/>
                    </a:lnTo>
                    <a:lnTo>
                      <a:pt x="2056" y="2506"/>
                    </a:lnTo>
                    <a:lnTo>
                      <a:pt x="2012" y="2541"/>
                    </a:lnTo>
                    <a:lnTo>
                      <a:pt x="1942" y="2533"/>
                    </a:lnTo>
                    <a:lnTo>
                      <a:pt x="1871" y="2488"/>
                    </a:lnTo>
                    <a:lnTo>
                      <a:pt x="1809" y="2471"/>
                    </a:lnTo>
                    <a:lnTo>
                      <a:pt x="1809" y="2391"/>
                    </a:lnTo>
                    <a:lnTo>
                      <a:pt x="1800" y="2303"/>
                    </a:lnTo>
                    <a:lnTo>
                      <a:pt x="1800" y="2188"/>
                    </a:lnTo>
                    <a:lnTo>
                      <a:pt x="1774" y="2118"/>
                    </a:lnTo>
                    <a:lnTo>
                      <a:pt x="1677" y="2083"/>
                    </a:lnTo>
                    <a:lnTo>
                      <a:pt x="1615" y="2100"/>
                    </a:lnTo>
                    <a:lnTo>
                      <a:pt x="1597" y="2162"/>
                    </a:lnTo>
                    <a:lnTo>
                      <a:pt x="1571" y="2206"/>
                    </a:lnTo>
                    <a:lnTo>
                      <a:pt x="1483" y="2224"/>
                    </a:lnTo>
                    <a:lnTo>
                      <a:pt x="1491" y="2180"/>
                    </a:lnTo>
                    <a:lnTo>
                      <a:pt x="1509" y="2127"/>
                    </a:lnTo>
                    <a:lnTo>
                      <a:pt x="1483" y="2056"/>
                    </a:lnTo>
                    <a:lnTo>
                      <a:pt x="1518" y="1985"/>
                    </a:lnTo>
                    <a:lnTo>
                      <a:pt x="1509" y="1915"/>
                    </a:lnTo>
                    <a:lnTo>
                      <a:pt x="1465" y="1862"/>
                    </a:lnTo>
                    <a:lnTo>
                      <a:pt x="1394" y="1835"/>
                    </a:lnTo>
                    <a:lnTo>
                      <a:pt x="1324" y="1818"/>
                    </a:lnTo>
                    <a:lnTo>
                      <a:pt x="1262" y="1774"/>
                    </a:lnTo>
                    <a:lnTo>
                      <a:pt x="1209" y="1791"/>
                    </a:lnTo>
                    <a:lnTo>
                      <a:pt x="1121" y="1818"/>
                    </a:lnTo>
                    <a:lnTo>
                      <a:pt x="1024" y="1800"/>
                    </a:lnTo>
                    <a:lnTo>
                      <a:pt x="971" y="1835"/>
                    </a:lnTo>
                    <a:lnTo>
                      <a:pt x="900" y="1800"/>
                    </a:lnTo>
                    <a:lnTo>
                      <a:pt x="891" y="1721"/>
                    </a:lnTo>
                    <a:lnTo>
                      <a:pt x="891" y="1633"/>
                    </a:lnTo>
                    <a:lnTo>
                      <a:pt x="944" y="1571"/>
                    </a:lnTo>
                    <a:lnTo>
                      <a:pt x="988" y="1527"/>
                    </a:lnTo>
                    <a:lnTo>
                      <a:pt x="944" y="1483"/>
                    </a:lnTo>
                    <a:lnTo>
                      <a:pt x="856" y="1447"/>
                    </a:lnTo>
                    <a:lnTo>
                      <a:pt x="838" y="1385"/>
                    </a:lnTo>
                    <a:lnTo>
                      <a:pt x="838" y="1306"/>
                    </a:lnTo>
                    <a:lnTo>
                      <a:pt x="803" y="1244"/>
                    </a:lnTo>
                    <a:lnTo>
                      <a:pt x="741" y="1253"/>
                    </a:lnTo>
                    <a:lnTo>
                      <a:pt x="618" y="1271"/>
                    </a:lnTo>
                    <a:lnTo>
                      <a:pt x="530" y="1288"/>
                    </a:lnTo>
                    <a:lnTo>
                      <a:pt x="450" y="1253"/>
                    </a:lnTo>
                    <a:lnTo>
                      <a:pt x="388" y="1218"/>
                    </a:lnTo>
                    <a:lnTo>
                      <a:pt x="353" y="1156"/>
                    </a:lnTo>
                    <a:lnTo>
                      <a:pt x="291" y="1103"/>
                    </a:lnTo>
                    <a:lnTo>
                      <a:pt x="230" y="1015"/>
                    </a:lnTo>
                    <a:lnTo>
                      <a:pt x="185" y="953"/>
                    </a:lnTo>
                    <a:lnTo>
                      <a:pt x="106" y="891"/>
                    </a:lnTo>
                    <a:lnTo>
                      <a:pt x="44" y="821"/>
                    </a:lnTo>
                    <a:lnTo>
                      <a:pt x="0" y="759"/>
                    </a:lnTo>
                    <a:lnTo>
                      <a:pt x="53" y="697"/>
                    </a:lnTo>
                    <a:lnTo>
                      <a:pt x="124" y="706"/>
                    </a:lnTo>
                    <a:lnTo>
                      <a:pt x="185" y="741"/>
                    </a:lnTo>
                    <a:lnTo>
                      <a:pt x="194" y="688"/>
                    </a:lnTo>
                    <a:lnTo>
                      <a:pt x="203" y="618"/>
                    </a:lnTo>
                    <a:lnTo>
                      <a:pt x="291" y="583"/>
                    </a:lnTo>
                    <a:lnTo>
                      <a:pt x="353" y="583"/>
                    </a:lnTo>
                    <a:lnTo>
                      <a:pt x="344" y="530"/>
                    </a:lnTo>
                    <a:lnTo>
                      <a:pt x="362" y="477"/>
                    </a:lnTo>
                    <a:lnTo>
                      <a:pt x="424" y="468"/>
                    </a:lnTo>
                    <a:lnTo>
                      <a:pt x="433" y="415"/>
                    </a:lnTo>
                    <a:lnTo>
                      <a:pt x="362" y="380"/>
                    </a:lnTo>
                    <a:lnTo>
                      <a:pt x="309" y="344"/>
                    </a:lnTo>
                    <a:lnTo>
                      <a:pt x="397" y="309"/>
                    </a:lnTo>
                    <a:lnTo>
                      <a:pt x="450" y="274"/>
                    </a:lnTo>
                    <a:lnTo>
                      <a:pt x="494" y="221"/>
                    </a:lnTo>
                    <a:lnTo>
                      <a:pt x="530" y="159"/>
                    </a:lnTo>
                    <a:lnTo>
                      <a:pt x="609" y="115"/>
                    </a:lnTo>
                    <a:lnTo>
                      <a:pt x="680" y="97"/>
                    </a:lnTo>
                    <a:lnTo>
                      <a:pt x="715" y="159"/>
                    </a:lnTo>
                    <a:lnTo>
                      <a:pt x="768" y="203"/>
                    </a:lnTo>
                    <a:lnTo>
                      <a:pt x="812" y="177"/>
                    </a:lnTo>
                    <a:lnTo>
                      <a:pt x="874" y="212"/>
                    </a:lnTo>
                    <a:lnTo>
                      <a:pt x="900" y="274"/>
                    </a:lnTo>
                    <a:lnTo>
                      <a:pt x="971" y="256"/>
                    </a:lnTo>
                    <a:lnTo>
                      <a:pt x="1050" y="274"/>
                    </a:lnTo>
                    <a:lnTo>
                      <a:pt x="1139" y="291"/>
                    </a:lnTo>
                    <a:lnTo>
                      <a:pt x="1200" y="256"/>
                    </a:lnTo>
                    <a:lnTo>
                      <a:pt x="1289" y="327"/>
                    </a:lnTo>
                    <a:lnTo>
                      <a:pt x="1368" y="335"/>
                    </a:lnTo>
                    <a:lnTo>
                      <a:pt x="1412" y="291"/>
                    </a:lnTo>
                    <a:lnTo>
                      <a:pt x="1430" y="238"/>
                    </a:lnTo>
                    <a:lnTo>
                      <a:pt x="1483" y="274"/>
                    </a:lnTo>
                    <a:lnTo>
                      <a:pt x="1562" y="238"/>
                    </a:lnTo>
                    <a:lnTo>
                      <a:pt x="1668" y="238"/>
                    </a:lnTo>
                    <a:lnTo>
                      <a:pt x="1747" y="221"/>
                    </a:lnTo>
                    <a:lnTo>
                      <a:pt x="1747" y="159"/>
                    </a:lnTo>
                    <a:lnTo>
                      <a:pt x="1756" y="88"/>
                    </a:lnTo>
                    <a:lnTo>
                      <a:pt x="1765" y="35"/>
                    </a:lnTo>
                    <a:lnTo>
                      <a:pt x="1827" y="0"/>
                    </a:lnTo>
                    <a:lnTo>
                      <a:pt x="1897" y="53"/>
                    </a:lnTo>
                    <a:lnTo>
                      <a:pt x="1986" y="27"/>
                    </a:lnTo>
                    <a:lnTo>
                      <a:pt x="2056" y="27"/>
                    </a:lnTo>
                    <a:lnTo>
                      <a:pt x="2127" y="88"/>
                    </a:lnTo>
                    <a:lnTo>
                      <a:pt x="2206" y="115"/>
                    </a:lnTo>
                    <a:lnTo>
                      <a:pt x="2259" y="115"/>
                    </a:lnTo>
                    <a:lnTo>
                      <a:pt x="2268" y="212"/>
                    </a:lnTo>
                    <a:lnTo>
                      <a:pt x="2277" y="274"/>
                    </a:lnTo>
                    <a:lnTo>
                      <a:pt x="2321" y="335"/>
                    </a:lnTo>
                    <a:lnTo>
                      <a:pt x="2418" y="362"/>
                    </a:lnTo>
                    <a:lnTo>
                      <a:pt x="2374" y="406"/>
                    </a:lnTo>
                    <a:lnTo>
                      <a:pt x="2400" y="503"/>
                    </a:lnTo>
                    <a:lnTo>
                      <a:pt x="2427" y="609"/>
                    </a:lnTo>
                    <a:lnTo>
                      <a:pt x="2462" y="671"/>
                    </a:lnTo>
                    <a:lnTo>
                      <a:pt x="2515" y="741"/>
                    </a:lnTo>
                    <a:lnTo>
                      <a:pt x="2559" y="812"/>
                    </a:lnTo>
                    <a:lnTo>
                      <a:pt x="2577" y="865"/>
                    </a:lnTo>
                    <a:lnTo>
                      <a:pt x="2577" y="918"/>
                    </a:lnTo>
                    <a:lnTo>
                      <a:pt x="2515" y="927"/>
                    </a:lnTo>
                    <a:lnTo>
                      <a:pt x="2462" y="900"/>
                    </a:lnTo>
                    <a:lnTo>
                      <a:pt x="2400" y="900"/>
                    </a:lnTo>
                    <a:lnTo>
                      <a:pt x="2356" y="891"/>
                    </a:lnTo>
                    <a:lnTo>
                      <a:pt x="2321" y="962"/>
                    </a:lnTo>
                    <a:lnTo>
                      <a:pt x="2250" y="1006"/>
                    </a:lnTo>
                    <a:lnTo>
                      <a:pt x="2206" y="1015"/>
                    </a:lnTo>
                    <a:lnTo>
                      <a:pt x="2118" y="980"/>
                    </a:lnTo>
                    <a:lnTo>
                      <a:pt x="2047" y="988"/>
                    </a:lnTo>
                    <a:lnTo>
                      <a:pt x="2030" y="1068"/>
                    </a:lnTo>
                    <a:lnTo>
                      <a:pt x="1986" y="1094"/>
                    </a:lnTo>
                    <a:lnTo>
                      <a:pt x="1933" y="1147"/>
                    </a:lnTo>
                    <a:lnTo>
                      <a:pt x="1986" y="1200"/>
                    </a:lnTo>
                    <a:lnTo>
                      <a:pt x="2021" y="1280"/>
                    </a:lnTo>
                    <a:lnTo>
                      <a:pt x="1986" y="1324"/>
                    </a:lnTo>
                    <a:lnTo>
                      <a:pt x="1915" y="1368"/>
                    </a:lnTo>
                    <a:lnTo>
                      <a:pt x="1853" y="1315"/>
                    </a:lnTo>
                    <a:lnTo>
                      <a:pt x="1792" y="1280"/>
                    </a:lnTo>
                    <a:lnTo>
                      <a:pt x="1694" y="1306"/>
                    </a:lnTo>
                    <a:lnTo>
                      <a:pt x="1686" y="1385"/>
                    </a:lnTo>
                    <a:lnTo>
                      <a:pt x="1712" y="1447"/>
                    </a:lnTo>
                    <a:lnTo>
                      <a:pt x="1703" y="1509"/>
                    </a:lnTo>
                    <a:lnTo>
                      <a:pt x="1721" y="1571"/>
                    </a:lnTo>
                    <a:lnTo>
                      <a:pt x="1783" y="1588"/>
                    </a:lnTo>
                    <a:lnTo>
                      <a:pt x="1862" y="1615"/>
                    </a:lnTo>
                    <a:lnTo>
                      <a:pt x="1915" y="1659"/>
                    </a:lnTo>
                    <a:lnTo>
                      <a:pt x="1906" y="1791"/>
                    </a:lnTo>
                    <a:lnTo>
                      <a:pt x="1942" y="1853"/>
                    </a:lnTo>
                    <a:lnTo>
                      <a:pt x="2021" y="1871"/>
                    </a:lnTo>
                    <a:lnTo>
                      <a:pt x="2083" y="1871"/>
                    </a:lnTo>
                    <a:lnTo>
                      <a:pt x="2127" y="1915"/>
                    </a:lnTo>
                    <a:lnTo>
                      <a:pt x="2180" y="1950"/>
                    </a:lnTo>
                    <a:lnTo>
                      <a:pt x="2242" y="1941"/>
                    </a:lnTo>
                  </a:path>
                </a:pathLst>
              </a:custGeom>
              <a:solidFill>
                <a:srgbClr val="AB925F"/>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8" name="Freeform 25">
                <a:extLst>
                  <a:ext uri="{FF2B5EF4-FFF2-40B4-BE49-F238E27FC236}">
                    <a16:creationId xmlns:a16="http://schemas.microsoft.com/office/drawing/2014/main" id="{FA81A06A-9857-4D2B-823E-A913E7E3BDD5}"/>
                  </a:ext>
                </a:extLst>
              </p:cNvPr>
              <p:cNvSpPr>
                <a:spLocks noChangeArrowheads="1"/>
              </p:cNvSpPr>
              <p:nvPr/>
            </p:nvSpPr>
            <p:spPr bwMode="auto">
              <a:xfrm>
                <a:off x="4675183" y="4524375"/>
                <a:ext cx="944563" cy="901700"/>
              </a:xfrm>
              <a:custGeom>
                <a:avLst/>
                <a:gdLst>
                  <a:gd name="T0" fmla="*/ 971 w 2622"/>
                  <a:gd name="T1" fmla="*/ 0 h 2506"/>
                  <a:gd name="T2" fmla="*/ 891 w 2622"/>
                  <a:gd name="T3" fmla="*/ 52 h 2506"/>
                  <a:gd name="T4" fmla="*/ 803 w 2622"/>
                  <a:gd name="T5" fmla="*/ 0 h 2506"/>
                  <a:gd name="T6" fmla="*/ 750 w 2622"/>
                  <a:gd name="T7" fmla="*/ 52 h 2506"/>
                  <a:gd name="T8" fmla="*/ 697 w 2622"/>
                  <a:gd name="T9" fmla="*/ 105 h 2506"/>
                  <a:gd name="T10" fmla="*/ 618 w 2622"/>
                  <a:gd name="T11" fmla="*/ 123 h 2506"/>
                  <a:gd name="T12" fmla="*/ 547 w 2622"/>
                  <a:gd name="T13" fmla="*/ 185 h 2506"/>
                  <a:gd name="T14" fmla="*/ 424 w 2622"/>
                  <a:gd name="T15" fmla="*/ 317 h 2506"/>
                  <a:gd name="T16" fmla="*/ 344 w 2622"/>
                  <a:gd name="T17" fmla="*/ 467 h 2506"/>
                  <a:gd name="T18" fmla="*/ 335 w 2622"/>
                  <a:gd name="T19" fmla="*/ 600 h 2506"/>
                  <a:gd name="T20" fmla="*/ 415 w 2622"/>
                  <a:gd name="T21" fmla="*/ 741 h 2506"/>
                  <a:gd name="T22" fmla="*/ 494 w 2622"/>
                  <a:gd name="T23" fmla="*/ 855 h 2506"/>
                  <a:gd name="T24" fmla="*/ 529 w 2622"/>
                  <a:gd name="T25" fmla="*/ 917 h 2506"/>
                  <a:gd name="T26" fmla="*/ 468 w 2622"/>
                  <a:gd name="T27" fmla="*/ 1005 h 2506"/>
                  <a:gd name="T28" fmla="*/ 362 w 2622"/>
                  <a:gd name="T29" fmla="*/ 988 h 2506"/>
                  <a:gd name="T30" fmla="*/ 176 w 2622"/>
                  <a:gd name="T31" fmla="*/ 970 h 2506"/>
                  <a:gd name="T32" fmla="*/ 71 w 2622"/>
                  <a:gd name="T33" fmla="*/ 1058 h 2506"/>
                  <a:gd name="T34" fmla="*/ 0 w 2622"/>
                  <a:gd name="T35" fmla="*/ 1182 h 2506"/>
                  <a:gd name="T36" fmla="*/ 124 w 2622"/>
                  <a:gd name="T37" fmla="*/ 1279 h 2506"/>
                  <a:gd name="T38" fmla="*/ 176 w 2622"/>
                  <a:gd name="T39" fmla="*/ 1367 h 2506"/>
                  <a:gd name="T40" fmla="*/ 318 w 2622"/>
                  <a:gd name="T41" fmla="*/ 1473 h 2506"/>
                  <a:gd name="T42" fmla="*/ 450 w 2622"/>
                  <a:gd name="T43" fmla="*/ 1561 h 2506"/>
                  <a:gd name="T44" fmla="*/ 653 w 2622"/>
                  <a:gd name="T45" fmla="*/ 1623 h 2506"/>
                  <a:gd name="T46" fmla="*/ 777 w 2622"/>
                  <a:gd name="T47" fmla="*/ 1755 h 2506"/>
                  <a:gd name="T48" fmla="*/ 953 w 2622"/>
                  <a:gd name="T49" fmla="*/ 1817 h 2506"/>
                  <a:gd name="T50" fmla="*/ 1077 w 2622"/>
                  <a:gd name="T51" fmla="*/ 1914 h 2506"/>
                  <a:gd name="T52" fmla="*/ 1333 w 2622"/>
                  <a:gd name="T53" fmla="*/ 2047 h 2506"/>
                  <a:gd name="T54" fmla="*/ 1544 w 2622"/>
                  <a:gd name="T55" fmla="*/ 2064 h 2506"/>
                  <a:gd name="T56" fmla="*/ 1703 w 2622"/>
                  <a:gd name="T57" fmla="*/ 2153 h 2506"/>
                  <a:gd name="T58" fmla="*/ 1836 w 2622"/>
                  <a:gd name="T59" fmla="*/ 2250 h 2506"/>
                  <a:gd name="T60" fmla="*/ 1915 w 2622"/>
                  <a:gd name="T61" fmla="*/ 2408 h 2506"/>
                  <a:gd name="T62" fmla="*/ 2039 w 2622"/>
                  <a:gd name="T63" fmla="*/ 2461 h 2506"/>
                  <a:gd name="T64" fmla="*/ 2197 w 2622"/>
                  <a:gd name="T65" fmla="*/ 2505 h 2506"/>
                  <a:gd name="T66" fmla="*/ 2321 w 2622"/>
                  <a:gd name="T67" fmla="*/ 2488 h 2506"/>
                  <a:gd name="T68" fmla="*/ 2330 w 2622"/>
                  <a:gd name="T69" fmla="*/ 2382 h 2506"/>
                  <a:gd name="T70" fmla="*/ 2303 w 2622"/>
                  <a:gd name="T71" fmla="*/ 2250 h 2506"/>
                  <a:gd name="T72" fmla="*/ 2312 w 2622"/>
                  <a:gd name="T73" fmla="*/ 2188 h 2506"/>
                  <a:gd name="T74" fmla="*/ 2400 w 2622"/>
                  <a:gd name="T75" fmla="*/ 2126 h 2506"/>
                  <a:gd name="T76" fmla="*/ 2356 w 2622"/>
                  <a:gd name="T77" fmla="*/ 2003 h 2506"/>
                  <a:gd name="T78" fmla="*/ 2339 w 2622"/>
                  <a:gd name="T79" fmla="*/ 1914 h 2506"/>
                  <a:gd name="T80" fmla="*/ 2294 w 2622"/>
                  <a:gd name="T81" fmla="*/ 1764 h 2506"/>
                  <a:gd name="T82" fmla="*/ 2303 w 2622"/>
                  <a:gd name="T83" fmla="*/ 1588 h 2506"/>
                  <a:gd name="T84" fmla="*/ 2436 w 2622"/>
                  <a:gd name="T85" fmla="*/ 1526 h 2506"/>
                  <a:gd name="T86" fmla="*/ 2586 w 2622"/>
                  <a:gd name="T87" fmla="*/ 1491 h 2506"/>
                  <a:gd name="T88" fmla="*/ 2612 w 2622"/>
                  <a:gd name="T89" fmla="*/ 1394 h 2506"/>
                  <a:gd name="T90" fmla="*/ 2621 w 2622"/>
                  <a:gd name="T91" fmla="*/ 1252 h 2506"/>
                  <a:gd name="T92" fmla="*/ 2568 w 2622"/>
                  <a:gd name="T93" fmla="*/ 1129 h 2506"/>
                  <a:gd name="T94" fmla="*/ 2427 w 2622"/>
                  <a:gd name="T95" fmla="*/ 1085 h 2506"/>
                  <a:gd name="T96" fmla="*/ 2312 w 2622"/>
                  <a:gd name="T97" fmla="*/ 1058 h 2506"/>
                  <a:gd name="T98" fmla="*/ 2127 w 2622"/>
                  <a:gd name="T99" fmla="*/ 1067 h 2506"/>
                  <a:gd name="T100" fmla="*/ 2003 w 2622"/>
                  <a:gd name="T101" fmla="*/ 1067 h 2506"/>
                  <a:gd name="T102" fmla="*/ 1994 w 2622"/>
                  <a:gd name="T103" fmla="*/ 900 h 2506"/>
                  <a:gd name="T104" fmla="*/ 2091 w 2622"/>
                  <a:gd name="T105" fmla="*/ 794 h 2506"/>
                  <a:gd name="T106" fmla="*/ 1959 w 2622"/>
                  <a:gd name="T107" fmla="*/ 714 h 2506"/>
                  <a:gd name="T108" fmla="*/ 1941 w 2622"/>
                  <a:gd name="T109" fmla="*/ 573 h 2506"/>
                  <a:gd name="T110" fmla="*/ 1844 w 2622"/>
                  <a:gd name="T111" fmla="*/ 520 h 2506"/>
                  <a:gd name="T112" fmla="*/ 1633 w 2622"/>
                  <a:gd name="T113" fmla="*/ 555 h 2506"/>
                  <a:gd name="T114" fmla="*/ 1491 w 2622"/>
                  <a:gd name="T115" fmla="*/ 485 h 2506"/>
                  <a:gd name="T116" fmla="*/ 1394 w 2622"/>
                  <a:gd name="T117" fmla="*/ 370 h 2506"/>
                  <a:gd name="T118" fmla="*/ 1288 w 2622"/>
                  <a:gd name="T119" fmla="*/ 220 h 2506"/>
                  <a:gd name="T120" fmla="*/ 1147 w 2622"/>
                  <a:gd name="T121" fmla="*/ 88 h 2506"/>
                  <a:gd name="T122" fmla="*/ 1015 w 2622"/>
                  <a:gd name="T123" fmla="*/ 44 h 2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22" h="2506">
                    <a:moveTo>
                      <a:pt x="1015" y="44"/>
                    </a:moveTo>
                    <a:lnTo>
                      <a:pt x="971" y="0"/>
                    </a:lnTo>
                    <a:lnTo>
                      <a:pt x="918" y="8"/>
                    </a:lnTo>
                    <a:lnTo>
                      <a:pt x="891" y="52"/>
                    </a:lnTo>
                    <a:lnTo>
                      <a:pt x="838" y="52"/>
                    </a:lnTo>
                    <a:lnTo>
                      <a:pt x="803" y="0"/>
                    </a:lnTo>
                    <a:lnTo>
                      <a:pt x="750" y="17"/>
                    </a:lnTo>
                    <a:lnTo>
                      <a:pt x="750" y="52"/>
                    </a:lnTo>
                    <a:lnTo>
                      <a:pt x="732" y="114"/>
                    </a:lnTo>
                    <a:lnTo>
                      <a:pt x="697" y="105"/>
                    </a:lnTo>
                    <a:lnTo>
                      <a:pt x="662" y="88"/>
                    </a:lnTo>
                    <a:lnTo>
                      <a:pt x="618" y="123"/>
                    </a:lnTo>
                    <a:lnTo>
                      <a:pt x="627" y="176"/>
                    </a:lnTo>
                    <a:lnTo>
                      <a:pt x="547" y="185"/>
                    </a:lnTo>
                    <a:lnTo>
                      <a:pt x="477" y="229"/>
                    </a:lnTo>
                    <a:lnTo>
                      <a:pt x="424" y="317"/>
                    </a:lnTo>
                    <a:lnTo>
                      <a:pt x="371" y="405"/>
                    </a:lnTo>
                    <a:lnTo>
                      <a:pt x="344" y="467"/>
                    </a:lnTo>
                    <a:lnTo>
                      <a:pt x="327" y="564"/>
                    </a:lnTo>
                    <a:lnTo>
                      <a:pt x="335" y="600"/>
                    </a:lnTo>
                    <a:lnTo>
                      <a:pt x="379" y="679"/>
                    </a:lnTo>
                    <a:lnTo>
                      <a:pt x="415" y="741"/>
                    </a:lnTo>
                    <a:lnTo>
                      <a:pt x="468" y="785"/>
                    </a:lnTo>
                    <a:lnTo>
                      <a:pt x="494" y="855"/>
                    </a:lnTo>
                    <a:lnTo>
                      <a:pt x="538" y="873"/>
                    </a:lnTo>
                    <a:lnTo>
                      <a:pt x="529" y="917"/>
                    </a:lnTo>
                    <a:lnTo>
                      <a:pt x="529" y="970"/>
                    </a:lnTo>
                    <a:lnTo>
                      <a:pt x="468" y="1005"/>
                    </a:lnTo>
                    <a:lnTo>
                      <a:pt x="424" y="979"/>
                    </a:lnTo>
                    <a:lnTo>
                      <a:pt x="362" y="988"/>
                    </a:lnTo>
                    <a:lnTo>
                      <a:pt x="265" y="970"/>
                    </a:lnTo>
                    <a:lnTo>
                      <a:pt x="176" y="970"/>
                    </a:lnTo>
                    <a:lnTo>
                      <a:pt x="124" y="997"/>
                    </a:lnTo>
                    <a:lnTo>
                      <a:pt x="71" y="1058"/>
                    </a:lnTo>
                    <a:lnTo>
                      <a:pt x="9" y="1120"/>
                    </a:lnTo>
                    <a:lnTo>
                      <a:pt x="0" y="1182"/>
                    </a:lnTo>
                    <a:lnTo>
                      <a:pt x="44" y="1252"/>
                    </a:lnTo>
                    <a:lnTo>
                      <a:pt x="124" y="1279"/>
                    </a:lnTo>
                    <a:lnTo>
                      <a:pt x="132" y="1323"/>
                    </a:lnTo>
                    <a:lnTo>
                      <a:pt x="176" y="1367"/>
                    </a:lnTo>
                    <a:lnTo>
                      <a:pt x="265" y="1411"/>
                    </a:lnTo>
                    <a:lnTo>
                      <a:pt x="318" y="1473"/>
                    </a:lnTo>
                    <a:lnTo>
                      <a:pt x="362" y="1517"/>
                    </a:lnTo>
                    <a:lnTo>
                      <a:pt x="450" y="1561"/>
                    </a:lnTo>
                    <a:lnTo>
                      <a:pt x="556" y="1623"/>
                    </a:lnTo>
                    <a:lnTo>
                      <a:pt x="653" y="1623"/>
                    </a:lnTo>
                    <a:lnTo>
                      <a:pt x="697" y="1676"/>
                    </a:lnTo>
                    <a:lnTo>
                      <a:pt x="777" y="1755"/>
                    </a:lnTo>
                    <a:lnTo>
                      <a:pt x="847" y="1800"/>
                    </a:lnTo>
                    <a:lnTo>
                      <a:pt x="953" y="1817"/>
                    </a:lnTo>
                    <a:lnTo>
                      <a:pt x="997" y="1879"/>
                    </a:lnTo>
                    <a:lnTo>
                      <a:pt x="1077" y="1914"/>
                    </a:lnTo>
                    <a:lnTo>
                      <a:pt x="1183" y="2003"/>
                    </a:lnTo>
                    <a:lnTo>
                      <a:pt x="1333" y="2047"/>
                    </a:lnTo>
                    <a:lnTo>
                      <a:pt x="1456" y="2038"/>
                    </a:lnTo>
                    <a:lnTo>
                      <a:pt x="1544" y="2064"/>
                    </a:lnTo>
                    <a:lnTo>
                      <a:pt x="1633" y="2108"/>
                    </a:lnTo>
                    <a:lnTo>
                      <a:pt x="1703" y="2153"/>
                    </a:lnTo>
                    <a:lnTo>
                      <a:pt x="1774" y="2205"/>
                    </a:lnTo>
                    <a:lnTo>
                      <a:pt x="1836" y="2250"/>
                    </a:lnTo>
                    <a:lnTo>
                      <a:pt x="1880" y="2338"/>
                    </a:lnTo>
                    <a:lnTo>
                      <a:pt x="1915" y="2408"/>
                    </a:lnTo>
                    <a:lnTo>
                      <a:pt x="1941" y="2461"/>
                    </a:lnTo>
                    <a:lnTo>
                      <a:pt x="2039" y="2461"/>
                    </a:lnTo>
                    <a:lnTo>
                      <a:pt x="2118" y="2479"/>
                    </a:lnTo>
                    <a:lnTo>
                      <a:pt x="2197" y="2505"/>
                    </a:lnTo>
                    <a:lnTo>
                      <a:pt x="2286" y="2470"/>
                    </a:lnTo>
                    <a:lnTo>
                      <a:pt x="2321" y="2488"/>
                    </a:lnTo>
                    <a:lnTo>
                      <a:pt x="2339" y="2444"/>
                    </a:lnTo>
                    <a:lnTo>
                      <a:pt x="2330" y="2382"/>
                    </a:lnTo>
                    <a:lnTo>
                      <a:pt x="2303" y="2329"/>
                    </a:lnTo>
                    <a:lnTo>
                      <a:pt x="2303" y="2250"/>
                    </a:lnTo>
                    <a:lnTo>
                      <a:pt x="2259" y="2205"/>
                    </a:lnTo>
                    <a:lnTo>
                      <a:pt x="2312" y="2188"/>
                    </a:lnTo>
                    <a:lnTo>
                      <a:pt x="2392" y="2170"/>
                    </a:lnTo>
                    <a:lnTo>
                      <a:pt x="2400" y="2126"/>
                    </a:lnTo>
                    <a:lnTo>
                      <a:pt x="2374" y="2082"/>
                    </a:lnTo>
                    <a:lnTo>
                      <a:pt x="2356" y="2003"/>
                    </a:lnTo>
                    <a:lnTo>
                      <a:pt x="2365" y="1941"/>
                    </a:lnTo>
                    <a:lnTo>
                      <a:pt x="2339" y="1914"/>
                    </a:lnTo>
                    <a:lnTo>
                      <a:pt x="2312" y="1853"/>
                    </a:lnTo>
                    <a:lnTo>
                      <a:pt x="2294" y="1764"/>
                    </a:lnTo>
                    <a:lnTo>
                      <a:pt x="2294" y="1667"/>
                    </a:lnTo>
                    <a:lnTo>
                      <a:pt x="2303" y="1588"/>
                    </a:lnTo>
                    <a:lnTo>
                      <a:pt x="2356" y="1544"/>
                    </a:lnTo>
                    <a:lnTo>
                      <a:pt x="2436" y="1526"/>
                    </a:lnTo>
                    <a:lnTo>
                      <a:pt x="2515" y="1517"/>
                    </a:lnTo>
                    <a:lnTo>
                      <a:pt x="2586" y="1491"/>
                    </a:lnTo>
                    <a:lnTo>
                      <a:pt x="2594" y="1447"/>
                    </a:lnTo>
                    <a:lnTo>
                      <a:pt x="2612" y="1394"/>
                    </a:lnTo>
                    <a:lnTo>
                      <a:pt x="2586" y="1323"/>
                    </a:lnTo>
                    <a:lnTo>
                      <a:pt x="2621" y="1252"/>
                    </a:lnTo>
                    <a:lnTo>
                      <a:pt x="2612" y="1182"/>
                    </a:lnTo>
                    <a:lnTo>
                      <a:pt x="2568" y="1129"/>
                    </a:lnTo>
                    <a:lnTo>
                      <a:pt x="2497" y="1102"/>
                    </a:lnTo>
                    <a:lnTo>
                      <a:pt x="2427" y="1085"/>
                    </a:lnTo>
                    <a:lnTo>
                      <a:pt x="2365" y="1041"/>
                    </a:lnTo>
                    <a:lnTo>
                      <a:pt x="2312" y="1058"/>
                    </a:lnTo>
                    <a:lnTo>
                      <a:pt x="2224" y="1085"/>
                    </a:lnTo>
                    <a:lnTo>
                      <a:pt x="2127" y="1067"/>
                    </a:lnTo>
                    <a:lnTo>
                      <a:pt x="2074" y="1102"/>
                    </a:lnTo>
                    <a:lnTo>
                      <a:pt x="2003" y="1067"/>
                    </a:lnTo>
                    <a:lnTo>
                      <a:pt x="1994" y="988"/>
                    </a:lnTo>
                    <a:lnTo>
                      <a:pt x="1994" y="900"/>
                    </a:lnTo>
                    <a:lnTo>
                      <a:pt x="2047" y="838"/>
                    </a:lnTo>
                    <a:lnTo>
                      <a:pt x="2091" y="794"/>
                    </a:lnTo>
                    <a:lnTo>
                      <a:pt x="2047" y="750"/>
                    </a:lnTo>
                    <a:lnTo>
                      <a:pt x="1959" y="714"/>
                    </a:lnTo>
                    <a:lnTo>
                      <a:pt x="1941" y="652"/>
                    </a:lnTo>
                    <a:lnTo>
                      <a:pt x="1941" y="573"/>
                    </a:lnTo>
                    <a:lnTo>
                      <a:pt x="1906" y="511"/>
                    </a:lnTo>
                    <a:lnTo>
                      <a:pt x="1844" y="520"/>
                    </a:lnTo>
                    <a:lnTo>
                      <a:pt x="1721" y="538"/>
                    </a:lnTo>
                    <a:lnTo>
                      <a:pt x="1633" y="555"/>
                    </a:lnTo>
                    <a:lnTo>
                      <a:pt x="1553" y="520"/>
                    </a:lnTo>
                    <a:lnTo>
                      <a:pt x="1491" y="485"/>
                    </a:lnTo>
                    <a:lnTo>
                      <a:pt x="1456" y="423"/>
                    </a:lnTo>
                    <a:lnTo>
                      <a:pt x="1394" y="370"/>
                    </a:lnTo>
                    <a:lnTo>
                      <a:pt x="1333" y="282"/>
                    </a:lnTo>
                    <a:lnTo>
                      <a:pt x="1288" y="220"/>
                    </a:lnTo>
                    <a:lnTo>
                      <a:pt x="1209" y="158"/>
                    </a:lnTo>
                    <a:lnTo>
                      <a:pt x="1147" y="88"/>
                    </a:lnTo>
                    <a:lnTo>
                      <a:pt x="1103" y="26"/>
                    </a:lnTo>
                    <a:lnTo>
                      <a:pt x="1015" y="44"/>
                    </a:lnTo>
                  </a:path>
                </a:pathLst>
              </a:custGeom>
              <a:solidFill>
                <a:srgbClr val="AB925F"/>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49" name="Freeform 26">
                <a:extLst>
                  <a:ext uri="{FF2B5EF4-FFF2-40B4-BE49-F238E27FC236}">
                    <a16:creationId xmlns:a16="http://schemas.microsoft.com/office/drawing/2014/main" id="{9D3E16B4-0672-4276-9EF0-677963A22DF9}"/>
                  </a:ext>
                </a:extLst>
              </p:cNvPr>
              <p:cNvSpPr>
                <a:spLocks noChangeArrowheads="1"/>
              </p:cNvSpPr>
              <p:nvPr/>
            </p:nvSpPr>
            <p:spPr bwMode="auto">
              <a:xfrm>
                <a:off x="5489570" y="5010151"/>
                <a:ext cx="1401763" cy="739775"/>
              </a:xfrm>
              <a:custGeom>
                <a:avLst/>
                <a:gdLst>
                  <a:gd name="T0" fmla="*/ 230 w 3893"/>
                  <a:gd name="T1" fmla="*/ 1208 h 2056"/>
                  <a:gd name="T2" fmla="*/ 406 w 3893"/>
                  <a:gd name="T3" fmla="*/ 1253 h 2056"/>
                  <a:gd name="T4" fmla="*/ 556 w 3893"/>
                  <a:gd name="T5" fmla="*/ 1217 h 2056"/>
                  <a:gd name="T6" fmla="*/ 733 w 3893"/>
                  <a:gd name="T7" fmla="*/ 1253 h 2056"/>
                  <a:gd name="T8" fmla="*/ 874 w 3893"/>
                  <a:gd name="T9" fmla="*/ 1085 h 2056"/>
                  <a:gd name="T10" fmla="*/ 980 w 3893"/>
                  <a:gd name="T11" fmla="*/ 1032 h 2056"/>
                  <a:gd name="T12" fmla="*/ 1165 w 3893"/>
                  <a:gd name="T13" fmla="*/ 1094 h 2056"/>
                  <a:gd name="T14" fmla="*/ 1324 w 3893"/>
                  <a:gd name="T15" fmla="*/ 1217 h 2056"/>
                  <a:gd name="T16" fmla="*/ 1509 w 3893"/>
                  <a:gd name="T17" fmla="*/ 1358 h 2056"/>
                  <a:gd name="T18" fmla="*/ 1889 w 3893"/>
                  <a:gd name="T19" fmla="*/ 1508 h 2056"/>
                  <a:gd name="T20" fmla="*/ 2092 w 3893"/>
                  <a:gd name="T21" fmla="*/ 1553 h 2056"/>
                  <a:gd name="T22" fmla="*/ 2321 w 3893"/>
                  <a:gd name="T23" fmla="*/ 1535 h 2056"/>
                  <a:gd name="T24" fmla="*/ 2462 w 3893"/>
                  <a:gd name="T25" fmla="*/ 1561 h 2056"/>
                  <a:gd name="T26" fmla="*/ 2639 w 3893"/>
                  <a:gd name="T27" fmla="*/ 1685 h 2056"/>
                  <a:gd name="T28" fmla="*/ 2833 w 3893"/>
                  <a:gd name="T29" fmla="*/ 1694 h 2056"/>
                  <a:gd name="T30" fmla="*/ 2965 w 3893"/>
                  <a:gd name="T31" fmla="*/ 1853 h 2056"/>
                  <a:gd name="T32" fmla="*/ 3124 w 3893"/>
                  <a:gd name="T33" fmla="*/ 1950 h 2056"/>
                  <a:gd name="T34" fmla="*/ 3292 w 3893"/>
                  <a:gd name="T35" fmla="*/ 2055 h 2056"/>
                  <a:gd name="T36" fmla="*/ 3715 w 3893"/>
                  <a:gd name="T37" fmla="*/ 1800 h 2056"/>
                  <a:gd name="T38" fmla="*/ 3574 w 3893"/>
                  <a:gd name="T39" fmla="*/ 1694 h 2056"/>
                  <a:gd name="T40" fmla="*/ 3442 w 3893"/>
                  <a:gd name="T41" fmla="*/ 1694 h 2056"/>
                  <a:gd name="T42" fmla="*/ 3301 w 3893"/>
                  <a:gd name="T43" fmla="*/ 1570 h 2056"/>
                  <a:gd name="T44" fmla="*/ 3159 w 3893"/>
                  <a:gd name="T45" fmla="*/ 1597 h 2056"/>
                  <a:gd name="T46" fmla="*/ 3018 w 3893"/>
                  <a:gd name="T47" fmla="*/ 1579 h 2056"/>
                  <a:gd name="T48" fmla="*/ 2948 w 3893"/>
                  <a:gd name="T49" fmla="*/ 1473 h 2056"/>
                  <a:gd name="T50" fmla="*/ 2921 w 3893"/>
                  <a:gd name="T51" fmla="*/ 1367 h 2056"/>
                  <a:gd name="T52" fmla="*/ 2798 w 3893"/>
                  <a:gd name="T53" fmla="*/ 1235 h 2056"/>
                  <a:gd name="T54" fmla="*/ 2568 w 3893"/>
                  <a:gd name="T55" fmla="*/ 1226 h 2056"/>
                  <a:gd name="T56" fmla="*/ 2542 w 3893"/>
                  <a:gd name="T57" fmla="*/ 1058 h 2056"/>
                  <a:gd name="T58" fmla="*/ 2427 w 3893"/>
                  <a:gd name="T59" fmla="*/ 970 h 2056"/>
                  <a:gd name="T60" fmla="*/ 2303 w 3893"/>
                  <a:gd name="T61" fmla="*/ 953 h 2056"/>
                  <a:gd name="T62" fmla="*/ 2268 w 3893"/>
                  <a:gd name="T63" fmla="*/ 829 h 2056"/>
                  <a:gd name="T64" fmla="*/ 2224 w 3893"/>
                  <a:gd name="T65" fmla="*/ 714 h 2056"/>
                  <a:gd name="T66" fmla="*/ 1995 w 3893"/>
                  <a:gd name="T67" fmla="*/ 679 h 2056"/>
                  <a:gd name="T68" fmla="*/ 1845 w 3893"/>
                  <a:gd name="T69" fmla="*/ 582 h 2056"/>
                  <a:gd name="T70" fmla="*/ 1668 w 3893"/>
                  <a:gd name="T71" fmla="*/ 573 h 2056"/>
                  <a:gd name="T72" fmla="*/ 1492 w 3893"/>
                  <a:gd name="T73" fmla="*/ 555 h 2056"/>
                  <a:gd name="T74" fmla="*/ 1403 w 3893"/>
                  <a:gd name="T75" fmla="*/ 405 h 2056"/>
                  <a:gd name="T76" fmla="*/ 1227 w 3893"/>
                  <a:gd name="T77" fmla="*/ 370 h 2056"/>
                  <a:gd name="T78" fmla="*/ 1112 w 3893"/>
                  <a:gd name="T79" fmla="*/ 423 h 2056"/>
                  <a:gd name="T80" fmla="*/ 936 w 3893"/>
                  <a:gd name="T81" fmla="*/ 467 h 2056"/>
                  <a:gd name="T82" fmla="*/ 786 w 3893"/>
                  <a:gd name="T83" fmla="*/ 450 h 2056"/>
                  <a:gd name="T84" fmla="*/ 653 w 3893"/>
                  <a:gd name="T85" fmla="*/ 308 h 2056"/>
                  <a:gd name="T86" fmla="*/ 618 w 3893"/>
                  <a:gd name="T87" fmla="*/ 35 h 2056"/>
                  <a:gd name="T88" fmla="*/ 441 w 3893"/>
                  <a:gd name="T89" fmla="*/ 79 h 2056"/>
                  <a:gd name="T90" fmla="*/ 256 w 3893"/>
                  <a:gd name="T91" fmla="*/ 167 h 2056"/>
                  <a:gd name="T92" fmla="*/ 44 w 3893"/>
                  <a:gd name="T93" fmla="*/ 238 h 2056"/>
                  <a:gd name="T94" fmla="*/ 53 w 3893"/>
                  <a:gd name="T95" fmla="*/ 503 h 2056"/>
                  <a:gd name="T96" fmla="*/ 97 w 3893"/>
                  <a:gd name="T97" fmla="*/ 653 h 2056"/>
                  <a:gd name="T98" fmla="*/ 133 w 3893"/>
                  <a:gd name="T99" fmla="*/ 820 h 2056"/>
                  <a:gd name="T100" fmla="*/ 44 w 3893"/>
                  <a:gd name="T101" fmla="*/ 900 h 2056"/>
                  <a:gd name="T102" fmla="*/ 80 w 3893"/>
                  <a:gd name="T103" fmla="*/ 1094 h 2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93" h="2056">
                    <a:moveTo>
                      <a:pt x="97" y="1182"/>
                    </a:moveTo>
                    <a:lnTo>
                      <a:pt x="159" y="1200"/>
                    </a:lnTo>
                    <a:lnTo>
                      <a:pt x="230" y="1208"/>
                    </a:lnTo>
                    <a:lnTo>
                      <a:pt x="283" y="1244"/>
                    </a:lnTo>
                    <a:lnTo>
                      <a:pt x="335" y="1253"/>
                    </a:lnTo>
                    <a:lnTo>
                      <a:pt x="406" y="1253"/>
                    </a:lnTo>
                    <a:lnTo>
                      <a:pt x="477" y="1270"/>
                    </a:lnTo>
                    <a:lnTo>
                      <a:pt x="459" y="1217"/>
                    </a:lnTo>
                    <a:lnTo>
                      <a:pt x="556" y="1217"/>
                    </a:lnTo>
                    <a:lnTo>
                      <a:pt x="618" y="1244"/>
                    </a:lnTo>
                    <a:lnTo>
                      <a:pt x="671" y="1288"/>
                    </a:lnTo>
                    <a:lnTo>
                      <a:pt x="733" y="1253"/>
                    </a:lnTo>
                    <a:lnTo>
                      <a:pt x="794" y="1244"/>
                    </a:lnTo>
                    <a:lnTo>
                      <a:pt x="865" y="1244"/>
                    </a:lnTo>
                    <a:lnTo>
                      <a:pt x="874" y="1085"/>
                    </a:lnTo>
                    <a:lnTo>
                      <a:pt x="936" y="1094"/>
                    </a:lnTo>
                    <a:lnTo>
                      <a:pt x="944" y="1058"/>
                    </a:lnTo>
                    <a:lnTo>
                      <a:pt x="980" y="1032"/>
                    </a:lnTo>
                    <a:lnTo>
                      <a:pt x="1059" y="1076"/>
                    </a:lnTo>
                    <a:lnTo>
                      <a:pt x="1121" y="1103"/>
                    </a:lnTo>
                    <a:lnTo>
                      <a:pt x="1165" y="1094"/>
                    </a:lnTo>
                    <a:lnTo>
                      <a:pt x="1218" y="1147"/>
                    </a:lnTo>
                    <a:lnTo>
                      <a:pt x="1280" y="1155"/>
                    </a:lnTo>
                    <a:lnTo>
                      <a:pt x="1324" y="1217"/>
                    </a:lnTo>
                    <a:lnTo>
                      <a:pt x="1377" y="1261"/>
                    </a:lnTo>
                    <a:lnTo>
                      <a:pt x="1421" y="1323"/>
                    </a:lnTo>
                    <a:lnTo>
                      <a:pt x="1509" y="1358"/>
                    </a:lnTo>
                    <a:lnTo>
                      <a:pt x="1642" y="1438"/>
                    </a:lnTo>
                    <a:lnTo>
                      <a:pt x="1800" y="1420"/>
                    </a:lnTo>
                    <a:lnTo>
                      <a:pt x="1889" y="1508"/>
                    </a:lnTo>
                    <a:lnTo>
                      <a:pt x="1959" y="1517"/>
                    </a:lnTo>
                    <a:lnTo>
                      <a:pt x="2039" y="1553"/>
                    </a:lnTo>
                    <a:lnTo>
                      <a:pt x="2092" y="1553"/>
                    </a:lnTo>
                    <a:lnTo>
                      <a:pt x="2153" y="1579"/>
                    </a:lnTo>
                    <a:lnTo>
                      <a:pt x="2233" y="1579"/>
                    </a:lnTo>
                    <a:lnTo>
                      <a:pt x="2321" y="1535"/>
                    </a:lnTo>
                    <a:lnTo>
                      <a:pt x="2374" y="1561"/>
                    </a:lnTo>
                    <a:lnTo>
                      <a:pt x="2427" y="1570"/>
                    </a:lnTo>
                    <a:lnTo>
                      <a:pt x="2462" y="1561"/>
                    </a:lnTo>
                    <a:lnTo>
                      <a:pt x="2533" y="1614"/>
                    </a:lnTo>
                    <a:lnTo>
                      <a:pt x="2577" y="1667"/>
                    </a:lnTo>
                    <a:lnTo>
                      <a:pt x="2639" y="1685"/>
                    </a:lnTo>
                    <a:lnTo>
                      <a:pt x="2718" y="1711"/>
                    </a:lnTo>
                    <a:lnTo>
                      <a:pt x="2780" y="1641"/>
                    </a:lnTo>
                    <a:lnTo>
                      <a:pt x="2833" y="1694"/>
                    </a:lnTo>
                    <a:lnTo>
                      <a:pt x="2868" y="1773"/>
                    </a:lnTo>
                    <a:lnTo>
                      <a:pt x="2904" y="1817"/>
                    </a:lnTo>
                    <a:lnTo>
                      <a:pt x="2965" y="1853"/>
                    </a:lnTo>
                    <a:lnTo>
                      <a:pt x="3018" y="1861"/>
                    </a:lnTo>
                    <a:lnTo>
                      <a:pt x="3080" y="1905"/>
                    </a:lnTo>
                    <a:lnTo>
                      <a:pt x="3124" y="1950"/>
                    </a:lnTo>
                    <a:lnTo>
                      <a:pt x="3186" y="1967"/>
                    </a:lnTo>
                    <a:lnTo>
                      <a:pt x="3257" y="2003"/>
                    </a:lnTo>
                    <a:lnTo>
                      <a:pt x="3292" y="2055"/>
                    </a:lnTo>
                    <a:lnTo>
                      <a:pt x="3892" y="1853"/>
                    </a:lnTo>
                    <a:lnTo>
                      <a:pt x="3795" y="1826"/>
                    </a:lnTo>
                    <a:lnTo>
                      <a:pt x="3715" y="1800"/>
                    </a:lnTo>
                    <a:lnTo>
                      <a:pt x="3671" y="1755"/>
                    </a:lnTo>
                    <a:lnTo>
                      <a:pt x="3636" y="1729"/>
                    </a:lnTo>
                    <a:lnTo>
                      <a:pt x="3574" y="1694"/>
                    </a:lnTo>
                    <a:lnTo>
                      <a:pt x="3530" y="1729"/>
                    </a:lnTo>
                    <a:lnTo>
                      <a:pt x="3495" y="1685"/>
                    </a:lnTo>
                    <a:lnTo>
                      <a:pt x="3442" y="1694"/>
                    </a:lnTo>
                    <a:lnTo>
                      <a:pt x="3380" y="1658"/>
                    </a:lnTo>
                    <a:lnTo>
                      <a:pt x="3407" y="1614"/>
                    </a:lnTo>
                    <a:lnTo>
                      <a:pt x="3301" y="1570"/>
                    </a:lnTo>
                    <a:lnTo>
                      <a:pt x="3239" y="1579"/>
                    </a:lnTo>
                    <a:lnTo>
                      <a:pt x="3204" y="1553"/>
                    </a:lnTo>
                    <a:lnTo>
                      <a:pt x="3159" y="1597"/>
                    </a:lnTo>
                    <a:lnTo>
                      <a:pt x="3124" y="1570"/>
                    </a:lnTo>
                    <a:lnTo>
                      <a:pt x="3062" y="1605"/>
                    </a:lnTo>
                    <a:lnTo>
                      <a:pt x="3018" y="1579"/>
                    </a:lnTo>
                    <a:lnTo>
                      <a:pt x="3001" y="1526"/>
                    </a:lnTo>
                    <a:lnTo>
                      <a:pt x="2948" y="1526"/>
                    </a:lnTo>
                    <a:lnTo>
                      <a:pt x="2948" y="1473"/>
                    </a:lnTo>
                    <a:lnTo>
                      <a:pt x="2904" y="1438"/>
                    </a:lnTo>
                    <a:lnTo>
                      <a:pt x="2895" y="1385"/>
                    </a:lnTo>
                    <a:lnTo>
                      <a:pt x="2921" y="1367"/>
                    </a:lnTo>
                    <a:lnTo>
                      <a:pt x="2912" y="1297"/>
                    </a:lnTo>
                    <a:lnTo>
                      <a:pt x="2859" y="1253"/>
                    </a:lnTo>
                    <a:lnTo>
                      <a:pt x="2798" y="1235"/>
                    </a:lnTo>
                    <a:lnTo>
                      <a:pt x="2701" y="1235"/>
                    </a:lnTo>
                    <a:lnTo>
                      <a:pt x="2621" y="1191"/>
                    </a:lnTo>
                    <a:lnTo>
                      <a:pt x="2568" y="1226"/>
                    </a:lnTo>
                    <a:lnTo>
                      <a:pt x="2542" y="1182"/>
                    </a:lnTo>
                    <a:lnTo>
                      <a:pt x="2515" y="1120"/>
                    </a:lnTo>
                    <a:lnTo>
                      <a:pt x="2542" y="1058"/>
                    </a:lnTo>
                    <a:lnTo>
                      <a:pt x="2533" y="997"/>
                    </a:lnTo>
                    <a:lnTo>
                      <a:pt x="2480" y="953"/>
                    </a:lnTo>
                    <a:lnTo>
                      <a:pt x="2427" y="970"/>
                    </a:lnTo>
                    <a:lnTo>
                      <a:pt x="2409" y="917"/>
                    </a:lnTo>
                    <a:lnTo>
                      <a:pt x="2365" y="926"/>
                    </a:lnTo>
                    <a:lnTo>
                      <a:pt x="2303" y="953"/>
                    </a:lnTo>
                    <a:lnTo>
                      <a:pt x="2242" y="926"/>
                    </a:lnTo>
                    <a:lnTo>
                      <a:pt x="2242" y="882"/>
                    </a:lnTo>
                    <a:lnTo>
                      <a:pt x="2268" y="829"/>
                    </a:lnTo>
                    <a:lnTo>
                      <a:pt x="2250" y="785"/>
                    </a:lnTo>
                    <a:lnTo>
                      <a:pt x="2189" y="767"/>
                    </a:lnTo>
                    <a:lnTo>
                      <a:pt x="2224" y="714"/>
                    </a:lnTo>
                    <a:lnTo>
                      <a:pt x="2118" y="653"/>
                    </a:lnTo>
                    <a:lnTo>
                      <a:pt x="2065" y="661"/>
                    </a:lnTo>
                    <a:lnTo>
                      <a:pt x="1995" y="679"/>
                    </a:lnTo>
                    <a:lnTo>
                      <a:pt x="1950" y="635"/>
                    </a:lnTo>
                    <a:lnTo>
                      <a:pt x="1880" y="644"/>
                    </a:lnTo>
                    <a:lnTo>
                      <a:pt x="1845" y="582"/>
                    </a:lnTo>
                    <a:lnTo>
                      <a:pt x="1783" y="600"/>
                    </a:lnTo>
                    <a:lnTo>
                      <a:pt x="1730" y="555"/>
                    </a:lnTo>
                    <a:lnTo>
                      <a:pt x="1668" y="573"/>
                    </a:lnTo>
                    <a:lnTo>
                      <a:pt x="1589" y="591"/>
                    </a:lnTo>
                    <a:lnTo>
                      <a:pt x="1553" y="529"/>
                    </a:lnTo>
                    <a:lnTo>
                      <a:pt x="1492" y="555"/>
                    </a:lnTo>
                    <a:lnTo>
                      <a:pt x="1439" y="494"/>
                    </a:lnTo>
                    <a:lnTo>
                      <a:pt x="1403" y="458"/>
                    </a:lnTo>
                    <a:lnTo>
                      <a:pt x="1403" y="405"/>
                    </a:lnTo>
                    <a:lnTo>
                      <a:pt x="1342" y="370"/>
                    </a:lnTo>
                    <a:lnTo>
                      <a:pt x="1297" y="379"/>
                    </a:lnTo>
                    <a:lnTo>
                      <a:pt x="1227" y="370"/>
                    </a:lnTo>
                    <a:lnTo>
                      <a:pt x="1209" y="414"/>
                    </a:lnTo>
                    <a:lnTo>
                      <a:pt x="1165" y="432"/>
                    </a:lnTo>
                    <a:lnTo>
                      <a:pt x="1112" y="423"/>
                    </a:lnTo>
                    <a:lnTo>
                      <a:pt x="1068" y="450"/>
                    </a:lnTo>
                    <a:lnTo>
                      <a:pt x="1033" y="467"/>
                    </a:lnTo>
                    <a:lnTo>
                      <a:pt x="936" y="467"/>
                    </a:lnTo>
                    <a:lnTo>
                      <a:pt x="900" y="423"/>
                    </a:lnTo>
                    <a:lnTo>
                      <a:pt x="856" y="458"/>
                    </a:lnTo>
                    <a:lnTo>
                      <a:pt x="786" y="450"/>
                    </a:lnTo>
                    <a:lnTo>
                      <a:pt x="715" y="405"/>
                    </a:lnTo>
                    <a:lnTo>
                      <a:pt x="653" y="388"/>
                    </a:lnTo>
                    <a:lnTo>
                      <a:pt x="653" y="308"/>
                    </a:lnTo>
                    <a:lnTo>
                      <a:pt x="644" y="220"/>
                    </a:lnTo>
                    <a:lnTo>
                      <a:pt x="644" y="105"/>
                    </a:lnTo>
                    <a:lnTo>
                      <a:pt x="618" y="35"/>
                    </a:lnTo>
                    <a:lnTo>
                      <a:pt x="521" y="0"/>
                    </a:lnTo>
                    <a:lnTo>
                      <a:pt x="459" y="17"/>
                    </a:lnTo>
                    <a:lnTo>
                      <a:pt x="441" y="79"/>
                    </a:lnTo>
                    <a:lnTo>
                      <a:pt x="415" y="123"/>
                    </a:lnTo>
                    <a:lnTo>
                      <a:pt x="327" y="141"/>
                    </a:lnTo>
                    <a:lnTo>
                      <a:pt x="256" y="167"/>
                    </a:lnTo>
                    <a:lnTo>
                      <a:pt x="177" y="176"/>
                    </a:lnTo>
                    <a:lnTo>
                      <a:pt x="97" y="194"/>
                    </a:lnTo>
                    <a:lnTo>
                      <a:pt x="44" y="238"/>
                    </a:lnTo>
                    <a:lnTo>
                      <a:pt x="35" y="317"/>
                    </a:lnTo>
                    <a:lnTo>
                      <a:pt x="35" y="414"/>
                    </a:lnTo>
                    <a:lnTo>
                      <a:pt x="53" y="503"/>
                    </a:lnTo>
                    <a:lnTo>
                      <a:pt x="80" y="564"/>
                    </a:lnTo>
                    <a:lnTo>
                      <a:pt x="106" y="591"/>
                    </a:lnTo>
                    <a:lnTo>
                      <a:pt x="97" y="653"/>
                    </a:lnTo>
                    <a:lnTo>
                      <a:pt x="115" y="732"/>
                    </a:lnTo>
                    <a:lnTo>
                      <a:pt x="141" y="776"/>
                    </a:lnTo>
                    <a:lnTo>
                      <a:pt x="133" y="820"/>
                    </a:lnTo>
                    <a:lnTo>
                      <a:pt x="53" y="838"/>
                    </a:lnTo>
                    <a:lnTo>
                      <a:pt x="0" y="855"/>
                    </a:lnTo>
                    <a:lnTo>
                      <a:pt x="44" y="900"/>
                    </a:lnTo>
                    <a:lnTo>
                      <a:pt x="44" y="979"/>
                    </a:lnTo>
                    <a:lnTo>
                      <a:pt x="71" y="1032"/>
                    </a:lnTo>
                    <a:lnTo>
                      <a:pt x="80" y="1094"/>
                    </a:lnTo>
                    <a:lnTo>
                      <a:pt x="62" y="1138"/>
                    </a:lnTo>
                    <a:lnTo>
                      <a:pt x="97" y="1182"/>
                    </a:lnTo>
                  </a:path>
                </a:pathLst>
              </a:custGeom>
              <a:solidFill>
                <a:srgbClr val="ADA087"/>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50" name="Freeform 27">
                <a:extLst>
                  <a:ext uri="{FF2B5EF4-FFF2-40B4-BE49-F238E27FC236}">
                    <a16:creationId xmlns:a16="http://schemas.microsoft.com/office/drawing/2014/main" id="{DB9EA7E1-9A0C-44BA-B43E-33D44CD8A5C9}"/>
                  </a:ext>
                </a:extLst>
              </p:cNvPr>
              <p:cNvSpPr>
                <a:spLocks noChangeArrowheads="1"/>
              </p:cNvSpPr>
              <p:nvPr/>
            </p:nvSpPr>
            <p:spPr bwMode="auto">
              <a:xfrm>
                <a:off x="5835646" y="4394200"/>
                <a:ext cx="2122488" cy="1379538"/>
              </a:xfrm>
              <a:custGeom>
                <a:avLst/>
                <a:gdLst>
                  <a:gd name="T0" fmla="*/ 3283 w 5895"/>
                  <a:gd name="T1" fmla="*/ 3617 h 3830"/>
                  <a:gd name="T2" fmla="*/ 3459 w 5895"/>
                  <a:gd name="T3" fmla="*/ 3688 h 3830"/>
                  <a:gd name="T4" fmla="*/ 3751 w 5895"/>
                  <a:gd name="T5" fmla="*/ 3776 h 3830"/>
                  <a:gd name="T6" fmla="*/ 3988 w 5895"/>
                  <a:gd name="T7" fmla="*/ 3688 h 3830"/>
                  <a:gd name="T8" fmla="*/ 4217 w 5895"/>
                  <a:gd name="T9" fmla="*/ 3697 h 3830"/>
                  <a:gd name="T10" fmla="*/ 4491 w 5895"/>
                  <a:gd name="T11" fmla="*/ 3829 h 3830"/>
                  <a:gd name="T12" fmla="*/ 4685 w 5895"/>
                  <a:gd name="T13" fmla="*/ 3732 h 3830"/>
                  <a:gd name="T14" fmla="*/ 4906 w 5895"/>
                  <a:gd name="T15" fmla="*/ 3617 h 3830"/>
                  <a:gd name="T16" fmla="*/ 5073 w 5895"/>
                  <a:gd name="T17" fmla="*/ 3423 h 3830"/>
                  <a:gd name="T18" fmla="*/ 5294 w 5895"/>
                  <a:gd name="T19" fmla="*/ 3353 h 3830"/>
                  <a:gd name="T20" fmla="*/ 5479 w 5895"/>
                  <a:gd name="T21" fmla="*/ 3141 h 3830"/>
                  <a:gd name="T22" fmla="*/ 5682 w 5895"/>
                  <a:gd name="T23" fmla="*/ 3000 h 3830"/>
                  <a:gd name="T24" fmla="*/ 5868 w 5895"/>
                  <a:gd name="T25" fmla="*/ 2859 h 3830"/>
                  <a:gd name="T26" fmla="*/ 5691 w 5895"/>
                  <a:gd name="T27" fmla="*/ 2876 h 3830"/>
                  <a:gd name="T28" fmla="*/ 5506 w 5895"/>
                  <a:gd name="T29" fmla="*/ 2815 h 3830"/>
                  <a:gd name="T30" fmla="*/ 5356 w 5895"/>
                  <a:gd name="T31" fmla="*/ 2673 h 3830"/>
                  <a:gd name="T32" fmla="*/ 5197 w 5895"/>
                  <a:gd name="T33" fmla="*/ 2576 h 3830"/>
                  <a:gd name="T34" fmla="*/ 5091 w 5895"/>
                  <a:gd name="T35" fmla="*/ 2435 h 3830"/>
                  <a:gd name="T36" fmla="*/ 4932 w 5895"/>
                  <a:gd name="T37" fmla="*/ 2285 h 3830"/>
                  <a:gd name="T38" fmla="*/ 4773 w 5895"/>
                  <a:gd name="T39" fmla="*/ 2250 h 3830"/>
                  <a:gd name="T40" fmla="*/ 4641 w 5895"/>
                  <a:gd name="T41" fmla="*/ 2091 h 3830"/>
                  <a:gd name="T42" fmla="*/ 4464 w 5895"/>
                  <a:gd name="T43" fmla="*/ 1941 h 3830"/>
                  <a:gd name="T44" fmla="*/ 4182 w 5895"/>
                  <a:gd name="T45" fmla="*/ 1870 h 3830"/>
                  <a:gd name="T46" fmla="*/ 4050 w 5895"/>
                  <a:gd name="T47" fmla="*/ 1950 h 3830"/>
                  <a:gd name="T48" fmla="*/ 3908 w 5895"/>
                  <a:gd name="T49" fmla="*/ 2100 h 3830"/>
                  <a:gd name="T50" fmla="*/ 3654 w 5895"/>
                  <a:gd name="T51" fmla="*/ 2029 h 3830"/>
                  <a:gd name="T52" fmla="*/ 3398 w 5895"/>
                  <a:gd name="T53" fmla="*/ 1835 h 3830"/>
                  <a:gd name="T54" fmla="*/ 3283 w 5895"/>
                  <a:gd name="T55" fmla="*/ 1641 h 3830"/>
                  <a:gd name="T56" fmla="*/ 3124 w 5895"/>
                  <a:gd name="T57" fmla="*/ 1482 h 3830"/>
                  <a:gd name="T58" fmla="*/ 2736 w 5895"/>
                  <a:gd name="T59" fmla="*/ 1429 h 3830"/>
                  <a:gd name="T60" fmla="*/ 2436 w 5895"/>
                  <a:gd name="T61" fmla="*/ 1244 h 3830"/>
                  <a:gd name="T62" fmla="*/ 2083 w 5895"/>
                  <a:gd name="T63" fmla="*/ 1164 h 3830"/>
                  <a:gd name="T64" fmla="*/ 1942 w 5895"/>
                  <a:gd name="T65" fmla="*/ 820 h 3830"/>
                  <a:gd name="T66" fmla="*/ 1836 w 5895"/>
                  <a:gd name="T67" fmla="*/ 441 h 3830"/>
                  <a:gd name="T68" fmla="*/ 1862 w 5895"/>
                  <a:gd name="T69" fmla="*/ 97 h 3830"/>
                  <a:gd name="T70" fmla="*/ 1491 w 5895"/>
                  <a:gd name="T71" fmla="*/ 53 h 3830"/>
                  <a:gd name="T72" fmla="*/ 1474 w 5895"/>
                  <a:gd name="T73" fmla="*/ 291 h 3830"/>
                  <a:gd name="T74" fmla="*/ 1244 w 5895"/>
                  <a:gd name="T75" fmla="*/ 441 h 3830"/>
                  <a:gd name="T76" fmla="*/ 1094 w 5895"/>
                  <a:gd name="T77" fmla="*/ 662 h 3830"/>
                  <a:gd name="T78" fmla="*/ 883 w 5895"/>
                  <a:gd name="T79" fmla="*/ 900 h 3830"/>
                  <a:gd name="T80" fmla="*/ 662 w 5895"/>
                  <a:gd name="T81" fmla="*/ 1173 h 3830"/>
                  <a:gd name="T82" fmla="*/ 477 w 5895"/>
                  <a:gd name="T83" fmla="*/ 1412 h 3830"/>
                  <a:gd name="T84" fmla="*/ 203 w 5895"/>
                  <a:gd name="T85" fmla="*/ 1562 h 3830"/>
                  <a:gd name="T86" fmla="*/ 71 w 5895"/>
                  <a:gd name="T87" fmla="*/ 1720 h 3830"/>
                  <a:gd name="T88" fmla="*/ 203 w 5895"/>
                  <a:gd name="T89" fmla="*/ 2020 h 3830"/>
                  <a:gd name="T90" fmla="*/ 441 w 5895"/>
                  <a:gd name="T91" fmla="*/ 2117 h 3830"/>
                  <a:gd name="T92" fmla="*/ 591 w 5895"/>
                  <a:gd name="T93" fmla="*/ 2241 h 3830"/>
                  <a:gd name="T94" fmla="*/ 821 w 5895"/>
                  <a:gd name="T95" fmla="*/ 2312 h 3830"/>
                  <a:gd name="T96" fmla="*/ 1033 w 5895"/>
                  <a:gd name="T97" fmla="*/ 2391 h 3830"/>
                  <a:gd name="T98" fmla="*/ 1227 w 5895"/>
                  <a:gd name="T99" fmla="*/ 2479 h 3830"/>
                  <a:gd name="T100" fmla="*/ 1280 w 5895"/>
                  <a:gd name="T101" fmla="*/ 2638 h 3830"/>
                  <a:gd name="T102" fmla="*/ 1465 w 5895"/>
                  <a:gd name="T103" fmla="*/ 2682 h 3830"/>
                  <a:gd name="T104" fmla="*/ 1553 w 5895"/>
                  <a:gd name="T105" fmla="*/ 2832 h 3830"/>
                  <a:gd name="T106" fmla="*/ 1739 w 5895"/>
                  <a:gd name="T107" fmla="*/ 2947 h 3830"/>
                  <a:gd name="T108" fmla="*/ 1959 w 5895"/>
                  <a:gd name="T109" fmla="*/ 3079 h 3830"/>
                  <a:gd name="T110" fmla="*/ 1986 w 5895"/>
                  <a:gd name="T111" fmla="*/ 3238 h 3830"/>
                  <a:gd name="T112" fmla="*/ 2162 w 5895"/>
                  <a:gd name="T113" fmla="*/ 3282 h 3830"/>
                  <a:gd name="T114" fmla="*/ 2339 w 5895"/>
                  <a:gd name="T115" fmla="*/ 3282 h 3830"/>
                  <a:gd name="T116" fmla="*/ 2533 w 5895"/>
                  <a:gd name="T117" fmla="*/ 3397 h 3830"/>
                  <a:gd name="T118" fmla="*/ 2709 w 5895"/>
                  <a:gd name="T119" fmla="*/ 3467 h 3830"/>
                  <a:gd name="T120" fmla="*/ 3018 w 5895"/>
                  <a:gd name="T121" fmla="*/ 3582 h 3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95" h="3830">
                    <a:moveTo>
                      <a:pt x="3133" y="3573"/>
                    </a:moveTo>
                    <a:lnTo>
                      <a:pt x="3195" y="3573"/>
                    </a:lnTo>
                    <a:lnTo>
                      <a:pt x="3195" y="3617"/>
                    </a:lnTo>
                    <a:lnTo>
                      <a:pt x="3283" y="3617"/>
                    </a:lnTo>
                    <a:lnTo>
                      <a:pt x="3283" y="3688"/>
                    </a:lnTo>
                    <a:lnTo>
                      <a:pt x="3345" y="3662"/>
                    </a:lnTo>
                    <a:lnTo>
                      <a:pt x="3398" y="3706"/>
                    </a:lnTo>
                    <a:lnTo>
                      <a:pt x="3459" y="3688"/>
                    </a:lnTo>
                    <a:lnTo>
                      <a:pt x="3539" y="3662"/>
                    </a:lnTo>
                    <a:lnTo>
                      <a:pt x="3592" y="3697"/>
                    </a:lnTo>
                    <a:lnTo>
                      <a:pt x="3662" y="3723"/>
                    </a:lnTo>
                    <a:lnTo>
                      <a:pt x="3751" y="3776"/>
                    </a:lnTo>
                    <a:lnTo>
                      <a:pt x="3838" y="3750"/>
                    </a:lnTo>
                    <a:lnTo>
                      <a:pt x="3882" y="3706"/>
                    </a:lnTo>
                    <a:lnTo>
                      <a:pt x="3917" y="3662"/>
                    </a:lnTo>
                    <a:lnTo>
                      <a:pt x="3988" y="3688"/>
                    </a:lnTo>
                    <a:lnTo>
                      <a:pt x="4050" y="3741"/>
                    </a:lnTo>
                    <a:lnTo>
                      <a:pt x="4120" y="3767"/>
                    </a:lnTo>
                    <a:lnTo>
                      <a:pt x="4173" y="3750"/>
                    </a:lnTo>
                    <a:lnTo>
                      <a:pt x="4217" y="3697"/>
                    </a:lnTo>
                    <a:lnTo>
                      <a:pt x="4279" y="3715"/>
                    </a:lnTo>
                    <a:lnTo>
                      <a:pt x="4359" y="3759"/>
                    </a:lnTo>
                    <a:lnTo>
                      <a:pt x="4429" y="3820"/>
                    </a:lnTo>
                    <a:lnTo>
                      <a:pt x="4491" y="3829"/>
                    </a:lnTo>
                    <a:lnTo>
                      <a:pt x="4544" y="3767"/>
                    </a:lnTo>
                    <a:lnTo>
                      <a:pt x="4588" y="3697"/>
                    </a:lnTo>
                    <a:lnTo>
                      <a:pt x="4632" y="3679"/>
                    </a:lnTo>
                    <a:lnTo>
                      <a:pt x="4685" y="3732"/>
                    </a:lnTo>
                    <a:lnTo>
                      <a:pt x="4738" y="3750"/>
                    </a:lnTo>
                    <a:lnTo>
                      <a:pt x="4809" y="3759"/>
                    </a:lnTo>
                    <a:lnTo>
                      <a:pt x="4862" y="3679"/>
                    </a:lnTo>
                    <a:lnTo>
                      <a:pt x="4906" y="3617"/>
                    </a:lnTo>
                    <a:lnTo>
                      <a:pt x="4914" y="3547"/>
                    </a:lnTo>
                    <a:lnTo>
                      <a:pt x="4941" y="3476"/>
                    </a:lnTo>
                    <a:lnTo>
                      <a:pt x="5012" y="3441"/>
                    </a:lnTo>
                    <a:lnTo>
                      <a:pt x="5073" y="3423"/>
                    </a:lnTo>
                    <a:lnTo>
                      <a:pt x="5091" y="3353"/>
                    </a:lnTo>
                    <a:lnTo>
                      <a:pt x="5126" y="3309"/>
                    </a:lnTo>
                    <a:lnTo>
                      <a:pt x="5215" y="3335"/>
                    </a:lnTo>
                    <a:lnTo>
                      <a:pt x="5294" y="3353"/>
                    </a:lnTo>
                    <a:lnTo>
                      <a:pt x="5382" y="3317"/>
                    </a:lnTo>
                    <a:lnTo>
                      <a:pt x="5409" y="3238"/>
                    </a:lnTo>
                    <a:lnTo>
                      <a:pt x="5435" y="3176"/>
                    </a:lnTo>
                    <a:lnTo>
                      <a:pt x="5479" y="3141"/>
                    </a:lnTo>
                    <a:lnTo>
                      <a:pt x="5541" y="3115"/>
                    </a:lnTo>
                    <a:lnTo>
                      <a:pt x="5568" y="3053"/>
                    </a:lnTo>
                    <a:lnTo>
                      <a:pt x="5594" y="3026"/>
                    </a:lnTo>
                    <a:lnTo>
                      <a:pt x="5682" y="3000"/>
                    </a:lnTo>
                    <a:lnTo>
                      <a:pt x="5815" y="3000"/>
                    </a:lnTo>
                    <a:lnTo>
                      <a:pt x="5885" y="2973"/>
                    </a:lnTo>
                    <a:lnTo>
                      <a:pt x="5894" y="2903"/>
                    </a:lnTo>
                    <a:lnTo>
                      <a:pt x="5868" y="2859"/>
                    </a:lnTo>
                    <a:lnTo>
                      <a:pt x="5815" y="2850"/>
                    </a:lnTo>
                    <a:lnTo>
                      <a:pt x="5770" y="2876"/>
                    </a:lnTo>
                    <a:lnTo>
                      <a:pt x="5735" y="2850"/>
                    </a:lnTo>
                    <a:lnTo>
                      <a:pt x="5691" y="2876"/>
                    </a:lnTo>
                    <a:lnTo>
                      <a:pt x="5656" y="2850"/>
                    </a:lnTo>
                    <a:lnTo>
                      <a:pt x="5612" y="2832"/>
                    </a:lnTo>
                    <a:lnTo>
                      <a:pt x="5559" y="2841"/>
                    </a:lnTo>
                    <a:lnTo>
                      <a:pt x="5506" y="2815"/>
                    </a:lnTo>
                    <a:lnTo>
                      <a:pt x="5462" y="2770"/>
                    </a:lnTo>
                    <a:lnTo>
                      <a:pt x="5435" y="2726"/>
                    </a:lnTo>
                    <a:lnTo>
                      <a:pt x="5391" y="2717"/>
                    </a:lnTo>
                    <a:lnTo>
                      <a:pt x="5356" y="2673"/>
                    </a:lnTo>
                    <a:lnTo>
                      <a:pt x="5303" y="2682"/>
                    </a:lnTo>
                    <a:lnTo>
                      <a:pt x="5285" y="2620"/>
                    </a:lnTo>
                    <a:lnTo>
                      <a:pt x="5259" y="2559"/>
                    </a:lnTo>
                    <a:lnTo>
                      <a:pt x="5197" y="2576"/>
                    </a:lnTo>
                    <a:lnTo>
                      <a:pt x="5197" y="2523"/>
                    </a:lnTo>
                    <a:lnTo>
                      <a:pt x="5170" y="2453"/>
                    </a:lnTo>
                    <a:lnTo>
                      <a:pt x="5126" y="2470"/>
                    </a:lnTo>
                    <a:lnTo>
                      <a:pt x="5091" y="2435"/>
                    </a:lnTo>
                    <a:lnTo>
                      <a:pt x="5082" y="2373"/>
                    </a:lnTo>
                    <a:lnTo>
                      <a:pt x="5029" y="2373"/>
                    </a:lnTo>
                    <a:lnTo>
                      <a:pt x="4994" y="2320"/>
                    </a:lnTo>
                    <a:lnTo>
                      <a:pt x="4932" y="2285"/>
                    </a:lnTo>
                    <a:lnTo>
                      <a:pt x="4879" y="2303"/>
                    </a:lnTo>
                    <a:lnTo>
                      <a:pt x="4835" y="2320"/>
                    </a:lnTo>
                    <a:lnTo>
                      <a:pt x="4809" y="2232"/>
                    </a:lnTo>
                    <a:lnTo>
                      <a:pt x="4773" y="2250"/>
                    </a:lnTo>
                    <a:lnTo>
                      <a:pt x="4729" y="2215"/>
                    </a:lnTo>
                    <a:lnTo>
                      <a:pt x="4729" y="2162"/>
                    </a:lnTo>
                    <a:lnTo>
                      <a:pt x="4694" y="2100"/>
                    </a:lnTo>
                    <a:lnTo>
                      <a:pt x="4641" y="2091"/>
                    </a:lnTo>
                    <a:lnTo>
                      <a:pt x="4614" y="2029"/>
                    </a:lnTo>
                    <a:lnTo>
                      <a:pt x="4588" y="1959"/>
                    </a:lnTo>
                    <a:lnTo>
                      <a:pt x="4517" y="1897"/>
                    </a:lnTo>
                    <a:lnTo>
                      <a:pt x="4464" y="1941"/>
                    </a:lnTo>
                    <a:lnTo>
                      <a:pt x="4359" y="1879"/>
                    </a:lnTo>
                    <a:lnTo>
                      <a:pt x="4288" y="1835"/>
                    </a:lnTo>
                    <a:lnTo>
                      <a:pt x="4226" y="1809"/>
                    </a:lnTo>
                    <a:lnTo>
                      <a:pt x="4182" y="1870"/>
                    </a:lnTo>
                    <a:lnTo>
                      <a:pt x="4138" y="1817"/>
                    </a:lnTo>
                    <a:lnTo>
                      <a:pt x="4094" y="1826"/>
                    </a:lnTo>
                    <a:lnTo>
                      <a:pt x="4041" y="1888"/>
                    </a:lnTo>
                    <a:lnTo>
                      <a:pt x="4050" y="1950"/>
                    </a:lnTo>
                    <a:lnTo>
                      <a:pt x="4014" y="2003"/>
                    </a:lnTo>
                    <a:lnTo>
                      <a:pt x="3961" y="2012"/>
                    </a:lnTo>
                    <a:lnTo>
                      <a:pt x="3917" y="2047"/>
                    </a:lnTo>
                    <a:lnTo>
                      <a:pt x="3908" y="2100"/>
                    </a:lnTo>
                    <a:lnTo>
                      <a:pt x="3838" y="2135"/>
                    </a:lnTo>
                    <a:lnTo>
                      <a:pt x="3759" y="2117"/>
                    </a:lnTo>
                    <a:lnTo>
                      <a:pt x="3706" y="2091"/>
                    </a:lnTo>
                    <a:lnTo>
                      <a:pt x="3654" y="2029"/>
                    </a:lnTo>
                    <a:lnTo>
                      <a:pt x="3574" y="1994"/>
                    </a:lnTo>
                    <a:lnTo>
                      <a:pt x="3521" y="1959"/>
                    </a:lnTo>
                    <a:lnTo>
                      <a:pt x="3442" y="1888"/>
                    </a:lnTo>
                    <a:lnTo>
                      <a:pt x="3398" y="1835"/>
                    </a:lnTo>
                    <a:lnTo>
                      <a:pt x="3389" y="1747"/>
                    </a:lnTo>
                    <a:lnTo>
                      <a:pt x="3345" y="1729"/>
                    </a:lnTo>
                    <a:lnTo>
                      <a:pt x="3327" y="1667"/>
                    </a:lnTo>
                    <a:lnTo>
                      <a:pt x="3283" y="1641"/>
                    </a:lnTo>
                    <a:lnTo>
                      <a:pt x="3221" y="1623"/>
                    </a:lnTo>
                    <a:lnTo>
                      <a:pt x="3221" y="1570"/>
                    </a:lnTo>
                    <a:lnTo>
                      <a:pt x="3186" y="1509"/>
                    </a:lnTo>
                    <a:lnTo>
                      <a:pt x="3124" y="1482"/>
                    </a:lnTo>
                    <a:lnTo>
                      <a:pt x="3115" y="1376"/>
                    </a:lnTo>
                    <a:lnTo>
                      <a:pt x="2965" y="1385"/>
                    </a:lnTo>
                    <a:lnTo>
                      <a:pt x="2850" y="1412"/>
                    </a:lnTo>
                    <a:lnTo>
                      <a:pt x="2736" y="1429"/>
                    </a:lnTo>
                    <a:lnTo>
                      <a:pt x="2648" y="1394"/>
                    </a:lnTo>
                    <a:lnTo>
                      <a:pt x="2577" y="1341"/>
                    </a:lnTo>
                    <a:lnTo>
                      <a:pt x="2497" y="1306"/>
                    </a:lnTo>
                    <a:lnTo>
                      <a:pt x="2436" y="1244"/>
                    </a:lnTo>
                    <a:lnTo>
                      <a:pt x="2339" y="1217"/>
                    </a:lnTo>
                    <a:lnTo>
                      <a:pt x="2242" y="1200"/>
                    </a:lnTo>
                    <a:lnTo>
                      <a:pt x="2153" y="1217"/>
                    </a:lnTo>
                    <a:lnTo>
                      <a:pt x="2083" y="1164"/>
                    </a:lnTo>
                    <a:lnTo>
                      <a:pt x="2003" y="1085"/>
                    </a:lnTo>
                    <a:lnTo>
                      <a:pt x="1977" y="1014"/>
                    </a:lnTo>
                    <a:lnTo>
                      <a:pt x="1933" y="962"/>
                    </a:lnTo>
                    <a:lnTo>
                      <a:pt x="1942" y="820"/>
                    </a:lnTo>
                    <a:lnTo>
                      <a:pt x="1906" y="723"/>
                    </a:lnTo>
                    <a:lnTo>
                      <a:pt x="1862" y="635"/>
                    </a:lnTo>
                    <a:lnTo>
                      <a:pt x="1862" y="529"/>
                    </a:lnTo>
                    <a:lnTo>
                      <a:pt x="1836" y="441"/>
                    </a:lnTo>
                    <a:lnTo>
                      <a:pt x="1889" y="379"/>
                    </a:lnTo>
                    <a:lnTo>
                      <a:pt x="1942" y="273"/>
                    </a:lnTo>
                    <a:lnTo>
                      <a:pt x="1924" y="159"/>
                    </a:lnTo>
                    <a:lnTo>
                      <a:pt x="1862" y="97"/>
                    </a:lnTo>
                    <a:lnTo>
                      <a:pt x="1747" y="35"/>
                    </a:lnTo>
                    <a:lnTo>
                      <a:pt x="1641" y="0"/>
                    </a:lnTo>
                    <a:lnTo>
                      <a:pt x="1536" y="0"/>
                    </a:lnTo>
                    <a:lnTo>
                      <a:pt x="1491" y="53"/>
                    </a:lnTo>
                    <a:lnTo>
                      <a:pt x="1412" y="141"/>
                    </a:lnTo>
                    <a:lnTo>
                      <a:pt x="1386" y="194"/>
                    </a:lnTo>
                    <a:lnTo>
                      <a:pt x="1430" y="247"/>
                    </a:lnTo>
                    <a:lnTo>
                      <a:pt x="1474" y="291"/>
                    </a:lnTo>
                    <a:lnTo>
                      <a:pt x="1456" y="344"/>
                    </a:lnTo>
                    <a:lnTo>
                      <a:pt x="1386" y="414"/>
                    </a:lnTo>
                    <a:lnTo>
                      <a:pt x="1288" y="467"/>
                    </a:lnTo>
                    <a:lnTo>
                      <a:pt x="1244" y="441"/>
                    </a:lnTo>
                    <a:lnTo>
                      <a:pt x="1183" y="432"/>
                    </a:lnTo>
                    <a:lnTo>
                      <a:pt x="1156" y="476"/>
                    </a:lnTo>
                    <a:lnTo>
                      <a:pt x="1138" y="564"/>
                    </a:lnTo>
                    <a:lnTo>
                      <a:pt x="1094" y="662"/>
                    </a:lnTo>
                    <a:lnTo>
                      <a:pt x="1033" y="732"/>
                    </a:lnTo>
                    <a:lnTo>
                      <a:pt x="980" y="767"/>
                    </a:lnTo>
                    <a:lnTo>
                      <a:pt x="944" y="838"/>
                    </a:lnTo>
                    <a:lnTo>
                      <a:pt x="883" y="900"/>
                    </a:lnTo>
                    <a:lnTo>
                      <a:pt x="838" y="970"/>
                    </a:lnTo>
                    <a:lnTo>
                      <a:pt x="803" y="1050"/>
                    </a:lnTo>
                    <a:lnTo>
                      <a:pt x="706" y="1103"/>
                    </a:lnTo>
                    <a:lnTo>
                      <a:pt x="662" y="1173"/>
                    </a:lnTo>
                    <a:lnTo>
                      <a:pt x="600" y="1226"/>
                    </a:lnTo>
                    <a:lnTo>
                      <a:pt x="547" y="1279"/>
                    </a:lnTo>
                    <a:lnTo>
                      <a:pt x="530" y="1359"/>
                    </a:lnTo>
                    <a:lnTo>
                      <a:pt x="477" y="1412"/>
                    </a:lnTo>
                    <a:lnTo>
                      <a:pt x="397" y="1482"/>
                    </a:lnTo>
                    <a:lnTo>
                      <a:pt x="335" y="1562"/>
                    </a:lnTo>
                    <a:lnTo>
                      <a:pt x="247" y="1588"/>
                    </a:lnTo>
                    <a:lnTo>
                      <a:pt x="203" y="1562"/>
                    </a:lnTo>
                    <a:lnTo>
                      <a:pt x="124" y="1570"/>
                    </a:lnTo>
                    <a:lnTo>
                      <a:pt x="115" y="1614"/>
                    </a:lnTo>
                    <a:lnTo>
                      <a:pt x="88" y="1650"/>
                    </a:lnTo>
                    <a:lnTo>
                      <a:pt x="71" y="1720"/>
                    </a:lnTo>
                    <a:lnTo>
                      <a:pt x="27" y="1765"/>
                    </a:lnTo>
                    <a:lnTo>
                      <a:pt x="0" y="1835"/>
                    </a:lnTo>
                    <a:lnTo>
                      <a:pt x="88" y="1915"/>
                    </a:lnTo>
                    <a:lnTo>
                      <a:pt x="203" y="2020"/>
                    </a:lnTo>
                    <a:lnTo>
                      <a:pt x="265" y="2082"/>
                    </a:lnTo>
                    <a:lnTo>
                      <a:pt x="335" y="2091"/>
                    </a:lnTo>
                    <a:lnTo>
                      <a:pt x="380" y="2082"/>
                    </a:lnTo>
                    <a:lnTo>
                      <a:pt x="441" y="2117"/>
                    </a:lnTo>
                    <a:lnTo>
                      <a:pt x="441" y="2170"/>
                    </a:lnTo>
                    <a:lnTo>
                      <a:pt x="477" y="2206"/>
                    </a:lnTo>
                    <a:lnTo>
                      <a:pt x="530" y="2267"/>
                    </a:lnTo>
                    <a:lnTo>
                      <a:pt x="591" y="2241"/>
                    </a:lnTo>
                    <a:lnTo>
                      <a:pt x="627" y="2303"/>
                    </a:lnTo>
                    <a:lnTo>
                      <a:pt x="706" y="2285"/>
                    </a:lnTo>
                    <a:lnTo>
                      <a:pt x="768" y="2267"/>
                    </a:lnTo>
                    <a:lnTo>
                      <a:pt x="821" y="2312"/>
                    </a:lnTo>
                    <a:lnTo>
                      <a:pt x="883" y="2294"/>
                    </a:lnTo>
                    <a:lnTo>
                      <a:pt x="918" y="2356"/>
                    </a:lnTo>
                    <a:lnTo>
                      <a:pt x="988" y="2347"/>
                    </a:lnTo>
                    <a:lnTo>
                      <a:pt x="1033" y="2391"/>
                    </a:lnTo>
                    <a:lnTo>
                      <a:pt x="1103" y="2373"/>
                    </a:lnTo>
                    <a:lnTo>
                      <a:pt x="1156" y="2365"/>
                    </a:lnTo>
                    <a:lnTo>
                      <a:pt x="1262" y="2426"/>
                    </a:lnTo>
                    <a:lnTo>
                      <a:pt x="1227" y="2479"/>
                    </a:lnTo>
                    <a:lnTo>
                      <a:pt x="1288" y="2497"/>
                    </a:lnTo>
                    <a:lnTo>
                      <a:pt x="1306" y="2541"/>
                    </a:lnTo>
                    <a:lnTo>
                      <a:pt x="1280" y="2594"/>
                    </a:lnTo>
                    <a:lnTo>
                      <a:pt x="1280" y="2638"/>
                    </a:lnTo>
                    <a:lnTo>
                      <a:pt x="1341" y="2665"/>
                    </a:lnTo>
                    <a:lnTo>
                      <a:pt x="1403" y="2638"/>
                    </a:lnTo>
                    <a:lnTo>
                      <a:pt x="1447" y="2629"/>
                    </a:lnTo>
                    <a:lnTo>
                      <a:pt x="1465" y="2682"/>
                    </a:lnTo>
                    <a:lnTo>
                      <a:pt x="1518" y="2665"/>
                    </a:lnTo>
                    <a:lnTo>
                      <a:pt x="1571" y="2709"/>
                    </a:lnTo>
                    <a:lnTo>
                      <a:pt x="1580" y="2770"/>
                    </a:lnTo>
                    <a:lnTo>
                      <a:pt x="1553" y="2832"/>
                    </a:lnTo>
                    <a:lnTo>
                      <a:pt x="1580" y="2894"/>
                    </a:lnTo>
                    <a:lnTo>
                      <a:pt x="1606" y="2938"/>
                    </a:lnTo>
                    <a:lnTo>
                      <a:pt x="1659" y="2903"/>
                    </a:lnTo>
                    <a:lnTo>
                      <a:pt x="1739" y="2947"/>
                    </a:lnTo>
                    <a:lnTo>
                      <a:pt x="1836" y="2947"/>
                    </a:lnTo>
                    <a:lnTo>
                      <a:pt x="1897" y="2965"/>
                    </a:lnTo>
                    <a:lnTo>
                      <a:pt x="1950" y="3009"/>
                    </a:lnTo>
                    <a:lnTo>
                      <a:pt x="1959" y="3079"/>
                    </a:lnTo>
                    <a:lnTo>
                      <a:pt x="1933" y="3097"/>
                    </a:lnTo>
                    <a:lnTo>
                      <a:pt x="1942" y="3150"/>
                    </a:lnTo>
                    <a:lnTo>
                      <a:pt x="1986" y="3185"/>
                    </a:lnTo>
                    <a:lnTo>
                      <a:pt x="1986" y="3238"/>
                    </a:lnTo>
                    <a:lnTo>
                      <a:pt x="2039" y="3238"/>
                    </a:lnTo>
                    <a:lnTo>
                      <a:pt x="2056" y="3291"/>
                    </a:lnTo>
                    <a:lnTo>
                      <a:pt x="2100" y="3317"/>
                    </a:lnTo>
                    <a:lnTo>
                      <a:pt x="2162" y="3282"/>
                    </a:lnTo>
                    <a:lnTo>
                      <a:pt x="2197" y="3309"/>
                    </a:lnTo>
                    <a:lnTo>
                      <a:pt x="2242" y="3265"/>
                    </a:lnTo>
                    <a:lnTo>
                      <a:pt x="2277" y="3291"/>
                    </a:lnTo>
                    <a:lnTo>
                      <a:pt x="2339" y="3282"/>
                    </a:lnTo>
                    <a:lnTo>
                      <a:pt x="2445" y="3326"/>
                    </a:lnTo>
                    <a:lnTo>
                      <a:pt x="2418" y="3370"/>
                    </a:lnTo>
                    <a:lnTo>
                      <a:pt x="2480" y="3406"/>
                    </a:lnTo>
                    <a:lnTo>
                      <a:pt x="2533" y="3397"/>
                    </a:lnTo>
                    <a:lnTo>
                      <a:pt x="2568" y="3441"/>
                    </a:lnTo>
                    <a:lnTo>
                      <a:pt x="2612" y="3406"/>
                    </a:lnTo>
                    <a:lnTo>
                      <a:pt x="2674" y="3441"/>
                    </a:lnTo>
                    <a:lnTo>
                      <a:pt x="2709" y="3467"/>
                    </a:lnTo>
                    <a:lnTo>
                      <a:pt x="2753" y="3512"/>
                    </a:lnTo>
                    <a:lnTo>
                      <a:pt x="2833" y="3538"/>
                    </a:lnTo>
                    <a:lnTo>
                      <a:pt x="2930" y="3565"/>
                    </a:lnTo>
                    <a:lnTo>
                      <a:pt x="3018" y="3582"/>
                    </a:lnTo>
                    <a:lnTo>
                      <a:pt x="3071" y="3556"/>
                    </a:lnTo>
                    <a:lnTo>
                      <a:pt x="3133" y="3573"/>
                    </a:lnTo>
                  </a:path>
                </a:pathLst>
              </a:custGeom>
              <a:solidFill>
                <a:srgbClr val="ADA087"/>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51" name="Freeform 28">
                <a:extLst>
                  <a:ext uri="{FF2B5EF4-FFF2-40B4-BE49-F238E27FC236}">
                    <a16:creationId xmlns:a16="http://schemas.microsoft.com/office/drawing/2014/main" id="{25741098-FD1A-48C5-ACFC-DF21D8A590E0}"/>
                  </a:ext>
                </a:extLst>
              </p:cNvPr>
              <p:cNvSpPr>
                <a:spLocks noChangeArrowheads="1"/>
              </p:cNvSpPr>
              <p:nvPr/>
            </p:nvSpPr>
            <p:spPr bwMode="auto">
              <a:xfrm>
                <a:off x="6956420" y="4343401"/>
                <a:ext cx="1547813" cy="904875"/>
              </a:xfrm>
              <a:custGeom>
                <a:avLst/>
                <a:gdLst>
                  <a:gd name="T0" fmla="*/ 3556 w 4298"/>
                  <a:gd name="T1" fmla="*/ 26 h 2515"/>
                  <a:gd name="T2" fmla="*/ 3459 w 4298"/>
                  <a:gd name="T3" fmla="*/ 176 h 2515"/>
                  <a:gd name="T4" fmla="*/ 3344 w 4298"/>
                  <a:gd name="T5" fmla="*/ 132 h 2515"/>
                  <a:gd name="T6" fmla="*/ 3167 w 4298"/>
                  <a:gd name="T7" fmla="*/ 105 h 2515"/>
                  <a:gd name="T8" fmla="*/ 3000 w 4298"/>
                  <a:gd name="T9" fmla="*/ 61 h 2515"/>
                  <a:gd name="T10" fmla="*/ 2841 w 4298"/>
                  <a:gd name="T11" fmla="*/ 70 h 2515"/>
                  <a:gd name="T12" fmla="*/ 2708 w 4298"/>
                  <a:gd name="T13" fmla="*/ 0 h 2515"/>
                  <a:gd name="T14" fmla="*/ 2541 w 4298"/>
                  <a:gd name="T15" fmla="*/ 53 h 2515"/>
                  <a:gd name="T16" fmla="*/ 2408 w 4298"/>
                  <a:gd name="T17" fmla="*/ 114 h 2515"/>
                  <a:gd name="T18" fmla="*/ 2188 w 4298"/>
                  <a:gd name="T19" fmla="*/ 70 h 2515"/>
                  <a:gd name="T20" fmla="*/ 1923 w 4298"/>
                  <a:gd name="T21" fmla="*/ 158 h 2515"/>
                  <a:gd name="T22" fmla="*/ 1685 w 4298"/>
                  <a:gd name="T23" fmla="*/ 105 h 2515"/>
                  <a:gd name="T24" fmla="*/ 1597 w 4298"/>
                  <a:gd name="T25" fmla="*/ 185 h 2515"/>
                  <a:gd name="T26" fmla="*/ 1367 w 4298"/>
                  <a:gd name="T27" fmla="*/ 282 h 2515"/>
                  <a:gd name="T28" fmla="*/ 1208 w 4298"/>
                  <a:gd name="T29" fmla="*/ 344 h 2515"/>
                  <a:gd name="T30" fmla="*/ 1085 w 4298"/>
                  <a:gd name="T31" fmla="*/ 414 h 2515"/>
                  <a:gd name="T32" fmla="*/ 846 w 4298"/>
                  <a:gd name="T33" fmla="*/ 458 h 2515"/>
                  <a:gd name="T34" fmla="*/ 749 w 4298"/>
                  <a:gd name="T35" fmla="*/ 608 h 2515"/>
                  <a:gd name="T36" fmla="*/ 609 w 4298"/>
                  <a:gd name="T37" fmla="*/ 670 h 2515"/>
                  <a:gd name="T38" fmla="*/ 371 w 4298"/>
                  <a:gd name="T39" fmla="*/ 723 h 2515"/>
                  <a:gd name="T40" fmla="*/ 194 w 4298"/>
                  <a:gd name="T41" fmla="*/ 697 h 2515"/>
                  <a:gd name="T42" fmla="*/ 0 w 4298"/>
                  <a:gd name="T43" fmla="*/ 741 h 2515"/>
                  <a:gd name="T44" fmla="*/ 71 w 4298"/>
                  <a:gd name="T45" fmla="*/ 1650 h 2515"/>
                  <a:gd name="T46" fmla="*/ 168 w 4298"/>
                  <a:gd name="T47" fmla="*/ 1782 h 2515"/>
                  <a:gd name="T48" fmla="*/ 274 w 4298"/>
                  <a:gd name="T49" fmla="*/ 1888 h 2515"/>
                  <a:gd name="T50" fmla="*/ 406 w 4298"/>
                  <a:gd name="T51" fmla="*/ 2100 h 2515"/>
                  <a:gd name="T52" fmla="*/ 591 w 4298"/>
                  <a:gd name="T53" fmla="*/ 2232 h 2515"/>
                  <a:gd name="T54" fmla="*/ 793 w 4298"/>
                  <a:gd name="T55" fmla="*/ 2241 h 2515"/>
                  <a:gd name="T56" fmla="*/ 899 w 4298"/>
                  <a:gd name="T57" fmla="*/ 2144 h 2515"/>
                  <a:gd name="T58" fmla="*/ 979 w 4298"/>
                  <a:gd name="T59" fmla="*/ 1967 h 2515"/>
                  <a:gd name="T60" fmla="*/ 1111 w 4298"/>
                  <a:gd name="T61" fmla="*/ 1950 h 2515"/>
                  <a:gd name="T62" fmla="*/ 1349 w 4298"/>
                  <a:gd name="T63" fmla="*/ 2082 h 2515"/>
                  <a:gd name="T64" fmla="*/ 1499 w 4298"/>
                  <a:gd name="T65" fmla="*/ 2170 h 2515"/>
                  <a:gd name="T66" fmla="*/ 1614 w 4298"/>
                  <a:gd name="T67" fmla="*/ 2303 h 2515"/>
                  <a:gd name="T68" fmla="*/ 1694 w 4298"/>
                  <a:gd name="T69" fmla="*/ 2373 h 2515"/>
                  <a:gd name="T70" fmla="*/ 1817 w 4298"/>
                  <a:gd name="T71" fmla="*/ 2426 h 2515"/>
                  <a:gd name="T72" fmla="*/ 1976 w 4298"/>
                  <a:gd name="T73" fmla="*/ 2470 h 2515"/>
                  <a:gd name="T74" fmla="*/ 2294 w 4298"/>
                  <a:gd name="T75" fmla="*/ 2135 h 2515"/>
                  <a:gd name="T76" fmla="*/ 2444 w 4298"/>
                  <a:gd name="T77" fmla="*/ 2073 h 2515"/>
                  <a:gd name="T78" fmla="*/ 2550 w 4298"/>
                  <a:gd name="T79" fmla="*/ 1985 h 2515"/>
                  <a:gd name="T80" fmla="*/ 2550 w 4298"/>
                  <a:gd name="T81" fmla="*/ 1720 h 2515"/>
                  <a:gd name="T82" fmla="*/ 2523 w 4298"/>
                  <a:gd name="T83" fmla="*/ 1438 h 2515"/>
                  <a:gd name="T84" fmla="*/ 2638 w 4298"/>
                  <a:gd name="T85" fmla="*/ 1314 h 2515"/>
                  <a:gd name="T86" fmla="*/ 2858 w 4298"/>
                  <a:gd name="T87" fmla="*/ 1385 h 2515"/>
                  <a:gd name="T88" fmla="*/ 3044 w 4298"/>
                  <a:gd name="T89" fmla="*/ 1217 h 2515"/>
                  <a:gd name="T90" fmla="*/ 3229 w 4298"/>
                  <a:gd name="T91" fmla="*/ 1094 h 2515"/>
                  <a:gd name="T92" fmla="*/ 3467 w 4298"/>
                  <a:gd name="T93" fmla="*/ 1094 h 2515"/>
                  <a:gd name="T94" fmla="*/ 3662 w 4298"/>
                  <a:gd name="T95" fmla="*/ 1050 h 2515"/>
                  <a:gd name="T96" fmla="*/ 3856 w 4298"/>
                  <a:gd name="T97" fmla="*/ 988 h 2515"/>
                  <a:gd name="T98" fmla="*/ 4103 w 4298"/>
                  <a:gd name="T99" fmla="*/ 953 h 2515"/>
                  <a:gd name="T100" fmla="*/ 4191 w 4298"/>
                  <a:gd name="T101" fmla="*/ 820 h 2515"/>
                  <a:gd name="T102" fmla="*/ 4279 w 4298"/>
                  <a:gd name="T103" fmla="*/ 661 h 2515"/>
                  <a:gd name="T104" fmla="*/ 4129 w 4298"/>
                  <a:gd name="T105" fmla="*/ 670 h 2515"/>
                  <a:gd name="T106" fmla="*/ 3953 w 4298"/>
                  <a:gd name="T107" fmla="*/ 741 h 2515"/>
                  <a:gd name="T108" fmla="*/ 3697 w 4298"/>
                  <a:gd name="T109" fmla="*/ 697 h 2515"/>
                  <a:gd name="T110" fmla="*/ 3538 w 4298"/>
                  <a:gd name="T111" fmla="*/ 573 h 2515"/>
                  <a:gd name="T112" fmla="*/ 3406 w 4298"/>
                  <a:gd name="T113" fmla="*/ 423 h 2515"/>
                  <a:gd name="T114" fmla="*/ 3670 w 4298"/>
                  <a:gd name="T115" fmla="*/ 114 h 2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298" h="2515">
                    <a:moveTo>
                      <a:pt x="3670" y="114"/>
                    </a:moveTo>
                    <a:lnTo>
                      <a:pt x="3644" y="53"/>
                    </a:lnTo>
                    <a:lnTo>
                      <a:pt x="3556" y="26"/>
                    </a:lnTo>
                    <a:lnTo>
                      <a:pt x="3511" y="70"/>
                    </a:lnTo>
                    <a:lnTo>
                      <a:pt x="3520" y="123"/>
                    </a:lnTo>
                    <a:lnTo>
                      <a:pt x="3459" y="176"/>
                    </a:lnTo>
                    <a:lnTo>
                      <a:pt x="3432" y="141"/>
                    </a:lnTo>
                    <a:lnTo>
                      <a:pt x="3344" y="167"/>
                    </a:lnTo>
                    <a:lnTo>
                      <a:pt x="3344" y="132"/>
                    </a:lnTo>
                    <a:lnTo>
                      <a:pt x="3264" y="141"/>
                    </a:lnTo>
                    <a:lnTo>
                      <a:pt x="3256" y="97"/>
                    </a:lnTo>
                    <a:lnTo>
                      <a:pt x="3167" y="105"/>
                    </a:lnTo>
                    <a:lnTo>
                      <a:pt x="3123" y="79"/>
                    </a:lnTo>
                    <a:lnTo>
                      <a:pt x="3044" y="97"/>
                    </a:lnTo>
                    <a:lnTo>
                      <a:pt x="3000" y="61"/>
                    </a:lnTo>
                    <a:lnTo>
                      <a:pt x="2956" y="79"/>
                    </a:lnTo>
                    <a:lnTo>
                      <a:pt x="2885" y="44"/>
                    </a:lnTo>
                    <a:lnTo>
                      <a:pt x="2841" y="70"/>
                    </a:lnTo>
                    <a:lnTo>
                      <a:pt x="2770" y="70"/>
                    </a:lnTo>
                    <a:lnTo>
                      <a:pt x="2735" y="35"/>
                    </a:lnTo>
                    <a:lnTo>
                      <a:pt x="2708" y="0"/>
                    </a:lnTo>
                    <a:lnTo>
                      <a:pt x="2664" y="70"/>
                    </a:lnTo>
                    <a:lnTo>
                      <a:pt x="2594" y="97"/>
                    </a:lnTo>
                    <a:lnTo>
                      <a:pt x="2541" y="53"/>
                    </a:lnTo>
                    <a:lnTo>
                      <a:pt x="2514" y="97"/>
                    </a:lnTo>
                    <a:lnTo>
                      <a:pt x="2470" y="79"/>
                    </a:lnTo>
                    <a:lnTo>
                      <a:pt x="2408" y="114"/>
                    </a:lnTo>
                    <a:lnTo>
                      <a:pt x="2320" y="114"/>
                    </a:lnTo>
                    <a:lnTo>
                      <a:pt x="2232" y="114"/>
                    </a:lnTo>
                    <a:lnTo>
                      <a:pt x="2188" y="70"/>
                    </a:lnTo>
                    <a:lnTo>
                      <a:pt x="2126" y="132"/>
                    </a:lnTo>
                    <a:lnTo>
                      <a:pt x="2029" y="141"/>
                    </a:lnTo>
                    <a:lnTo>
                      <a:pt x="1923" y="158"/>
                    </a:lnTo>
                    <a:lnTo>
                      <a:pt x="1808" y="176"/>
                    </a:lnTo>
                    <a:lnTo>
                      <a:pt x="1755" y="105"/>
                    </a:lnTo>
                    <a:lnTo>
                      <a:pt x="1685" y="105"/>
                    </a:lnTo>
                    <a:lnTo>
                      <a:pt x="1667" y="150"/>
                    </a:lnTo>
                    <a:lnTo>
                      <a:pt x="1676" y="229"/>
                    </a:lnTo>
                    <a:lnTo>
                      <a:pt x="1597" y="185"/>
                    </a:lnTo>
                    <a:lnTo>
                      <a:pt x="1544" y="220"/>
                    </a:lnTo>
                    <a:lnTo>
                      <a:pt x="1446" y="220"/>
                    </a:lnTo>
                    <a:lnTo>
                      <a:pt x="1367" y="282"/>
                    </a:lnTo>
                    <a:lnTo>
                      <a:pt x="1288" y="282"/>
                    </a:lnTo>
                    <a:lnTo>
                      <a:pt x="1296" y="326"/>
                    </a:lnTo>
                    <a:lnTo>
                      <a:pt x="1208" y="344"/>
                    </a:lnTo>
                    <a:lnTo>
                      <a:pt x="1208" y="397"/>
                    </a:lnTo>
                    <a:lnTo>
                      <a:pt x="1164" y="432"/>
                    </a:lnTo>
                    <a:lnTo>
                      <a:pt x="1085" y="414"/>
                    </a:lnTo>
                    <a:lnTo>
                      <a:pt x="970" y="432"/>
                    </a:lnTo>
                    <a:lnTo>
                      <a:pt x="908" y="423"/>
                    </a:lnTo>
                    <a:lnTo>
                      <a:pt x="846" y="458"/>
                    </a:lnTo>
                    <a:lnTo>
                      <a:pt x="793" y="511"/>
                    </a:lnTo>
                    <a:lnTo>
                      <a:pt x="767" y="564"/>
                    </a:lnTo>
                    <a:lnTo>
                      <a:pt x="749" y="608"/>
                    </a:lnTo>
                    <a:lnTo>
                      <a:pt x="697" y="608"/>
                    </a:lnTo>
                    <a:lnTo>
                      <a:pt x="644" y="626"/>
                    </a:lnTo>
                    <a:lnTo>
                      <a:pt x="609" y="670"/>
                    </a:lnTo>
                    <a:lnTo>
                      <a:pt x="503" y="679"/>
                    </a:lnTo>
                    <a:lnTo>
                      <a:pt x="433" y="688"/>
                    </a:lnTo>
                    <a:lnTo>
                      <a:pt x="371" y="723"/>
                    </a:lnTo>
                    <a:lnTo>
                      <a:pt x="327" y="705"/>
                    </a:lnTo>
                    <a:lnTo>
                      <a:pt x="256" y="723"/>
                    </a:lnTo>
                    <a:lnTo>
                      <a:pt x="194" y="697"/>
                    </a:lnTo>
                    <a:lnTo>
                      <a:pt x="97" y="723"/>
                    </a:lnTo>
                    <a:lnTo>
                      <a:pt x="36" y="688"/>
                    </a:lnTo>
                    <a:lnTo>
                      <a:pt x="0" y="741"/>
                    </a:lnTo>
                    <a:lnTo>
                      <a:pt x="0" y="1517"/>
                    </a:lnTo>
                    <a:lnTo>
                      <a:pt x="9" y="1623"/>
                    </a:lnTo>
                    <a:lnTo>
                      <a:pt x="71" y="1650"/>
                    </a:lnTo>
                    <a:lnTo>
                      <a:pt x="106" y="1711"/>
                    </a:lnTo>
                    <a:lnTo>
                      <a:pt x="106" y="1764"/>
                    </a:lnTo>
                    <a:lnTo>
                      <a:pt x="168" y="1782"/>
                    </a:lnTo>
                    <a:lnTo>
                      <a:pt x="212" y="1808"/>
                    </a:lnTo>
                    <a:lnTo>
                      <a:pt x="230" y="1870"/>
                    </a:lnTo>
                    <a:lnTo>
                      <a:pt x="274" y="1888"/>
                    </a:lnTo>
                    <a:lnTo>
                      <a:pt x="283" y="1976"/>
                    </a:lnTo>
                    <a:lnTo>
                      <a:pt x="327" y="2029"/>
                    </a:lnTo>
                    <a:lnTo>
                      <a:pt x="406" y="2100"/>
                    </a:lnTo>
                    <a:lnTo>
                      <a:pt x="459" y="2135"/>
                    </a:lnTo>
                    <a:lnTo>
                      <a:pt x="539" y="2170"/>
                    </a:lnTo>
                    <a:lnTo>
                      <a:pt x="591" y="2232"/>
                    </a:lnTo>
                    <a:lnTo>
                      <a:pt x="644" y="2258"/>
                    </a:lnTo>
                    <a:lnTo>
                      <a:pt x="723" y="2276"/>
                    </a:lnTo>
                    <a:lnTo>
                      <a:pt x="793" y="2241"/>
                    </a:lnTo>
                    <a:lnTo>
                      <a:pt x="802" y="2188"/>
                    </a:lnTo>
                    <a:lnTo>
                      <a:pt x="846" y="2153"/>
                    </a:lnTo>
                    <a:lnTo>
                      <a:pt x="899" y="2144"/>
                    </a:lnTo>
                    <a:lnTo>
                      <a:pt x="935" y="2091"/>
                    </a:lnTo>
                    <a:lnTo>
                      <a:pt x="926" y="2029"/>
                    </a:lnTo>
                    <a:lnTo>
                      <a:pt x="979" y="1967"/>
                    </a:lnTo>
                    <a:lnTo>
                      <a:pt x="1023" y="1958"/>
                    </a:lnTo>
                    <a:lnTo>
                      <a:pt x="1067" y="2011"/>
                    </a:lnTo>
                    <a:lnTo>
                      <a:pt x="1111" y="1950"/>
                    </a:lnTo>
                    <a:lnTo>
                      <a:pt x="1173" y="1976"/>
                    </a:lnTo>
                    <a:lnTo>
                      <a:pt x="1244" y="2020"/>
                    </a:lnTo>
                    <a:lnTo>
                      <a:pt x="1349" y="2082"/>
                    </a:lnTo>
                    <a:lnTo>
                      <a:pt x="1402" y="2038"/>
                    </a:lnTo>
                    <a:lnTo>
                      <a:pt x="1473" y="2100"/>
                    </a:lnTo>
                    <a:lnTo>
                      <a:pt x="1499" y="2170"/>
                    </a:lnTo>
                    <a:lnTo>
                      <a:pt x="1526" y="2232"/>
                    </a:lnTo>
                    <a:lnTo>
                      <a:pt x="1579" y="2241"/>
                    </a:lnTo>
                    <a:lnTo>
                      <a:pt x="1614" y="2303"/>
                    </a:lnTo>
                    <a:lnTo>
                      <a:pt x="1614" y="2356"/>
                    </a:lnTo>
                    <a:lnTo>
                      <a:pt x="1658" y="2391"/>
                    </a:lnTo>
                    <a:lnTo>
                      <a:pt x="1694" y="2373"/>
                    </a:lnTo>
                    <a:lnTo>
                      <a:pt x="1720" y="2461"/>
                    </a:lnTo>
                    <a:lnTo>
                      <a:pt x="1764" y="2444"/>
                    </a:lnTo>
                    <a:lnTo>
                      <a:pt x="1817" y="2426"/>
                    </a:lnTo>
                    <a:lnTo>
                      <a:pt x="1879" y="2461"/>
                    </a:lnTo>
                    <a:lnTo>
                      <a:pt x="1914" y="2514"/>
                    </a:lnTo>
                    <a:lnTo>
                      <a:pt x="1976" y="2470"/>
                    </a:lnTo>
                    <a:lnTo>
                      <a:pt x="2241" y="2258"/>
                    </a:lnTo>
                    <a:lnTo>
                      <a:pt x="2232" y="2188"/>
                    </a:lnTo>
                    <a:lnTo>
                      <a:pt x="2294" y="2135"/>
                    </a:lnTo>
                    <a:lnTo>
                      <a:pt x="2347" y="2153"/>
                    </a:lnTo>
                    <a:lnTo>
                      <a:pt x="2408" y="2117"/>
                    </a:lnTo>
                    <a:lnTo>
                      <a:pt x="2444" y="2073"/>
                    </a:lnTo>
                    <a:lnTo>
                      <a:pt x="2453" y="2020"/>
                    </a:lnTo>
                    <a:lnTo>
                      <a:pt x="2479" y="1976"/>
                    </a:lnTo>
                    <a:lnTo>
                      <a:pt x="2550" y="1985"/>
                    </a:lnTo>
                    <a:lnTo>
                      <a:pt x="2523" y="1906"/>
                    </a:lnTo>
                    <a:lnTo>
                      <a:pt x="2514" y="1817"/>
                    </a:lnTo>
                    <a:lnTo>
                      <a:pt x="2550" y="1720"/>
                    </a:lnTo>
                    <a:lnTo>
                      <a:pt x="2558" y="1597"/>
                    </a:lnTo>
                    <a:lnTo>
                      <a:pt x="2558" y="1491"/>
                    </a:lnTo>
                    <a:lnTo>
                      <a:pt x="2523" y="1438"/>
                    </a:lnTo>
                    <a:lnTo>
                      <a:pt x="2505" y="1367"/>
                    </a:lnTo>
                    <a:lnTo>
                      <a:pt x="2558" y="1305"/>
                    </a:lnTo>
                    <a:lnTo>
                      <a:pt x="2638" y="1314"/>
                    </a:lnTo>
                    <a:lnTo>
                      <a:pt x="2708" y="1376"/>
                    </a:lnTo>
                    <a:lnTo>
                      <a:pt x="2806" y="1429"/>
                    </a:lnTo>
                    <a:lnTo>
                      <a:pt x="2858" y="1385"/>
                    </a:lnTo>
                    <a:lnTo>
                      <a:pt x="2885" y="1314"/>
                    </a:lnTo>
                    <a:lnTo>
                      <a:pt x="2956" y="1261"/>
                    </a:lnTo>
                    <a:lnTo>
                      <a:pt x="3044" y="1217"/>
                    </a:lnTo>
                    <a:lnTo>
                      <a:pt x="3132" y="1217"/>
                    </a:lnTo>
                    <a:lnTo>
                      <a:pt x="3185" y="1164"/>
                    </a:lnTo>
                    <a:lnTo>
                      <a:pt x="3229" y="1094"/>
                    </a:lnTo>
                    <a:lnTo>
                      <a:pt x="3326" y="1103"/>
                    </a:lnTo>
                    <a:lnTo>
                      <a:pt x="3406" y="1085"/>
                    </a:lnTo>
                    <a:lnTo>
                      <a:pt x="3467" y="1094"/>
                    </a:lnTo>
                    <a:lnTo>
                      <a:pt x="3529" y="1103"/>
                    </a:lnTo>
                    <a:lnTo>
                      <a:pt x="3609" y="1076"/>
                    </a:lnTo>
                    <a:lnTo>
                      <a:pt x="3662" y="1050"/>
                    </a:lnTo>
                    <a:lnTo>
                      <a:pt x="3741" y="1050"/>
                    </a:lnTo>
                    <a:lnTo>
                      <a:pt x="3794" y="1005"/>
                    </a:lnTo>
                    <a:lnTo>
                      <a:pt x="3856" y="988"/>
                    </a:lnTo>
                    <a:lnTo>
                      <a:pt x="3909" y="988"/>
                    </a:lnTo>
                    <a:lnTo>
                      <a:pt x="4015" y="970"/>
                    </a:lnTo>
                    <a:lnTo>
                      <a:pt x="4103" y="953"/>
                    </a:lnTo>
                    <a:lnTo>
                      <a:pt x="4129" y="908"/>
                    </a:lnTo>
                    <a:lnTo>
                      <a:pt x="4156" y="873"/>
                    </a:lnTo>
                    <a:lnTo>
                      <a:pt x="4191" y="820"/>
                    </a:lnTo>
                    <a:lnTo>
                      <a:pt x="4262" y="776"/>
                    </a:lnTo>
                    <a:lnTo>
                      <a:pt x="4297" y="723"/>
                    </a:lnTo>
                    <a:lnTo>
                      <a:pt x="4279" y="661"/>
                    </a:lnTo>
                    <a:lnTo>
                      <a:pt x="4235" y="644"/>
                    </a:lnTo>
                    <a:lnTo>
                      <a:pt x="4182" y="688"/>
                    </a:lnTo>
                    <a:lnTo>
                      <a:pt x="4129" y="670"/>
                    </a:lnTo>
                    <a:lnTo>
                      <a:pt x="4085" y="705"/>
                    </a:lnTo>
                    <a:lnTo>
                      <a:pt x="3997" y="697"/>
                    </a:lnTo>
                    <a:lnTo>
                      <a:pt x="3953" y="741"/>
                    </a:lnTo>
                    <a:lnTo>
                      <a:pt x="3803" y="679"/>
                    </a:lnTo>
                    <a:lnTo>
                      <a:pt x="3741" y="750"/>
                    </a:lnTo>
                    <a:lnTo>
                      <a:pt x="3697" y="697"/>
                    </a:lnTo>
                    <a:lnTo>
                      <a:pt x="3626" y="670"/>
                    </a:lnTo>
                    <a:lnTo>
                      <a:pt x="3564" y="670"/>
                    </a:lnTo>
                    <a:lnTo>
                      <a:pt x="3538" y="573"/>
                    </a:lnTo>
                    <a:lnTo>
                      <a:pt x="3503" y="520"/>
                    </a:lnTo>
                    <a:lnTo>
                      <a:pt x="3459" y="467"/>
                    </a:lnTo>
                    <a:lnTo>
                      <a:pt x="3406" y="423"/>
                    </a:lnTo>
                    <a:lnTo>
                      <a:pt x="3335" y="423"/>
                    </a:lnTo>
                    <a:lnTo>
                      <a:pt x="3282" y="388"/>
                    </a:lnTo>
                    <a:lnTo>
                      <a:pt x="3670" y="114"/>
                    </a:lnTo>
                  </a:path>
                </a:pathLst>
              </a:custGeom>
              <a:solidFill>
                <a:srgbClr val="D0D0B6"/>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52" name="Freeform 29">
                <a:extLst>
                  <a:ext uri="{FF2B5EF4-FFF2-40B4-BE49-F238E27FC236}">
                    <a16:creationId xmlns:a16="http://schemas.microsoft.com/office/drawing/2014/main" id="{E069881D-B2D6-4F7B-85FD-873F7BD9C1CF}"/>
                  </a:ext>
                </a:extLst>
              </p:cNvPr>
              <p:cNvSpPr>
                <a:spLocks noChangeArrowheads="1"/>
              </p:cNvSpPr>
              <p:nvPr/>
            </p:nvSpPr>
            <p:spPr bwMode="auto">
              <a:xfrm>
                <a:off x="7645396" y="4657726"/>
                <a:ext cx="1236664" cy="1262063"/>
              </a:xfrm>
              <a:custGeom>
                <a:avLst/>
                <a:gdLst>
                  <a:gd name="T0" fmla="*/ 1086 w 3434"/>
                  <a:gd name="T1" fmla="*/ 2233 h 3504"/>
                  <a:gd name="T2" fmla="*/ 1271 w 3434"/>
                  <a:gd name="T3" fmla="*/ 2294 h 3504"/>
                  <a:gd name="T4" fmla="*/ 1368 w 3434"/>
                  <a:gd name="T5" fmla="*/ 2497 h 3504"/>
                  <a:gd name="T6" fmla="*/ 1562 w 3434"/>
                  <a:gd name="T7" fmla="*/ 2577 h 3504"/>
                  <a:gd name="T8" fmla="*/ 1862 w 3434"/>
                  <a:gd name="T9" fmla="*/ 2647 h 3504"/>
                  <a:gd name="T10" fmla="*/ 2092 w 3434"/>
                  <a:gd name="T11" fmla="*/ 2691 h 3504"/>
                  <a:gd name="T12" fmla="*/ 2109 w 3434"/>
                  <a:gd name="T13" fmla="*/ 2797 h 3504"/>
                  <a:gd name="T14" fmla="*/ 2162 w 3434"/>
                  <a:gd name="T15" fmla="*/ 3009 h 3504"/>
                  <a:gd name="T16" fmla="*/ 2206 w 3434"/>
                  <a:gd name="T17" fmla="*/ 3168 h 3504"/>
                  <a:gd name="T18" fmla="*/ 2215 w 3434"/>
                  <a:gd name="T19" fmla="*/ 3300 h 3504"/>
                  <a:gd name="T20" fmla="*/ 2365 w 3434"/>
                  <a:gd name="T21" fmla="*/ 3309 h 3504"/>
                  <a:gd name="T22" fmla="*/ 2471 w 3434"/>
                  <a:gd name="T23" fmla="*/ 3247 h 3504"/>
                  <a:gd name="T24" fmla="*/ 2577 w 3434"/>
                  <a:gd name="T25" fmla="*/ 3371 h 3504"/>
                  <a:gd name="T26" fmla="*/ 2736 w 3434"/>
                  <a:gd name="T27" fmla="*/ 3318 h 3504"/>
                  <a:gd name="T28" fmla="*/ 2824 w 3434"/>
                  <a:gd name="T29" fmla="*/ 3424 h 3504"/>
                  <a:gd name="T30" fmla="*/ 3062 w 3434"/>
                  <a:gd name="T31" fmla="*/ 3450 h 3504"/>
                  <a:gd name="T32" fmla="*/ 3124 w 3434"/>
                  <a:gd name="T33" fmla="*/ 3247 h 3504"/>
                  <a:gd name="T34" fmla="*/ 2957 w 3434"/>
                  <a:gd name="T35" fmla="*/ 3088 h 3504"/>
                  <a:gd name="T36" fmla="*/ 2948 w 3434"/>
                  <a:gd name="T37" fmla="*/ 2885 h 3504"/>
                  <a:gd name="T38" fmla="*/ 2842 w 3434"/>
                  <a:gd name="T39" fmla="*/ 2700 h 3504"/>
                  <a:gd name="T40" fmla="*/ 2542 w 3434"/>
                  <a:gd name="T41" fmla="*/ 2577 h 3504"/>
                  <a:gd name="T42" fmla="*/ 2392 w 3434"/>
                  <a:gd name="T43" fmla="*/ 1650 h 3504"/>
                  <a:gd name="T44" fmla="*/ 2683 w 3434"/>
                  <a:gd name="T45" fmla="*/ 1606 h 3504"/>
                  <a:gd name="T46" fmla="*/ 2948 w 3434"/>
                  <a:gd name="T47" fmla="*/ 1483 h 3504"/>
                  <a:gd name="T48" fmla="*/ 3212 w 3434"/>
                  <a:gd name="T49" fmla="*/ 1500 h 3504"/>
                  <a:gd name="T50" fmla="*/ 3433 w 3434"/>
                  <a:gd name="T51" fmla="*/ 1509 h 3504"/>
                  <a:gd name="T52" fmla="*/ 3380 w 3434"/>
                  <a:gd name="T53" fmla="*/ 1306 h 3504"/>
                  <a:gd name="T54" fmla="*/ 3345 w 3434"/>
                  <a:gd name="T55" fmla="*/ 1138 h 3504"/>
                  <a:gd name="T56" fmla="*/ 3089 w 3434"/>
                  <a:gd name="T57" fmla="*/ 1103 h 3504"/>
                  <a:gd name="T58" fmla="*/ 2895 w 3434"/>
                  <a:gd name="T59" fmla="*/ 1041 h 3504"/>
                  <a:gd name="T60" fmla="*/ 2692 w 3434"/>
                  <a:gd name="T61" fmla="*/ 1041 h 3504"/>
                  <a:gd name="T62" fmla="*/ 2551 w 3434"/>
                  <a:gd name="T63" fmla="*/ 371 h 3504"/>
                  <a:gd name="T64" fmla="*/ 2295 w 3434"/>
                  <a:gd name="T65" fmla="*/ 282 h 3504"/>
                  <a:gd name="T66" fmla="*/ 2242 w 3434"/>
                  <a:gd name="T67" fmla="*/ 124 h 3504"/>
                  <a:gd name="T68" fmla="*/ 2101 w 3434"/>
                  <a:gd name="T69" fmla="*/ 97 h 3504"/>
                  <a:gd name="T70" fmla="*/ 1827 w 3434"/>
                  <a:gd name="T71" fmla="*/ 177 h 3504"/>
                  <a:gd name="T72" fmla="*/ 1553 w 3434"/>
                  <a:gd name="T73" fmla="*/ 221 h 3504"/>
                  <a:gd name="T74" fmla="*/ 1271 w 3434"/>
                  <a:gd name="T75" fmla="*/ 291 h 3504"/>
                  <a:gd name="T76" fmla="*/ 971 w 3434"/>
                  <a:gd name="T77" fmla="*/ 441 h 3504"/>
                  <a:gd name="T78" fmla="*/ 724 w 3434"/>
                  <a:gd name="T79" fmla="*/ 441 h 3504"/>
                  <a:gd name="T80" fmla="*/ 644 w 3434"/>
                  <a:gd name="T81" fmla="*/ 618 h 3504"/>
                  <a:gd name="T82" fmla="*/ 609 w 3434"/>
                  <a:gd name="T83" fmla="*/ 1033 h 3504"/>
                  <a:gd name="T84" fmla="*/ 530 w 3434"/>
                  <a:gd name="T85" fmla="*/ 1200 h 3504"/>
                  <a:gd name="T86" fmla="*/ 318 w 3434"/>
                  <a:gd name="T87" fmla="*/ 1315 h 3504"/>
                  <a:gd name="T88" fmla="*/ 53 w 3434"/>
                  <a:gd name="T89" fmla="*/ 1641 h 3504"/>
                  <a:gd name="T90" fmla="*/ 168 w 3434"/>
                  <a:gd name="T91" fmla="*/ 1791 h 3504"/>
                  <a:gd name="T92" fmla="*/ 274 w 3434"/>
                  <a:gd name="T93" fmla="*/ 1950 h 3504"/>
                  <a:gd name="T94" fmla="*/ 433 w 3434"/>
                  <a:gd name="T95" fmla="*/ 2038 h 3504"/>
                  <a:gd name="T96" fmla="*/ 627 w 3434"/>
                  <a:gd name="T97" fmla="*/ 2118 h 3504"/>
                  <a:gd name="T98" fmla="*/ 786 w 3434"/>
                  <a:gd name="T99" fmla="*/ 2118 h 3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34" h="3504">
                    <a:moveTo>
                      <a:pt x="918" y="2215"/>
                    </a:moveTo>
                    <a:lnTo>
                      <a:pt x="997" y="2206"/>
                    </a:lnTo>
                    <a:lnTo>
                      <a:pt x="1059" y="2188"/>
                    </a:lnTo>
                    <a:lnTo>
                      <a:pt x="1086" y="2233"/>
                    </a:lnTo>
                    <a:lnTo>
                      <a:pt x="1094" y="2277"/>
                    </a:lnTo>
                    <a:lnTo>
                      <a:pt x="1174" y="2294"/>
                    </a:lnTo>
                    <a:lnTo>
                      <a:pt x="1218" y="2321"/>
                    </a:lnTo>
                    <a:lnTo>
                      <a:pt x="1271" y="2294"/>
                    </a:lnTo>
                    <a:lnTo>
                      <a:pt x="1333" y="2356"/>
                    </a:lnTo>
                    <a:lnTo>
                      <a:pt x="1377" y="2400"/>
                    </a:lnTo>
                    <a:lnTo>
                      <a:pt x="1297" y="2444"/>
                    </a:lnTo>
                    <a:lnTo>
                      <a:pt x="1368" y="2497"/>
                    </a:lnTo>
                    <a:lnTo>
                      <a:pt x="1403" y="2524"/>
                    </a:lnTo>
                    <a:lnTo>
                      <a:pt x="1412" y="2594"/>
                    </a:lnTo>
                    <a:lnTo>
                      <a:pt x="1518" y="2621"/>
                    </a:lnTo>
                    <a:lnTo>
                      <a:pt x="1562" y="2577"/>
                    </a:lnTo>
                    <a:lnTo>
                      <a:pt x="1668" y="2630"/>
                    </a:lnTo>
                    <a:lnTo>
                      <a:pt x="1712" y="2612"/>
                    </a:lnTo>
                    <a:lnTo>
                      <a:pt x="1748" y="2638"/>
                    </a:lnTo>
                    <a:lnTo>
                      <a:pt x="1862" y="2647"/>
                    </a:lnTo>
                    <a:lnTo>
                      <a:pt x="1915" y="2718"/>
                    </a:lnTo>
                    <a:lnTo>
                      <a:pt x="1986" y="2744"/>
                    </a:lnTo>
                    <a:lnTo>
                      <a:pt x="2056" y="2753"/>
                    </a:lnTo>
                    <a:lnTo>
                      <a:pt x="2092" y="2691"/>
                    </a:lnTo>
                    <a:lnTo>
                      <a:pt x="2153" y="2691"/>
                    </a:lnTo>
                    <a:lnTo>
                      <a:pt x="2206" y="2709"/>
                    </a:lnTo>
                    <a:lnTo>
                      <a:pt x="2171" y="2753"/>
                    </a:lnTo>
                    <a:lnTo>
                      <a:pt x="2109" y="2797"/>
                    </a:lnTo>
                    <a:lnTo>
                      <a:pt x="2092" y="2868"/>
                    </a:lnTo>
                    <a:lnTo>
                      <a:pt x="2162" y="2859"/>
                    </a:lnTo>
                    <a:lnTo>
                      <a:pt x="2171" y="2938"/>
                    </a:lnTo>
                    <a:lnTo>
                      <a:pt x="2162" y="3009"/>
                    </a:lnTo>
                    <a:lnTo>
                      <a:pt x="2118" y="3027"/>
                    </a:lnTo>
                    <a:lnTo>
                      <a:pt x="2109" y="3071"/>
                    </a:lnTo>
                    <a:lnTo>
                      <a:pt x="2153" y="3124"/>
                    </a:lnTo>
                    <a:lnTo>
                      <a:pt x="2206" y="3168"/>
                    </a:lnTo>
                    <a:lnTo>
                      <a:pt x="2171" y="3230"/>
                    </a:lnTo>
                    <a:lnTo>
                      <a:pt x="2109" y="3256"/>
                    </a:lnTo>
                    <a:lnTo>
                      <a:pt x="2136" y="3300"/>
                    </a:lnTo>
                    <a:lnTo>
                      <a:pt x="2215" y="3300"/>
                    </a:lnTo>
                    <a:lnTo>
                      <a:pt x="2224" y="3362"/>
                    </a:lnTo>
                    <a:lnTo>
                      <a:pt x="2286" y="3406"/>
                    </a:lnTo>
                    <a:lnTo>
                      <a:pt x="2339" y="3362"/>
                    </a:lnTo>
                    <a:lnTo>
                      <a:pt x="2365" y="3309"/>
                    </a:lnTo>
                    <a:lnTo>
                      <a:pt x="2295" y="3291"/>
                    </a:lnTo>
                    <a:lnTo>
                      <a:pt x="2339" y="3256"/>
                    </a:lnTo>
                    <a:lnTo>
                      <a:pt x="2418" y="3256"/>
                    </a:lnTo>
                    <a:lnTo>
                      <a:pt x="2471" y="3247"/>
                    </a:lnTo>
                    <a:lnTo>
                      <a:pt x="2551" y="3238"/>
                    </a:lnTo>
                    <a:lnTo>
                      <a:pt x="2515" y="3291"/>
                    </a:lnTo>
                    <a:lnTo>
                      <a:pt x="2515" y="3353"/>
                    </a:lnTo>
                    <a:lnTo>
                      <a:pt x="2577" y="3371"/>
                    </a:lnTo>
                    <a:lnTo>
                      <a:pt x="2630" y="3344"/>
                    </a:lnTo>
                    <a:lnTo>
                      <a:pt x="2656" y="3309"/>
                    </a:lnTo>
                    <a:lnTo>
                      <a:pt x="2727" y="3380"/>
                    </a:lnTo>
                    <a:lnTo>
                      <a:pt x="2736" y="3318"/>
                    </a:lnTo>
                    <a:lnTo>
                      <a:pt x="2780" y="3291"/>
                    </a:lnTo>
                    <a:lnTo>
                      <a:pt x="2833" y="3336"/>
                    </a:lnTo>
                    <a:lnTo>
                      <a:pt x="2859" y="3388"/>
                    </a:lnTo>
                    <a:lnTo>
                      <a:pt x="2824" y="3424"/>
                    </a:lnTo>
                    <a:lnTo>
                      <a:pt x="2868" y="3503"/>
                    </a:lnTo>
                    <a:lnTo>
                      <a:pt x="2939" y="3433"/>
                    </a:lnTo>
                    <a:lnTo>
                      <a:pt x="3001" y="3468"/>
                    </a:lnTo>
                    <a:lnTo>
                      <a:pt x="3062" y="3450"/>
                    </a:lnTo>
                    <a:lnTo>
                      <a:pt x="3080" y="3380"/>
                    </a:lnTo>
                    <a:lnTo>
                      <a:pt x="3080" y="3336"/>
                    </a:lnTo>
                    <a:lnTo>
                      <a:pt x="3115" y="3300"/>
                    </a:lnTo>
                    <a:lnTo>
                      <a:pt x="3124" y="3247"/>
                    </a:lnTo>
                    <a:lnTo>
                      <a:pt x="3071" y="3212"/>
                    </a:lnTo>
                    <a:lnTo>
                      <a:pt x="2992" y="3185"/>
                    </a:lnTo>
                    <a:lnTo>
                      <a:pt x="3018" y="3141"/>
                    </a:lnTo>
                    <a:lnTo>
                      <a:pt x="2957" y="3088"/>
                    </a:lnTo>
                    <a:lnTo>
                      <a:pt x="2912" y="3035"/>
                    </a:lnTo>
                    <a:lnTo>
                      <a:pt x="2877" y="2974"/>
                    </a:lnTo>
                    <a:lnTo>
                      <a:pt x="2912" y="2938"/>
                    </a:lnTo>
                    <a:lnTo>
                      <a:pt x="2948" y="2885"/>
                    </a:lnTo>
                    <a:lnTo>
                      <a:pt x="2904" y="2859"/>
                    </a:lnTo>
                    <a:lnTo>
                      <a:pt x="2904" y="2797"/>
                    </a:lnTo>
                    <a:lnTo>
                      <a:pt x="2912" y="2727"/>
                    </a:lnTo>
                    <a:lnTo>
                      <a:pt x="2842" y="2700"/>
                    </a:lnTo>
                    <a:lnTo>
                      <a:pt x="2762" y="2665"/>
                    </a:lnTo>
                    <a:lnTo>
                      <a:pt x="2692" y="2621"/>
                    </a:lnTo>
                    <a:lnTo>
                      <a:pt x="2621" y="2585"/>
                    </a:lnTo>
                    <a:lnTo>
                      <a:pt x="2542" y="2577"/>
                    </a:lnTo>
                    <a:lnTo>
                      <a:pt x="2462" y="2515"/>
                    </a:lnTo>
                    <a:lnTo>
                      <a:pt x="2418" y="2435"/>
                    </a:lnTo>
                    <a:lnTo>
                      <a:pt x="2392" y="2365"/>
                    </a:lnTo>
                    <a:lnTo>
                      <a:pt x="2392" y="1650"/>
                    </a:lnTo>
                    <a:lnTo>
                      <a:pt x="2480" y="1633"/>
                    </a:lnTo>
                    <a:lnTo>
                      <a:pt x="2524" y="1597"/>
                    </a:lnTo>
                    <a:lnTo>
                      <a:pt x="2604" y="1615"/>
                    </a:lnTo>
                    <a:lnTo>
                      <a:pt x="2683" y="1606"/>
                    </a:lnTo>
                    <a:lnTo>
                      <a:pt x="2736" y="1562"/>
                    </a:lnTo>
                    <a:lnTo>
                      <a:pt x="2798" y="1518"/>
                    </a:lnTo>
                    <a:lnTo>
                      <a:pt x="2851" y="1544"/>
                    </a:lnTo>
                    <a:lnTo>
                      <a:pt x="2948" y="1483"/>
                    </a:lnTo>
                    <a:lnTo>
                      <a:pt x="2974" y="1447"/>
                    </a:lnTo>
                    <a:lnTo>
                      <a:pt x="3036" y="1456"/>
                    </a:lnTo>
                    <a:lnTo>
                      <a:pt x="3115" y="1500"/>
                    </a:lnTo>
                    <a:lnTo>
                      <a:pt x="3212" y="1500"/>
                    </a:lnTo>
                    <a:lnTo>
                      <a:pt x="3248" y="1535"/>
                    </a:lnTo>
                    <a:lnTo>
                      <a:pt x="3301" y="1553"/>
                    </a:lnTo>
                    <a:lnTo>
                      <a:pt x="3345" y="1509"/>
                    </a:lnTo>
                    <a:lnTo>
                      <a:pt x="3433" y="1509"/>
                    </a:lnTo>
                    <a:lnTo>
                      <a:pt x="3398" y="1447"/>
                    </a:lnTo>
                    <a:lnTo>
                      <a:pt x="3354" y="1403"/>
                    </a:lnTo>
                    <a:lnTo>
                      <a:pt x="3398" y="1368"/>
                    </a:lnTo>
                    <a:lnTo>
                      <a:pt x="3380" y="1306"/>
                    </a:lnTo>
                    <a:lnTo>
                      <a:pt x="3433" y="1280"/>
                    </a:lnTo>
                    <a:lnTo>
                      <a:pt x="3362" y="1244"/>
                    </a:lnTo>
                    <a:lnTo>
                      <a:pt x="3371" y="1191"/>
                    </a:lnTo>
                    <a:lnTo>
                      <a:pt x="3345" y="1138"/>
                    </a:lnTo>
                    <a:lnTo>
                      <a:pt x="3283" y="1094"/>
                    </a:lnTo>
                    <a:lnTo>
                      <a:pt x="3212" y="1077"/>
                    </a:lnTo>
                    <a:lnTo>
                      <a:pt x="3133" y="1041"/>
                    </a:lnTo>
                    <a:lnTo>
                      <a:pt x="3089" y="1103"/>
                    </a:lnTo>
                    <a:lnTo>
                      <a:pt x="3018" y="1059"/>
                    </a:lnTo>
                    <a:lnTo>
                      <a:pt x="2983" y="1094"/>
                    </a:lnTo>
                    <a:lnTo>
                      <a:pt x="2912" y="1094"/>
                    </a:lnTo>
                    <a:lnTo>
                      <a:pt x="2895" y="1041"/>
                    </a:lnTo>
                    <a:lnTo>
                      <a:pt x="2824" y="1041"/>
                    </a:lnTo>
                    <a:lnTo>
                      <a:pt x="2771" y="1077"/>
                    </a:lnTo>
                    <a:lnTo>
                      <a:pt x="2736" y="1033"/>
                    </a:lnTo>
                    <a:lnTo>
                      <a:pt x="2692" y="1041"/>
                    </a:lnTo>
                    <a:lnTo>
                      <a:pt x="2656" y="1077"/>
                    </a:lnTo>
                    <a:lnTo>
                      <a:pt x="2595" y="1085"/>
                    </a:lnTo>
                    <a:lnTo>
                      <a:pt x="2595" y="406"/>
                    </a:lnTo>
                    <a:lnTo>
                      <a:pt x="2551" y="371"/>
                    </a:lnTo>
                    <a:lnTo>
                      <a:pt x="2506" y="353"/>
                    </a:lnTo>
                    <a:lnTo>
                      <a:pt x="2409" y="362"/>
                    </a:lnTo>
                    <a:lnTo>
                      <a:pt x="2348" y="353"/>
                    </a:lnTo>
                    <a:lnTo>
                      <a:pt x="2295" y="282"/>
                    </a:lnTo>
                    <a:lnTo>
                      <a:pt x="2251" y="238"/>
                    </a:lnTo>
                    <a:lnTo>
                      <a:pt x="2189" y="212"/>
                    </a:lnTo>
                    <a:lnTo>
                      <a:pt x="2189" y="159"/>
                    </a:lnTo>
                    <a:lnTo>
                      <a:pt x="2242" y="124"/>
                    </a:lnTo>
                    <a:lnTo>
                      <a:pt x="2251" y="71"/>
                    </a:lnTo>
                    <a:lnTo>
                      <a:pt x="2242" y="0"/>
                    </a:lnTo>
                    <a:lnTo>
                      <a:pt x="2189" y="80"/>
                    </a:lnTo>
                    <a:lnTo>
                      <a:pt x="2101" y="97"/>
                    </a:lnTo>
                    <a:lnTo>
                      <a:pt x="1995" y="115"/>
                    </a:lnTo>
                    <a:lnTo>
                      <a:pt x="1942" y="115"/>
                    </a:lnTo>
                    <a:lnTo>
                      <a:pt x="1880" y="132"/>
                    </a:lnTo>
                    <a:lnTo>
                      <a:pt x="1827" y="177"/>
                    </a:lnTo>
                    <a:lnTo>
                      <a:pt x="1748" y="177"/>
                    </a:lnTo>
                    <a:lnTo>
                      <a:pt x="1695" y="203"/>
                    </a:lnTo>
                    <a:lnTo>
                      <a:pt x="1615" y="230"/>
                    </a:lnTo>
                    <a:lnTo>
                      <a:pt x="1553" y="221"/>
                    </a:lnTo>
                    <a:lnTo>
                      <a:pt x="1492" y="212"/>
                    </a:lnTo>
                    <a:lnTo>
                      <a:pt x="1412" y="230"/>
                    </a:lnTo>
                    <a:lnTo>
                      <a:pt x="1315" y="221"/>
                    </a:lnTo>
                    <a:lnTo>
                      <a:pt x="1271" y="291"/>
                    </a:lnTo>
                    <a:lnTo>
                      <a:pt x="1218" y="344"/>
                    </a:lnTo>
                    <a:lnTo>
                      <a:pt x="1130" y="344"/>
                    </a:lnTo>
                    <a:lnTo>
                      <a:pt x="1042" y="388"/>
                    </a:lnTo>
                    <a:lnTo>
                      <a:pt x="971" y="441"/>
                    </a:lnTo>
                    <a:lnTo>
                      <a:pt x="944" y="512"/>
                    </a:lnTo>
                    <a:lnTo>
                      <a:pt x="892" y="556"/>
                    </a:lnTo>
                    <a:lnTo>
                      <a:pt x="794" y="503"/>
                    </a:lnTo>
                    <a:lnTo>
                      <a:pt x="724" y="441"/>
                    </a:lnTo>
                    <a:lnTo>
                      <a:pt x="644" y="432"/>
                    </a:lnTo>
                    <a:lnTo>
                      <a:pt x="591" y="494"/>
                    </a:lnTo>
                    <a:lnTo>
                      <a:pt x="609" y="565"/>
                    </a:lnTo>
                    <a:lnTo>
                      <a:pt x="644" y="618"/>
                    </a:lnTo>
                    <a:lnTo>
                      <a:pt x="644" y="724"/>
                    </a:lnTo>
                    <a:lnTo>
                      <a:pt x="636" y="847"/>
                    </a:lnTo>
                    <a:lnTo>
                      <a:pt x="600" y="944"/>
                    </a:lnTo>
                    <a:lnTo>
                      <a:pt x="609" y="1033"/>
                    </a:lnTo>
                    <a:lnTo>
                      <a:pt x="636" y="1112"/>
                    </a:lnTo>
                    <a:lnTo>
                      <a:pt x="565" y="1103"/>
                    </a:lnTo>
                    <a:lnTo>
                      <a:pt x="539" y="1147"/>
                    </a:lnTo>
                    <a:lnTo>
                      <a:pt x="530" y="1200"/>
                    </a:lnTo>
                    <a:lnTo>
                      <a:pt x="494" y="1244"/>
                    </a:lnTo>
                    <a:lnTo>
                      <a:pt x="433" y="1280"/>
                    </a:lnTo>
                    <a:lnTo>
                      <a:pt x="380" y="1262"/>
                    </a:lnTo>
                    <a:lnTo>
                      <a:pt x="318" y="1315"/>
                    </a:lnTo>
                    <a:lnTo>
                      <a:pt x="327" y="1385"/>
                    </a:lnTo>
                    <a:lnTo>
                      <a:pt x="62" y="1597"/>
                    </a:lnTo>
                    <a:lnTo>
                      <a:pt x="0" y="1641"/>
                    </a:lnTo>
                    <a:lnTo>
                      <a:pt x="53" y="1641"/>
                    </a:lnTo>
                    <a:lnTo>
                      <a:pt x="62" y="1703"/>
                    </a:lnTo>
                    <a:lnTo>
                      <a:pt x="97" y="1738"/>
                    </a:lnTo>
                    <a:lnTo>
                      <a:pt x="141" y="1721"/>
                    </a:lnTo>
                    <a:lnTo>
                      <a:pt x="168" y="1791"/>
                    </a:lnTo>
                    <a:lnTo>
                      <a:pt x="168" y="1844"/>
                    </a:lnTo>
                    <a:lnTo>
                      <a:pt x="230" y="1827"/>
                    </a:lnTo>
                    <a:lnTo>
                      <a:pt x="256" y="1888"/>
                    </a:lnTo>
                    <a:lnTo>
                      <a:pt x="274" y="1950"/>
                    </a:lnTo>
                    <a:lnTo>
                      <a:pt x="327" y="1941"/>
                    </a:lnTo>
                    <a:lnTo>
                      <a:pt x="362" y="1985"/>
                    </a:lnTo>
                    <a:lnTo>
                      <a:pt x="406" y="1994"/>
                    </a:lnTo>
                    <a:lnTo>
                      <a:pt x="433" y="2038"/>
                    </a:lnTo>
                    <a:lnTo>
                      <a:pt x="477" y="2083"/>
                    </a:lnTo>
                    <a:lnTo>
                      <a:pt x="530" y="2109"/>
                    </a:lnTo>
                    <a:lnTo>
                      <a:pt x="583" y="2100"/>
                    </a:lnTo>
                    <a:lnTo>
                      <a:pt x="627" y="2118"/>
                    </a:lnTo>
                    <a:lnTo>
                      <a:pt x="662" y="2144"/>
                    </a:lnTo>
                    <a:lnTo>
                      <a:pt x="706" y="2118"/>
                    </a:lnTo>
                    <a:lnTo>
                      <a:pt x="741" y="2144"/>
                    </a:lnTo>
                    <a:lnTo>
                      <a:pt x="786" y="2118"/>
                    </a:lnTo>
                    <a:lnTo>
                      <a:pt x="839" y="2127"/>
                    </a:lnTo>
                    <a:lnTo>
                      <a:pt x="865" y="2171"/>
                    </a:lnTo>
                    <a:lnTo>
                      <a:pt x="918" y="2215"/>
                    </a:lnTo>
                  </a:path>
                </a:pathLst>
              </a:custGeom>
              <a:solidFill>
                <a:srgbClr val="D0D0B6"/>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53" name="Freeform 30">
                <a:extLst>
                  <a:ext uri="{FF2B5EF4-FFF2-40B4-BE49-F238E27FC236}">
                    <a16:creationId xmlns:a16="http://schemas.microsoft.com/office/drawing/2014/main" id="{AF9ACBB1-57DE-4188-8361-46B8D40C59DC}"/>
                  </a:ext>
                </a:extLst>
              </p:cNvPr>
              <p:cNvSpPr>
                <a:spLocks noChangeArrowheads="1"/>
              </p:cNvSpPr>
              <p:nvPr/>
            </p:nvSpPr>
            <p:spPr bwMode="auto">
              <a:xfrm>
                <a:off x="6673845" y="5438776"/>
                <a:ext cx="2109788" cy="1581150"/>
              </a:xfrm>
              <a:custGeom>
                <a:avLst/>
                <a:gdLst>
                  <a:gd name="T0" fmla="*/ 803 w 5859"/>
                  <a:gd name="T1" fmla="*/ 670 h 4394"/>
                  <a:gd name="T2" fmla="*/ 1015 w 5859"/>
                  <a:gd name="T3" fmla="*/ 759 h 4394"/>
                  <a:gd name="T4" fmla="*/ 1332 w 5859"/>
                  <a:gd name="T5" fmla="*/ 820 h 4394"/>
                  <a:gd name="T6" fmla="*/ 1658 w 5859"/>
                  <a:gd name="T7" fmla="*/ 785 h 4394"/>
                  <a:gd name="T8" fmla="*/ 1949 w 5859"/>
                  <a:gd name="T9" fmla="*/ 812 h 4394"/>
                  <a:gd name="T10" fmla="*/ 2258 w 5859"/>
                  <a:gd name="T11" fmla="*/ 794 h 4394"/>
                  <a:gd name="T12" fmla="*/ 2532 w 5859"/>
                  <a:gd name="T13" fmla="*/ 776 h 4394"/>
                  <a:gd name="T14" fmla="*/ 2743 w 5859"/>
                  <a:gd name="T15" fmla="*/ 520 h 4394"/>
                  <a:gd name="T16" fmla="*/ 3052 w 5859"/>
                  <a:gd name="T17" fmla="*/ 414 h 4394"/>
                  <a:gd name="T18" fmla="*/ 3238 w 5859"/>
                  <a:gd name="T19" fmla="*/ 150 h 4394"/>
                  <a:gd name="T20" fmla="*/ 3564 w 5859"/>
                  <a:gd name="T21" fmla="*/ 0 h 4394"/>
                  <a:gd name="T22" fmla="*/ 3793 w 5859"/>
                  <a:gd name="T23" fmla="*/ 106 h 4394"/>
                  <a:gd name="T24" fmla="*/ 4076 w 5859"/>
                  <a:gd name="T25" fmla="*/ 229 h 4394"/>
                  <a:gd name="T26" fmla="*/ 4217 w 5859"/>
                  <a:gd name="T27" fmla="*/ 450 h 4394"/>
                  <a:gd name="T28" fmla="*/ 4561 w 5859"/>
                  <a:gd name="T29" fmla="*/ 476 h 4394"/>
                  <a:gd name="T30" fmla="*/ 4852 w 5859"/>
                  <a:gd name="T31" fmla="*/ 520 h 4394"/>
                  <a:gd name="T32" fmla="*/ 4861 w 5859"/>
                  <a:gd name="T33" fmla="*/ 688 h 4394"/>
                  <a:gd name="T34" fmla="*/ 4852 w 5859"/>
                  <a:gd name="T35" fmla="*/ 953 h 4394"/>
                  <a:gd name="T36" fmla="*/ 4914 w 5859"/>
                  <a:gd name="T37" fmla="*/ 1129 h 4394"/>
                  <a:gd name="T38" fmla="*/ 4994 w 5859"/>
                  <a:gd name="T39" fmla="*/ 1120 h 4394"/>
                  <a:gd name="T40" fmla="*/ 5214 w 5859"/>
                  <a:gd name="T41" fmla="*/ 1120 h 4394"/>
                  <a:gd name="T42" fmla="*/ 5426 w 5859"/>
                  <a:gd name="T43" fmla="*/ 1209 h 4394"/>
                  <a:gd name="T44" fmla="*/ 5523 w 5859"/>
                  <a:gd name="T45" fmla="*/ 1253 h 4394"/>
                  <a:gd name="T46" fmla="*/ 5779 w 5859"/>
                  <a:gd name="T47" fmla="*/ 1209 h 4394"/>
                  <a:gd name="T48" fmla="*/ 5814 w 5859"/>
                  <a:gd name="T49" fmla="*/ 1367 h 4394"/>
                  <a:gd name="T50" fmla="*/ 5250 w 5859"/>
                  <a:gd name="T51" fmla="*/ 4393 h 4394"/>
                  <a:gd name="T52" fmla="*/ 5100 w 5859"/>
                  <a:gd name="T53" fmla="*/ 4146 h 4394"/>
                  <a:gd name="T54" fmla="*/ 4861 w 5859"/>
                  <a:gd name="T55" fmla="*/ 3961 h 4394"/>
                  <a:gd name="T56" fmla="*/ 4508 w 5859"/>
                  <a:gd name="T57" fmla="*/ 4014 h 4394"/>
                  <a:gd name="T58" fmla="*/ 4994 w 5859"/>
                  <a:gd name="T59" fmla="*/ 2866 h 4394"/>
                  <a:gd name="T60" fmla="*/ 4817 w 5859"/>
                  <a:gd name="T61" fmla="*/ 2743 h 4394"/>
                  <a:gd name="T62" fmla="*/ 4658 w 5859"/>
                  <a:gd name="T63" fmla="*/ 2619 h 4394"/>
                  <a:gd name="T64" fmla="*/ 4455 w 5859"/>
                  <a:gd name="T65" fmla="*/ 2593 h 4394"/>
                  <a:gd name="T66" fmla="*/ 4226 w 5859"/>
                  <a:gd name="T67" fmla="*/ 2452 h 4394"/>
                  <a:gd name="T68" fmla="*/ 3952 w 5859"/>
                  <a:gd name="T69" fmla="*/ 2469 h 4394"/>
                  <a:gd name="T70" fmla="*/ 3732 w 5859"/>
                  <a:gd name="T71" fmla="*/ 2575 h 4394"/>
                  <a:gd name="T72" fmla="*/ 3467 w 5859"/>
                  <a:gd name="T73" fmla="*/ 2593 h 4394"/>
                  <a:gd name="T74" fmla="*/ 3193 w 5859"/>
                  <a:gd name="T75" fmla="*/ 2381 h 4394"/>
                  <a:gd name="T76" fmla="*/ 2982 w 5859"/>
                  <a:gd name="T77" fmla="*/ 2566 h 4394"/>
                  <a:gd name="T78" fmla="*/ 2690 w 5859"/>
                  <a:gd name="T79" fmla="*/ 2716 h 4394"/>
                  <a:gd name="T80" fmla="*/ 2346 w 5859"/>
                  <a:gd name="T81" fmla="*/ 2708 h 4394"/>
                  <a:gd name="T82" fmla="*/ 2073 w 5859"/>
                  <a:gd name="T83" fmla="*/ 2769 h 4394"/>
                  <a:gd name="T84" fmla="*/ 1764 w 5859"/>
                  <a:gd name="T85" fmla="*/ 2725 h 4394"/>
                  <a:gd name="T86" fmla="*/ 1526 w 5859"/>
                  <a:gd name="T87" fmla="*/ 2611 h 4394"/>
                  <a:gd name="T88" fmla="*/ 1578 w 5859"/>
                  <a:gd name="T89" fmla="*/ 2399 h 4394"/>
                  <a:gd name="T90" fmla="*/ 1517 w 5859"/>
                  <a:gd name="T91" fmla="*/ 2187 h 4394"/>
                  <a:gd name="T92" fmla="*/ 1368 w 5859"/>
                  <a:gd name="T93" fmla="*/ 2108 h 4394"/>
                  <a:gd name="T94" fmla="*/ 1094 w 5859"/>
                  <a:gd name="T95" fmla="*/ 2072 h 4394"/>
                  <a:gd name="T96" fmla="*/ 1121 w 5859"/>
                  <a:gd name="T97" fmla="*/ 1843 h 4394"/>
                  <a:gd name="T98" fmla="*/ 971 w 5859"/>
                  <a:gd name="T99" fmla="*/ 1649 h 4394"/>
                  <a:gd name="T100" fmla="*/ 582 w 5859"/>
                  <a:gd name="T101" fmla="*/ 1473 h 4394"/>
                  <a:gd name="T102" fmla="*/ 326 w 5859"/>
                  <a:gd name="T103" fmla="*/ 1350 h 4394"/>
                  <a:gd name="T104" fmla="*/ 123 w 5859"/>
                  <a:gd name="T105" fmla="*/ 1209 h 4394"/>
                  <a:gd name="T106" fmla="*/ 62 w 5859"/>
                  <a:gd name="T107" fmla="*/ 997 h 4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59" h="4394">
                    <a:moveTo>
                      <a:pt x="0" y="856"/>
                    </a:moveTo>
                    <a:lnTo>
                      <a:pt x="600" y="662"/>
                    </a:lnTo>
                    <a:lnTo>
                      <a:pt x="688" y="679"/>
                    </a:lnTo>
                    <a:lnTo>
                      <a:pt x="741" y="653"/>
                    </a:lnTo>
                    <a:lnTo>
                      <a:pt x="803" y="670"/>
                    </a:lnTo>
                    <a:lnTo>
                      <a:pt x="865" y="670"/>
                    </a:lnTo>
                    <a:lnTo>
                      <a:pt x="865" y="714"/>
                    </a:lnTo>
                    <a:lnTo>
                      <a:pt x="953" y="714"/>
                    </a:lnTo>
                    <a:lnTo>
                      <a:pt x="953" y="785"/>
                    </a:lnTo>
                    <a:lnTo>
                      <a:pt x="1015" y="759"/>
                    </a:lnTo>
                    <a:lnTo>
                      <a:pt x="1068" y="803"/>
                    </a:lnTo>
                    <a:lnTo>
                      <a:pt x="1129" y="785"/>
                    </a:lnTo>
                    <a:lnTo>
                      <a:pt x="1209" y="759"/>
                    </a:lnTo>
                    <a:lnTo>
                      <a:pt x="1262" y="794"/>
                    </a:lnTo>
                    <a:lnTo>
                      <a:pt x="1332" y="820"/>
                    </a:lnTo>
                    <a:lnTo>
                      <a:pt x="1421" y="873"/>
                    </a:lnTo>
                    <a:lnTo>
                      <a:pt x="1508" y="847"/>
                    </a:lnTo>
                    <a:lnTo>
                      <a:pt x="1552" y="803"/>
                    </a:lnTo>
                    <a:lnTo>
                      <a:pt x="1587" y="759"/>
                    </a:lnTo>
                    <a:lnTo>
                      <a:pt x="1658" y="785"/>
                    </a:lnTo>
                    <a:lnTo>
                      <a:pt x="1720" y="838"/>
                    </a:lnTo>
                    <a:lnTo>
                      <a:pt x="1790" y="864"/>
                    </a:lnTo>
                    <a:lnTo>
                      <a:pt x="1843" y="847"/>
                    </a:lnTo>
                    <a:lnTo>
                      <a:pt x="1887" y="794"/>
                    </a:lnTo>
                    <a:lnTo>
                      <a:pt x="1949" y="812"/>
                    </a:lnTo>
                    <a:lnTo>
                      <a:pt x="2029" y="856"/>
                    </a:lnTo>
                    <a:lnTo>
                      <a:pt x="2099" y="917"/>
                    </a:lnTo>
                    <a:lnTo>
                      <a:pt x="2161" y="926"/>
                    </a:lnTo>
                    <a:lnTo>
                      <a:pt x="2214" y="864"/>
                    </a:lnTo>
                    <a:lnTo>
                      <a:pt x="2258" y="794"/>
                    </a:lnTo>
                    <a:lnTo>
                      <a:pt x="2302" y="776"/>
                    </a:lnTo>
                    <a:lnTo>
                      <a:pt x="2355" y="829"/>
                    </a:lnTo>
                    <a:lnTo>
                      <a:pt x="2408" y="847"/>
                    </a:lnTo>
                    <a:lnTo>
                      <a:pt x="2479" y="856"/>
                    </a:lnTo>
                    <a:lnTo>
                      <a:pt x="2532" y="776"/>
                    </a:lnTo>
                    <a:lnTo>
                      <a:pt x="2576" y="714"/>
                    </a:lnTo>
                    <a:lnTo>
                      <a:pt x="2584" y="644"/>
                    </a:lnTo>
                    <a:lnTo>
                      <a:pt x="2611" y="573"/>
                    </a:lnTo>
                    <a:lnTo>
                      <a:pt x="2682" y="538"/>
                    </a:lnTo>
                    <a:lnTo>
                      <a:pt x="2743" y="520"/>
                    </a:lnTo>
                    <a:lnTo>
                      <a:pt x="2761" y="450"/>
                    </a:lnTo>
                    <a:lnTo>
                      <a:pt x="2796" y="406"/>
                    </a:lnTo>
                    <a:lnTo>
                      <a:pt x="2885" y="432"/>
                    </a:lnTo>
                    <a:lnTo>
                      <a:pt x="2964" y="450"/>
                    </a:lnTo>
                    <a:lnTo>
                      <a:pt x="3052" y="414"/>
                    </a:lnTo>
                    <a:lnTo>
                      <a:pt x="3079" y="335"/>
                    </a:lnTo>
                    <a:lnTo>
                      <a:pt x="3105" y="273"/>
                    </a:lnTo>
                    <a:lnTo>
                      <a:pt x="3149" y="238"/>
                    </a:lnTo>
                    <a:lnTo>
                      <a:pt x="3211" y="212"/>
                    </a:lnTo>
                    <a:lnTo>
                      <a:pt x="3238" y="150"/>
                    </a:lnTo>
                    <a:lnTo>
                      <a:pt x="3264" y="123"/>
                    </a:lnTo>
                    <a:lnTo>
                      <a:pt x="3352" y="97"/>
                    </a:lnTo>
                    <a:lnTo>
                      <a:pt x="3485" y="97"/>
                    </a:lnTo>
                    <a:lnTo>
                      <a:pt x="3555" y="70"/>
                    </a:lnTo>
                    <a:lnTo>
                      <a:pt x="3564" y="0"/>
                    </a:lnTo>
                    <a:lnTo>
                      <a:pt x="3617" y="44"/>
                    </a:lnTo>
                    <a:lnTo>
                      <a:pt x="3696" y="35"/>
                    </a:lnTo>
                    <a:lnTo>
                      <a:pt x="3758" y="17"/>
                    </a:lnTo>
                    <a:lnTo>
                      <a:pt x="3785" y="62"/>
                    </a:lnTo>
                    <a:lnTo>
                      <a:pt x="3793" y="106"/>
                    </a:lnTo>
                    <a:lnTo>
                      <a:pt x="3873" y="123"/>
                    </a:lnTo>
                    <a:lnTo>
                      <a:pt x="3917" y="150"/>
                    </a:lnTo>
                    <a:lnTo>
                      <a:pt x="3970" y="123"/>
                    </a:lnTo>
                    <a:lnTo>
                      <a:pt x="4032" y="185"/>
                    </a:lnTo>
                    <a:lnTo>
                      <a:pt x="4076" y="229"/>
                    </a:lnTo>
                    <a:lnTo>
                      <a:pt x="3996" y="273"/>
                    </a:lnTo>
                    <a:lnTo>
                      <a:pt x="4067" y="326"/>
                    </a:lnTo>
                    <a:lnTo>
                      <a:pt x="4102" y="353"/>
                    </a:lnTo>
                    <a:lnTo>
                      <a:pt x="4111" y="423"/>
                    </a:lnTo>
                    <a:lnTo>
                      <a:pt x="4217" y="450"/>
                    </a:lnTo>
                    <a:lnTo>
                      <a:pt x="4261" y="406"/>
                    </a:lnTo>
                    <a:lnTo>
                      <a:pt x="4367" y="459"/>
                    </a:lnTo>
                    <a:lnTo>
                      <a:pt x="4411" y="441"/>
                    </a:lnTo>
                    <a:lnTo>
                      <a:pt x="4447" y="467"/>
                    </a:lnTo>
                    <a:lnTo>
                      <a:pt x="4561" y="476"/>
                    </a:lnTo>
                    <a:lnTo>
                      <a:pt x="4614" y="547"/>
                    </a:lnTo>
                    <a:lnTo>
                      <a:pt x="4685" y="573"/>
                    </a:lnTo>
                    <a:lnTo>
                      <a:pt x="4755" y="582"/>
                    </a:lnTo>
                    <a:lnTo>
                      <a:pt x="4791" y="520"/>
                    </a:lnTo>
                    <a:lnTo>
                      <a:pt x="4852" y="520"/>
                    </a:lnTo>
                    <a:lnTo>
                      <a:pt x="4905" y="538"/>
                    </a:lnTo>
                    <a:lnTo>
                      <a:pt x="4870" y="582"/>
                    </a:lnTo>
                    <a:lnTo>
                      <a:pt x="4808" y="626"/>
                    </a:lnTo>
                    <a:lnTo>
                      <a:pt x="4791" y="697"/>
                    </a:lnTo>
                    <a:lnTo>
                      <a:pt x="4861" y="688"/>
                    </a:lnTo>
                    <a:lnTo>
                      <a:pt x="4870" y="767"/>
                    </a:lnTo>
                    <a:lnTo>
                      <a:pt x="4861" y="838"/>
                    </a:lnTo>
                    <a:lnTo>
                      <a:pt x="4817" y="856"/>
                    </a:lnTo>
                    <a:lnTo>
                      <a:pt x="4808" y="900"/>
                    </a:lnTo>
                    <a:lnTo>
                      <a:pt x="4852" y="953"/>
                    </a:lnTo>
                    <a:lnTo>
                      <a:pt x="4905" y="997"/>
                    </a:lnTo>
                    <a:lnTo>
                      <a:pt x="4870" y="1059"/>
                    </a:lnTo>
                    <a:lnTo>
                      <a:pt x="4808" y="1085"/>
                    </a:lnTo>
                    <a:lnTo>
                      <a:pt x="4835" y="1129"/>
                    </a:lnTo>
                    <a:lnTo>
                      <a:pt x="4914" y="1129"/>
                    </a:lnTo>
                    <a:lnTo>
                      <a:pt x="4923" y="1191"/>
                    </a:lnTo>
                    <a:lnTo>
                      <a:pt x="4985" y="1235"/>
                    </a:lnTo>
                    <a:lnTo>
                      <a:pt x="5038" y="1191"/>
                    </a:lnTo>
                    <a:lnTo>
                      <a:pt x="5064" y="1138"/>
                    </a:lnTo>
                    <a:lnTo>
                      <a:pt x="4994" y="1120"/>
                    </a:lnTo>
                    <a:lnTo>
                      <a:pt x="5038" y="1085"/>
                    </a:lnTo>
                    <a:lnTo>
                      <a:pt x="5117" y="1085"/>
                    </a:lnTo>
                    <a:lnTo>
                      <a:pt x="5170" y="1076"/>
                    </a:lnTo>
                    <a:lnTo>
                      <a:pt x="5250" y="1067"/>
                    </a:lnTo>
                    <a:lnTo>
                      <a:pt x="5214" y="1120"/>
                    </a:lnTo>
                    <a:lnTo>
                      <a:pt x="5214" y="1182"/>
                    </a:lnTo>
                    <a:lnTo>
                      <a:pt x="5276" y="1200"/>
                    </a:lnTo>
                    <a:lnTo>
                      <a:pt x="5329" y="1173"/>
                    </a:lnTo>
                    <a:lnTo>
                      <a:pt x="5355" y="1138"/>
                    </a:lnTo>
                    <a:lnTo>
                      <a:pt x="5426" y="1209"/>
                    </a:lnTo>
                    <a:lnTo>
                      <a:pt x="5435" y="1147"/>
                    </a:lnTo>
                    <a:lnTo>
                      <a:pt x="5479" y="1120"/>
                    </a:lnTo>
                    <a:lnTo>
                      <a:pt x="5532" y="1165"/>
                    </a:lnTo>
                    <a:lnTo>
                      <a:pt x="5558" y="1217"/>
                    </a:lnTo>
                    <a:lnTo>
                      <a:pt x="5523" y="1253"/>
                    </a:lnTo>
                    <a:lnTo>
                      <a:pt x="5567" y="1332"/>
                    </a:lnTo>
                    <a:lnTo>
                      <a:pt x="5638" y="1262"/>
                    </a:lnTo>
                    <a:lnTo>
                      <a:pt x="5700" y="1297"/>
                    </a:lnTo>
                    <a:lnTo>
                      <a:pt x="5761" y="1279"/>
                    </a:lnTo>
                    <a:lnTo>
                      <a:pt x="5779" y="1209"/>
                    </a:lnTo>
                    <a:lnTo>
                      <a:pt x="5779" y="1165"/>
                    </a:lnTo>
                    <a:lnTo>
                      <a:pt x="5814" y="1129"/>
                    </a:lnTo>
                    <a:lnTo>
                      <a:pt x="5858" y="1182"/>
                    </a:lnTo>
                    <a:lnTo>
                      <a:pt x="5823" y="1279"/>
                    </a:lnTo>
                    <a:lnTo>
                      <a:pt x="5814" y="1367"/>
                    </a:lnTo>
                    <a:lnTo>
                      <a:pt x="5841" y="1429"/>
                    </a:lnTo>
                    <a:lnTo>
                      <a:pt x="5814" y="1500"/>
                    </a:lnTo>
                    <a:lnTo>
                      <a:pt x="5788" y="1587"/>
                    </a:lnTo>
                    <a:lnTo>
                      <a:pt x="5797" y="1640"/>
                    </a:lnTo>
                    <a:lnTo>
                      <a:pt x="5250" y="4393"/>
                    </a:lnTo>
                    <a:lnTo>
                      <a:pt x="5197" y="4358"/>
                    </a:lnTo>
                    <a:lnTo>
                      <a:pt x="5170" y="4287"/>
                    </a:lnTo>
                    <a:lnTo>
                      <a:pt x="5117" y="4261"/>
                    </a:lnTo>
                    <a:lnTo>
                      <a:pt x="5100" y="4208"/>
                    </a:lnTo>
                    <a:lnTo>
                      <a:pt x="5100" y="4146"/>
                    </a:lnTo>
                    <a:lnTo>
                      <a:pt x="5064" y="4102"/>
                    </a:lnTo>
                    <a:lnTo>
                      <a:pt x="4985" y="4084"/>
                    </a:lnTo>
                    <a:lnTo>
                      <a:pt x="4941" y="4058"/>
                    </a:lnTo>
                    <a:lnTo>
                      <a:pt x="4888" y="4005"/>
                    </a:lnTo>
                    <a:lnTo>
                      <a:pt x="4861" y="3961"/>
                    </a:lnTo>
                    <a:lnTo>
                      <a:pt x="4782" y="3934"/>
                    </a:lnTo>
                    <a:lnTo>
                      <a:pt x="4729" y="3987"/>
                    </a:lnTo>
                    <a:lnTo>
                      <a:pt x="4676" y="4040"/>
                    </a:lnTo>
                    <a:lnTo>
                      <a:pt x="4579" y="4014"/>
                    </a:lnTo>
                    <a:lnTo>
                      <a:pt x="4508" y="4014"/>
                    </a:lnTo>
                    <a:lnTo>
                      <a:pt x="4411" y="4022"/>
                    </a:lnTo>
                    <a:lnTo>
                      <a:pt x="4341" y="4005"/>
                    </a:lnTo>
                    <a:lnTo>
                      <a:pt x="5108" y="2911"/>
                    </a:lnTo>
                    <a:lnTo>
                      <a:pt x="5082" y="2805"/>
                    </a:lnTo>
                    <a:lnTo>
                      <a:pt x="4994" y="2866"/>
                    </a:lnTo>
                    <a:lnTo>
                      <a:pt x="4994" y="2796"/>
                    </a:lnTo>
                    <a:lnTo>
                      <a:pt x="4932" y="2805"/>
                    </a:lnTo>
                    <a:lnTo>
                      <a:pt x="4923" y="2752"/>
                    </a:lnTo>
                    <a:lnTo>
                      <a:pt x="4905" y="2699"/>
                    </a:lnTo>
                    <a:lnTo>
                      <a:pt x="4817" y="2743"/>
                    </a:lnTo>
                    <a:lnTo>
                      <a:pt x="4764" y="2725"/>
                    </a:lnTo>
                    <a:lnTo>
                      <a:pt x="4817" y="2681"/>
                    </a:lnTo>
                    <a:lnTo>
                      <a:pt x="4764" y="2664"/>
                    </a:lnTo>
                    <a:lnTo>
                      <a:pt x="4702" y="2690"/>
                    </a:lnTo>
                    <a:lnTo>
                      <a:pt x="4658" y="2619"/>
                    </a:lnTo>
                    <a:lnTo>
                      <a:pt x="4614" y="2646"/>
                    </a:lnTo>
                    <a:lnTo>
                      <a:pt x="4552" y="2602"/>
                    </a:lnTo>
                    <a:lnTo>
                      <a:pt x="4535" y="2664"/>
                    </a:lnTo>
                    <a:lnTo>
                      <a:pt x="4464" y="2655"/>
                    </a:lnTo>
                    <a:lnTo>
                      <a:pt x="4455" y="2593"/>
                    </a:lnTo>
                    <a:lnTo>
                      <a:pt x="4429" y="2540"/>
                    </a:lnTo>
                    <a:lnTo>
                      <a:pt x="4349" y="2531"/>
                    </a:lnTo>
                    <a:lnTo>
                      <a:pt x="4296" y="2487"/>
                    </a:lnTo>
                    <a:lnTo>
                      <a:pt x="4235" y="2496"/>
                    </a:lnTo>
                    <a:lnTo>
                      <a:pt x="4226" y="2452"/>
                    </a:lnTo>
                    <a:lnTo>
                      <a:pt x="4164" y="2408"/>
                    </a:lnTo>
                    <a:lnTo>
                      <a:pt x="4102" y="2434"/>
                    </a:lnTo>
                    <a:lnTo>
                      <a:pt x="4032" y="2399"/>
                    </a:lnTo>
                    <a:lnTo>
                      <a:pt x="4041" y="2487"/>
                    </a:lnTo>
                    <a:lnTo>
                      <a:pt x="3952" y="2469"/>
                    </a:lnTo>
                    <a:lnTo>
                      <a:pt x="3882" y="2461"/>
                    </a:lnTo>
                    <a:lnTo>
                      <a:pt x="3873" y="2514"/>
                    </a:lnTo>
                    <a:lnTo>
                      <a:pt x="3846" y="2575"/>
                    </a:lnTo>
                    <a:lnTo>
                      <a:pt x="3776" y="2593"/>
                    </a:lnTo>
                    <a:lnTo>
                      <a:pt x="3732" y="2575"/>
                    </a:lnTo>
                    <a:lnTo>
                      <a:pt x="3652" y="2602"/>
                    </a:lnTo>
                    <a:lnTo>
                      <a:pt x="3599" y="2611"/>
                    </a:lnTo>
                    <a:lnTo>
                      <a:pt x="3538" y="2558"/>
                    </a:lnTo>
                    <a:lnTo>
                      <a:pt x="3502" y="2487"/>
                    </a:lnTo>
                    <a:lnTo>
                      <a:pt x="3467" y="2593"/>
                    </a:lnTo>
                    <a:lnTo>
                      <a:pt x="3440" y="2478"/>
                    </a:lnTo>
                    <a:lnTo>
                      <a:pt x="3352" y="2461"/>
                    </a:lnTo>
                    <a:lnTo>
                      <a:pt x="3308" y="2434"/>
                    </a:lnTo>
                    <a:lnTo>
                      <a:pt x="3202" y="2452"/>
                    </a:lnTo>
                    <a:lnTo>
                      <a:pt x="3193" y="2381"/>
                    </a:lnTo>
                    <a:lnTo>
                      <a:pt x="3132" y="2408"/>
                    </a:lnTo>
                    <a:lnTo>
                      <a:pt x="3070" y="2425"/>
                    </a:lnTo>
                    <a:lnTo>
                      <a:pt x="3043" y="2496"/>
                    </a:lnTo>
                    <a:lnTo>
                      <a:pt x="3035" y="2549"/>
                    </a:lnTo>
                    <a:lnTo>
                      <a:pt x="2982" y="2566"/>
                    </a:lnTo>
                    <a:lnTo>
                      <a:pt x="2973" y="2611"/>
                    </a:lnTo>
                    <a:lnTo>
                      <a:pt x="2902" y="2611"/>
                    </a:lnTo>
                    <a:lnTo>
                      <a:pt x="2814" y="2593"/>
                    </a:lnTo>
                    <a:lnTo>
                      <a:pt x="2752" y="2646"/>
                    </a:lnTo>
                    <a:lnTo>
                      <a:pt x="2690" y="2716"/>
                    </a:lnTo>
                    <a:lnTo>
                      <a:pt x="2637" y="2708"/>
                    </a:lnTo>
                    <a:lnTo>
                      <a:pt x="2567" y="2734"/>
                    </a:lnTo>
                    <a:lnTo>
                      <a:pt x="2496" y="2752"/>
                    </a:lnTo>
                    <a:lnTo>
                      <a:pt x="2434" y="2716"/>
                    </a:lnTo>
                    <a:lnTo>
                      <a:pt x="2346" y="2708"/>
                    </a:lnTo>
                    <a:lnTo>
                      <a:pt x="2267" y="2725"/>
                    </a:lnTo>
                    <a:lnTo>
                      <a:pt x="2205" y="2699"/>
                    </a:lnTo>
                    <a:lnTo>
                      <a:pt x="2152" y="2672"/>
                    </a:lnTo>
                    <a:lnTo>
                      <a:pt x="2117" y="2725"/>
                    </a:lnTo>
                    <a:lnTo>
                      <a:pt x="2073" y="2769"/>
                    </a:lnTo>
                    <a:lnTo>
                      <a:pt x="2037" y="2699"/>
                    </a:lnTo>
                    <a:lnTo>
                      <a:pt x="2011" y="2752"/>
                    </a:lnTo>
                    <a:lnTo>
                      <a:pt x="1896" y="2761"/>
                    </a:lnTo>
                    <a:lnTo>
                      <a:pt x="1799" y="2778"/>
                    </a:lnTo>
                    <a:lnTo>
                      <a:pt x="1764" y="2725"/>
                    </a:lnTo>
                    <a:lnTo>
                      <a:pt x="1764" y="2690"/>
                    </a:lnTo>
                    <a:lnTo>
                      <a:pt x="1711" y="2672"/>
                    </a:lnTo>
                    <a:lnTo>
                      <a:pt x="1631" y="2672"/>
                    </a:lnTo>
                    <a:lnTo>
                      <a:pt x="1552" y="2646"/>
                    </a:lnTo>
                    <a:lnTo>
                      <a:pt x="1526" y="2611"/>
                    </a:lnTo>
                    <a:lnTo>
                      <a:pt x="1491" y="2540"/>
                    </a:lnTo>
                    <a:lnTo>
                      <a:pt x="1543" y="2522"/>
                    </a:lnTo>
                    <a:lnTo>
                      <a:pt x="1570" y="2478"/>
                    </a:lnTo>
                    <a:lnTo>
                      <a:pt x="1623" y="2443"/>
                    </a:lnTo>
                    <a:lnTo>
                      <a:pt x="1578" y="2399"/>
                    </a:lnTo>
                    <a:lnTo>
                      <a:pt x="1614" y="2372"/>
                    </a:lnTo>
                    <a:lnTo>
                      <a:pt x="1561" y="2319"/>
                    </a:lnTo>
                    <a:lnTo>
                      <a:pt x="1570" y="2258"/>
                    </a:lnTo>
                    <a:lnTo>
                      <a:pt x="1570" y="2205"/>
                    </a:lnTo>
                    <a:lnTo>
                      <a:pt x="1517" y="2187"/>
                    </a:lnTo>
                    <a:lnTo>
                      <a:pt x="1517" y="2134"/>
                    </a:lnTo>
                    <a:lnTo>
                      <a:pt x="1456" y="2143"/>
                    </a:lnTo>
                    <a:lnTo>
                      <a:pt x="1447" y="2081"/>
                    </a:lnTo>
                    <a:lnTo>
                      <a:pt x="1421" y="2134"/>
                    </a:lnTo>
                    <a:lnTo>
                      <a:pt x="1368" y="2108"/>
                    </a:lnTo>
                    <a:lnTo>
                      <a:pt x="1324" y="2143"/>
                    </a:lnTo>
                    <a:lnTo>
                      <a:pt x="1244" y="2143"/>
                    </a:lnTo>
                    <a:lnTo>
                      <a:pt x="1191" y="2125"/>
                    </a:lnTo>
                    <a:lnTo>
                      <a:pt x="1147" y="2072"/>
                    </a:lnTo>
                    <a:lnTo>
                      <a:pt x="1094" y="2072"/>
                    </a:lnTo>
                    <a:lnTo>
                      <a:pt x="1050" y="2019"/>
                    </a:lnTo>
                    <a:lnTo>
                      <a:pt x="1068" y="1958"/>
                    </a:lnTo>
                    <a:lnTo>
                      <a:pt x="1138" y="1914"/>
                    </a:lnTo>
                    <a:lnTo>
                      <a:pt x="1076" y="1896"/>
                    </a:lnTo>
                    <a:lnTo>
                      <a:pt x="1121" y="1843"/>
                    </a:lnTo>
                    <a:lnTo>
                      <a:pt x="1059" y="1808"/>
                    </a:lnTo>
                    <a:lnTo>
                      <a:pt x="1015" y="1772"/>
                    </a:lnTo>
                    <a:lnTo>
                      <a:pt x="1032" y="1737"/>
                    </a:lnTo>
                    <a:lnTo>
                      <a:pt x="979" y="1702"/>
                    </a:lnTo>
                    <a:lnTo>
                      <a:pt x="971" y="1649"/>
                    </a:lnTo>
                    <a:lnTo>
                      <a:pt x="909" y="1605"/>
                    </a:lnTo>
                    <a:lnTo>
                      <a:pt x="873" y="1578"/>
                    </a:lnTo>
                    <a:lnTo>
                      <a:pt x="662" y="1562"/>
                    </a:lnTo>
                    <a:lnTo>
                      <a:pt x="618" y="1535"/>
                    </a:lnTo>
                    <a:lnTo>
                      <a:pt x="582" y="1473"/>
                    </a:lnTo>
                    <a:lnTo>
                      <a:pt x="556" y="1420"/>
                    </a:lnTo>
                    <a:lnTo>
                      <a:pt x="503" y="1456"/>
                    </a:lnTo>
                    <a:lnTo>
                      <a:pt x="450" y="1438"/>
                    </a:lnTo>
                    <a:lnTo>
                      <a:pt x="423" y="1385"/>
                    </a:lnTo>
                    <a:lnTo>
                      <a:pt x="326" y="1350"/>
                    </a:lnTo>
                    <a:lnTo>
                      <a:pt x="256" y="1332"/>
                    </a:lnTo>
                    <a:lnTo>
                      <a:pt x="194" y="1350"/>
                    </a:lnTo>
                    <a:lnTo>
                      <a:pt x="141" y="1306"/>
                    </a:lnTo>
                    <a:lnTo>
                      <a:pt x="150" y="1253"/>
                    </a:lnTo>
                    <a:lnTo>
                      <a:pt x="123" y="1209"/>
                    </a:lnTo>
                    <a:lnTo>
                      <a:pt x="159" y="1165"/>
                    </a:lnTo>
                    <a:lnTo>
                      <a:pt x="123" y="1112"/>
                    </a:lnTo>
                    <a:lnTo>
                      <a:pt x="79" y="1085"/>
                    </a:lnTo>
                    <a:lnTo>
                      <a:pt x="0" y="1041"/>
                    </a:lnTo>
                    <a:lnTo>
                      <a:pt x="62" y="997"/>
                    </a:lnTo>
                    <a:lnTo>
                      <a:pt x="53" y="944"/>
                    </a:lnTo>
                    <a:lnTo>
                      <a:pt x="0" y="856"/>
                    </a:lnTo>
                  </a:path>
                </a:pathLst>
              </a:custGeom>
              <a:solidFill>
                <a:srgbClr val="ACD0C3"/>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54" name="Freeform 31">
                <a:extLst>
                  <a:ext uri="{FF2B5EF4-FFF2-40B4-BE49-F238E27FC236}">
                    <a16:creationId xmlns:a16="http://schemas.microsoft.com/office/drawing/2014/main" id="{4BB4FBC3-246A-49C9-8578-36A72543F197}"/>
                  </a:ext>
                </a:extLst>
              </p:cNvPr>
              <p:cNvSpPr>
                <a:spLocks noChangeArrowheads="1"/>
              </p:cNvSpPr>
              <p:nvPr/>
            </p:nvSpPr>
            <p:spPr bwMode="auto">
              <a:xfrm>
                <a:off x="6130920" y="1201738"/>
                <a:ext cx="231775" cy="288924"/>
              </a:xfrm>
              <a:custGeom>
                <a:avLst/>
                <a:gdLst>
                  <a:gd name="T0" fmla="*/ 573 w 645"/>
                  <a:gd name="T1" fmla="*/ 0 h 804"/>
                  <a:gd name="T2" fmla="*/ 485 w 645"/>
                  <a:gd name="T3" fmla="*/ 0 h 804"/>
                  <a:gd name="T4" fmla="*/ 379 w 645"/>
                  <a:gd name="T5" fmla="*/ 18 h 804"/>
                  <a:gd name="T6" fmla="*/ 317 w 645"/>
                  <a:gd name="T7" fmla="*/ 70 h 804"/>
                  <a:gd name="T8" fmla="*/ 265 w 645"/>
                  <a:gd name="T9" fmla="*/ 123 h 804"/>
                  <a:gd name="T10" fmla="*/ 212 w 645"/>
                  <a:gd name="T11" fmla="*/ 141 h 804"/>
                  <a:gd name="T12" fmla="*/ 194 w 645"/>
                  <a:gd name="T13" fmla="*/ 176 h 804"/>
                  <a:gd name="T14" fmla="*/ 123 w 645"/>
                  <a:gd name="T15" fmla="*/ 203 h 804"/>
                  <a:gd name="T16" fmla="*/ 44 w 645"/>
                  <a:gd name="T17" fmla="*/ 212 h 804"/>
                  <a:gd name="T18" fmla="*/ 9 w 645"/>
                  <a:gd name="T19" fmla="*/ 265 h 804"/>
                  <a:gd name="T20" fmla="*/ 0 w 645"/>
                  <a:gd name="T21" fmla="*/ 326 h 804"/>
                  <a:gd name="T22" fmla="*/ 9 w 645"/>
                  <a:gd name="T23" fmla="*/ 388 h 804"/>
                  <a:gd name="T24" fmla="*/ 17 w 645"/>
                  <a:gd name="T25" fmla="*/ 450 h 804"/>
                  <a:gd name="T26" fmla="*/ 9 w 645"/>
                  <a:gd name="T27" fmla="*/ 512 h 804"/>
                  <a:gd name="T28" fmla="*/ 53 w 645"/>
                  <a:gd name="T29" fmla="*/ 547 h 804"/>
                  <a:gd name="T30" fmla="*/ 62 w 645"/>
                  <a:gd name="T31" fmla="*/ 600 h 804"/>
                  <a:gd name="T32" fmla="*/ 123 w 645"/>
                  <a:gd name="T33" fmla="*/ 600 h 804"/>
                  <a:gd name="T34" fmla="*/ 176 w 645"/>
                  <a:gd name="T35" fmla="*/ 635 h 804"/>
                  <a:gd name="T36" fmla="*/ 185 w 645"/>
                  <a:gd name="T37" fmla="*/ 688 h 804"/>
                  <a:gd name="T38" fmla="*/ 256 w 645"/>
                  <a:gd name="T39" fmla="*/ 679 h 804"/>
                  <a:gd name="T40" fmla="*/ 335 w 645"/>
                  <a:gd name="T41" fmla="*/ 697 h 804"/>
                  <a:gd name="T42" fmla="*/ 379 w 645"/>
                  <a:gd name="T43" fmla="*/ 715 h 804"/>
                  <a:gd name="T44" fmla="*/ 432 w 645"/>
                  <a:gd name="T45" fmla="*/ 803 h 804"/>
                  <a:gd name="T46" fmla="*/ 476 w 645"/>
                  <a:gd name="T47" fmla="*/ 768 h 804"/>
                  <a:gd name="T48" fmla="*/ 503 w 645"/>
                  <a:gd name="T49" fmla="*/ 706 h 804"/>
                  <a:gd name="T50" fmla="*/ 520 w 645"/>
                  <a:gd name="T51" fmla="*/ 662 h 804"/>
                  <a:gd name="T52" fmla="*/ 547 w 645"/>
                  <a:gd name="T53" fmla="*/ 591 h 804"/>
                  <a:gd name="T54" fmla="*/ 556 w 645"/>
                  <a:gd name="T55" fmla="*/ 538 h 804"/>
                  <a:gd name="T56" fmla="*/ 600 w 645"/>
                  <a:gd name="T57" fmla="*/ 476 h 804"/>
                  <a:gd name="T58" fmla="*/ 626 w 645"/>
                  <a:gd name="T59" fmla="*/ 423 h 804"/>
                  <a:gd name="T60" fmla="*/ 626 w 645"/>
                  <a:gd name="T61" fmla="*/ 353 h 804"/>
                  <a:gd name="T62" fmla="*/ 609 w 645"/>
                  <a:gd name="T63" fmla="*/ 300 h 804"/>
                  <a:gd name="T64" fmla="*/ 644 w 645"/>
                  <a:gd name="T65" fmla="*/ 238 h 804"/>
                  <a:gd name="T66" fmla="*/ 618 w 645"/>
                  <a:gd name="T67" fmla="*/ 176 h 804"/>
                  <a:gd name="T68" fmla="*/ 618 w 645"/>
                  <a:gd name="T69" fmla="*/ 70 h 804"/>
                  <a:gd name="T70" fmla="*/ 573 w 645"/>
                  <a:gd name="T71" fmla="*/ 0 h 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5" h="804">
                    <a:moveTo>
                      <a:pt x="573" y="0"/>
                    </a:moveTo>
                    <a:lnTo>
                      <a:pt x="485" y="0"/>
                    </a:lnTo>
                    <a:lnTo>
                      <a:pt x="379" y="18"/>
                    </a:lnTo>
                    <a:lnTo>
                      <a:pt x="317" y="70"/>
                    </a:lnTo>
                    <a:lnTo>
                      <a:pt x="265" y="123"/>
                    </a:lnTo>
                    <a:lnTo>
                      <a:pt x="212" y="141"/>
                    </a:lnTo>
                    <a:lnTo>
                      <a:pt x="194" y="176"/>
                    </a:lnTo>
                    <a:lnTo>
                      <a:pt x="123" y="203"/>
                    </a:lnTo>
                    <a:lnTo>
                      <a:pt x="44" y="212"/>
                    </a:lnTo>
                    <a:lnTo>
                      <a:pt x="9" y="265"/>
                    </a:lnTo>
                    <a:lnTo>
                      <a:pt x="0" y="326"/>
                    </a:lnTo>
                    <a:lnTo>
                      <a:pt x="9" y="388"/>
                    </a:lnTo>
                    <a:lnTo>
                      <a:pt x="17" y="450"/>
                    </a:lnTo>
                    <a:lnTo>
                      <a:pt x="9" y="512"/>
                    </a:lnTo>
                    <a:lnTo>
                      <a:pt x="53" y="547"/>
                    </a:lnTo>
                    <a:lnTo>
                      <a:pt x="62" y="600"/>
                    </a:lnTo>
                    <a:lnTo>
                      <a:pt x="123" y="600"/>
                    </a:lnTo>
                    <a:lnTo>
                      <a:pt x="176" y="635"/>
                    </a:lnTo>
                    <a:lnTo>
                      <a:pt x="185" y="688"/>
                    </a:lnTo>
                    <a:lnTo>
                      <a:pt x="256" y="679"/>
                    </a:lnTo>
                    <a:lnTo>
                      <a:pt x="335" y="697"/>
                    </a:lnTo>
                    <a:lnTo>
                      <a:pt x="379" y="715"/>
                    </a:lnTo>
                    <a:lnTo>
                      <a:pt x="432" y="803"/>
                    </a:lnTo>
                    <a:lnTo>
                      <a:pt x="476" y="768"/>
                    </a:lnTo>
                    <a:lnTo>
                      <a:pt x="503" y="706"/>
                    </a:lnTo>
                    <a:lnTo>
                      <a:pt x="520" y="662"/>
                    </a:lnTo>
                    <a:lnTo>
                      <a:pt x="547" y="591"/>
                    </a:lnTo>
                    <a:lnTo>
                      <a:pt x="556" y="538"/>
                    </a:lnTo>
                    <a:lnTo>
                      <a:pt x="600" y="476"/>
                    </a:lnTo>
                    <a:lnTo>
                      <a:pt x="626" y="423"/>
                    </a:lnTo>
                    <a:lnTo>
                      <a:pt x="626" y="353"/>
                    </a:lnTo>
                    <a:lnTo>
                      <a:pt x="609" y="300"/>
                    </a:lnTo>
                    <a:lnTo>
                      <a:pt x="644" y="238"/>
                    </a:lnTo>
                    <a:lnTo>
                      <a:pt x="618" y="176"/>
                    </a:lnTo>
                    <a:lnTo>
                      <a:pt x="618" y="70"/>
                    </a:lnTo>
                    <a:lnTo>
                      <a:pt x="573" y="0"/>
                    </a:lnTo>
                  </a:path>
                </a:pathLst>
              </a:custGeom>
              <a:solidFill>
                <a:srgbClr val="5E7759"/>
              </a:solidFill>
              <a:ln w="9525">
                <a:solidFill>
                  <a:srgbClr val="000000"/>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55" name="Freeform 997">
                <a:extLst>
                  <a:ext uri="{FF2B5EF4-FFF2-40B4-BE49-F238E27FC236}">
                    <a16:creationId xmlns:a16="http://schemas.microsoft.com/office/drawing/2014/main" id="{4D2FE420-2FEE-4E3E-8B18-2A39BD8F5780}"/>
                  </a:ext>
                </a:extLst>
              </p:cNvPr>
              <p:cNvSpPr>
                <a:spLocks/>
              </p:cNvSpPr>
              <p:nvPr/>
            </p:nvSpPr>
            <p:spPr bwMode="auto">
              <a:xfrm>
                <a:off x="4973005" y="684195"/>
                <a:ext cx="274764" cy="516091"/>
              </a:xfrm>
              <a:custGeom>
                <a:avLst/>
                <a:gdLst>
                  <a:gd name="T0" fmla="*/ 6 w 13"/>
                  <a:gd name="T1" fmla="*/ 0 h 24"/>
                  <a:gd name="T2" fmla="*/ 3 w 13"/>
                  <a:gd name="T3" fmla="*/ 3 h 24"/>
                  <a:gd name="T4" fmla="*/ 3 w 13"/>
                  <a:gd name="T5" fmla="*/ 6 h 24"/>
                  <a:gd name="T6" fmla="*/ 1 w 13"/>
                  <a:gd name="T7" fmla="*/ 8 h 24"/>
                  <a:gd name="T8" fmla="*/ 0 w 13"/>
                  <a:gd name="T9" fmla="*/ 13 h 24"/>
                  <a:gd name="T10" fmla="*/ 2 w 13"/>
                  <a:gd name="T11" fmla="*/ 17 h 24"/>
                  <a:gd name="T12" fmla="*/ 1 w 13"/>
                  <a:gd name="T13" fmla="*/ 21 h 24"/>
                  <a:gd name="T14" fmla="*/ 4 w 13"/>
                  <a:gd name="T15" fmla="*/ 24 h 24"/>
                  <a:gd name="T16" fmla="*/ 8 w 13"/>
                  <a:gd name="T17" fmla="*/ 19 h 24"/>
                  <a:gd name="T18" fmla="*/ 9 w 13"/>
                  <a:gd name="T19" fmla="*/ 13 h 24"/>
                  <a:gd name="T20" fmla="*/ 10 w 13"/>
                  <a:gd name="T21" fmla="*/ 6 h 24"/>
                  <a:gd name="T22" fmla="*/ 13 w 13"/>
                  <a:gd name="T23" fmla="*/ 5 h 24"/>
                  <a:gd name="T24" fmla="*/ 6 w 13"/>
                  <a:gd name="T25" fmla="*/ 0 h 24"/>
                  <a:gd name="T26" fmla="*/ 6 w 13"/>
                  <a:gd name="T27" fmla="*/ 0 h 24"/>
                  <a:gd name="T28" fmla="*/ 6 w 13"/>
                  <a:gd name="T29" fmla="*/ 0 h 24"/>
                  <a:gd name="T30" fmla="*/ 6 w 13"/>
                  <a:gd name="T31" fmla="*/ 0 h 24"/>
                  <a:gd name="T32" fmla="*/ 6 w 13"/>
                  <a:gd name="T33" fmla="*/ 0 h 24"/>
                  <a:gd name="T34" fmla="*/ 6 w 13"/>
                  <a:gd name="T35" fmla="*/ 0 h 24"/>
                  <a:gd name="T36" fmla="*/ 6 w 13"/>
                  <a:gd name="T37" fmla="*/ 0 h 24"/>
                  <a:gd name="T38" fmla="*/ 6 w 13"/>
                  <a:gd name="T39" fmla="*/ 0 h 24"/>
                  <a:gd name="T40" fmla="*/ 6 w 13"/>
                  <a:gd name="T41" fmla="*/ 0 h 24"/>
                  <a:gd name="T42" fmla="*/ 6 w 13"/>
                  <a:gd name="T43" fmla="*/ 0 h 24"/>
                  <a:gd name="T44" fmla="*/ 6 w 13"/>
                  <a:gd name="T45" fmla="*/ 0 h 24"/>
                  <a:gd name="T46" fmla="*/ 6 w 13"/>
                  <a:gd name="T47" fmla="*/ 0 h 24"/>
                  <a:gd name="T48" fmla="*/ 6 w 13"/>
                  <a:gd name="T49" fmla="*/ 0 h 24"/>
                  <a:gd name="T50" fmla="*/ 6 w 13"/>
                  <a:gd name="T51" fmla="*/ 0 h 24"/>
                  <a:gd name="T52" fmla="*/ 6 w 13"/>
                  <a:gd name="T53" fmla="*/ 0 h 24"/>
                  <a:gd name="T54" fmla="*/ 6 w 13"/>
                  <a:gd name="T55" fmla="*/ 0 h 24"/>
                  <a:gd name="T56" fmla="*/ 6 w 13"/>
                  <a:gd name="T57" fmla="*/ 0 h 24"/>
                  <a:gd name="T58" fmla="*/ 6 w 13"/>
                  <a:gd name="T59" fmla="*/ 0 h 24"/>
                  <a:gd name="T60" fmla="*/ 6 w 13"/>
                  <a:gd name="T61" fmla="*/ 0 h 24"/>
                  <a:gd name="T62" fmla="*/ 6 w 13"/>
                  <a:gd name="T63" fmla="*/ 0 h 24"/>
                  <a:gd name="T64" fmla="*/ 6 w 13"/>
                  <a:gd name="T6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 h="24">
                    <a:moveTo>
                      <a:pt x="6" y="0"/>
                    </a:moveTo>
                    <a:lnTo>
                      <a:pt x="3" y="3"/>
                    </a:lnTo>
                    <a:lnTo>
                      <a:pt x="3" y="6"/>
                    </a:lnTo>
                    <a:lnTo>
                      <a:pt x="1" y="8"/>
                    </a:lnTo>
                    <a:lnTo>
                      <a:pt x="0" y="13"/>
                    </a:lnTo>
                    <a:lnTo>
                      <a:pt x="2" y="17"/>
                    </a:lnTo>
                    <a:lnTo>
                      <a:pt x="1" y="21"/>
                    </a:lnTo>
                    <a:lnTo>
                      <a:pt x="4" y="24"/>
                    </a:lnTo>
                    <a:lnTo>
                      <a:pt x="8" y="19"/>
                    </a:lnTo>
                    <a:lnTo>
                      <a:pt x="9" y="13"/>
                    </a:lnTo>
                    <a:lnTo>
                      <a:pt x="10" y="6"/>
                    </a:lnTo>
                    <a:lnTo>
                      <a:pt x="13" y="5"/>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lnTo>
                      <a:pt x="6" y="0"/>
                    </a:lnTo>
                    <a:close/>
                  </a:path>
                </a:pathLst>
              </a:custGeom>
              <a:noFill/>
              <a:ln w="1588" cap="flat">
                <a:solidFill>
                  <a:sysClr val="windowText" lastClr="00000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56" name="Freeform 998">
                <a:extLst>
                  <a:ext uri="{FF2B5EF4-FFF2-40B4-BE49-F238E27FC236}">
                    <a16:creationId xmlns:a16="http://schemas.microsoft.com/office/drawing/2014/main" id="{8F520B9A-BA38-4CA5-B882-BAD3D9BFF359}"/>
                  </a:ext>
                </a:extLst>
              </p:cNvPr>
              <p:cNvSpPr>
                <a:spLocks/>
              </p:cNvSpPr>
              <p:nvPr/>
            </p:nvSpPr>
            <p:spPr bwMode="auto">
              <a:xfrm>
                <a:off x="5373321" y="624436"/>
                <a:ext cx="232496" cy="322567"/>
              </a:xfrm>
              <a:custGeom>
                <a:avLst/>
                <a:gdLst>
                  <a:gd name="T0" fmla="*/ 5 w 11"/>
                  <a:gd name="T1" fmla="*/ 0 h 15"/>
                  <a:gd name="T2" fmla="*/ 9 w 11"/>
                  <a:gd name="T3" fmla="*/ 2 h 15"/>
                  <a:gd name="T4" fmla="*/ 11 w 11"/>
                  <a:gd name="T5" fmla="*/ 6 h 15"/>
                  <a:gd name="T6" fmla="*/ 10 w 11"/>
                  <a:gd name="T7" fmla="*/ 11 h 15"/>
                  <a:gd name="T8" fmla="*/ 3 w 11"/>
                  <a:gd name="T9" fmla="*/ 15 h 15"/>
                  <a:gd name="T10" fmla="*/ 0 w 11"/>
                  <a:gd name="T11" fmla="*/ 9 h 15"/>
                  <a:gd name="T12" fmla="*/ 1 w 11"/>
                  <a:gd name="T13" fmla="*/ 3 h 15"/>
                  <a:gd name="T14" fmla="*/ 5 w 11"/>
                  <a:gd name="T15" fmla="*/ 0 h 15"/>
                  <a:gd name="T16" fmla="*/ 5 w 11"/>
                  <a:gd name="T17" fmla="*/ 0 h 15"/>
                  <a:gd name="T18" fmla="*/ 5 w 11"/>
                  <a:gd name="T19" fmla="*/ 0 h 15"/>
                  <a:gd name="T20" fmla="*/ 5 w 11"/>
                  <a:gd name="T21" fmla="*/ 0 h 15"/>
                  <a:gd name="T22" fmla="*/ 5 w 11"/>
                  <a:gd name="T23" fmla="*/ 0 h 15"/>
                  <a:gd name="T24" fmla="*/ 5 w 11"/>
                  <a:gd name="T25" fmla="*/ 0 h 15"/>
                  <a:gd name="T26" fmla="*/ 5 w 11"/>
                  <a:gd name="T27" fmla="*/ 0 h 15"/>
                  <a:gd name="T28" fmla="*/ 5 w 11"/>
                  <a:gd name="T29" fmla="*/ 0 h 15"/>
                  <a:gd name="T30" fmla="*/ 5 w 11"/>
                  <a:gd name="T31" fmla="*/ 0 h 15"/>
                  <a:gd name="T32" fmla="*/ 5 w 11"/>
                  <a:gd name="T33" fmla="*/ 0 h 15"/>
                  <a:gd name="T34" fmla="*/ 5 w 11"/>
                  <a:gd name="T35" fmla="*/ 0 h 15"/>
                  <a:gd name="T36" fmla="*/ 5 w 11"/>
                  <a:gd name="T37" fmla="*/ 0 h 15"/>
                  <a:gd name="T38" fmla="*/ 5 w 11"/>
                  <a:gd name="T39" fmla="*/ 0 h 15"/>
                  <a:gd name="T40" fmla="*/ 5 w 11"/>
                  <a:gd name="T41" fmla="*/ 0 h 15"/>
                  <a:gd name="T42" fmla="*/ 5 w 11"/>
                  <a:gd name="T43" fmla="*/ 0 h 15"/>
                  <a:gd name="T44" fmla="*/ 5 w 11"/>
                  <a:gd name="T45" fmla="*/ 0 h 15"/>
                  <a:gd name="T46" fmla="*/ 5 w 11"/>
                  <a:gd name="T47" fmla="*/ 0 h 15"/>
                  <a:gd name="T48" fmla="*/ 5 w 11"/>
                  <a:gd name="T49" fmla="*/ 0 h 15"/>
                  <a:gd name="T50" fmla="*/ 5 w 11"/>
                  <a:gd name="T5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 h="15">
                    <a:moveTo>
                      <a:pt x="5" y="0"/>
                    </a:moveTo>
                    <a:lnTo>
                      <a:pt x="9" y="2"/>
                    </a:lnTo>
                    <a:lnTo>
                      <a:pt x="11" y="6"/>
                    </a:lnTo>
                    <a:lnTo>
                      <a:pt x="10" y="11"/>
                    </a:lnTo>
                    <a:lnTo>
                      <a:pt x="3" y="15"/>
                    </a:lnTo>
                    <a:lnTo>
                      <a:pt x="0" y="9"/>
                    </a:lnTo>
                    <a:lnTo>
                      <a:pt x="1" y="3"/>
                    </a:lnTo>
                    <a:lnTo>
                      <a:pt x="5" y="0"/>
                    </a:lnTo>
                    <a:lnTo>
                      <a:pt x="5" y="0"/>
                    </a:lnTo>
                    <a:lnTo>
                      <a:pt x="5" y="0"/>
                    </a:lnTo>
                    <a:lnTo>
                      <a:pt x="5" y="0"/>
                    </a:lnTo>
                    <a:lnTo>
                      <a:pt x="5" y="0"/>
                    </a:lnTo>
                    <a:lnTo>
                      <a:pt x="5" y="0"/>
                    </a:lnTo>
                    <a:lnTo>
                      <a:pt x="5" y="0"/>
                    </a:lnTo>
                    <a:lnTo>
                      <a:pt x="5" y="0"/>
                    </a:lnTo>
                    <a:lnTo>
                      <a:pt x="5" y="0"/>
                    </a:lnTo>
                    <a:lnTo>
                      <a:pt x="5" y="0"/>
                    </a:lnTo>
                    <a:lnTo>
                      <a:pt x="5" y="0"/>
                    </a:lnTo>
                    <a:lnTo>
                      <a:pt x="5" y="0"/>
                    </a:lnTo>
                    <a:lnTo>
                      <a:pt x="5" y="0"/>
                    </a:lnTo>
                    <a:lnTo>
                      <a:pt x="5" y="0"/>
                    </a:lnTo>
                    <a:lnTo>
                      <a:pt x="5" y="0"/>
                    </a:lnTo>
                    <a:lnTo>
                      <a:pt x="5" y="0"/>
                    </a:lnTo>
                    <a:lnTo>
                      <a:pt x="5" y="0"/>
                    </a:lnTo>
                    <a:lnTo>
                      <a:pt x="5" y="0"/>
                    </a:lnTo>
                    <a:lnTo>
                      <a:pt x="5" y="0"/>
                    </a:lnTo>
                    <a:close/>
                  </a:path>
                </a:pathLst>
              </a:custGeom>
              <a:noFill/>
              <a:ln w="1588" cap="flat">
                <a:solidFill>
                  <a:sysClr val="windowText" lastClr="00000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800" b="0" i="0" u="none" strike="noStrike" kern="0" cap="none" spc="0" normalizeH="0" baseline="0" noProof="0">
                  <a:ln>
                    <a:noFill/>
                  </a:ln>
                  <a:solidFill>
                    <a:prstClr val="black"/>
                  </a:solidFill>
                  <a:effectLst/>
                  <a:uLnTx/>
                  <a:uFillTx/>
                  <a:latin typeface="Calibri"/>
                  <a:ea typeface="+mn-ea"/>
                  <a:cs typeface="+mn-cs"/>
                </a:endParaRPr>
              </a:p>
            </p:txBody>
          </p:sp>
          <p:sp>
            <p:nvSpPr>
              <p:cNvPr id="157" name="13 Rectángulo">
                <a:extLst>
                  <a:ext uri="{FF2B5EF4-FFF2-40B4-BE49-F238E27FC236}">
                    <a16:creationId xmlns:a16="http://schemas.microsoft.com/office/drawing/2014/main" id="{A74283D8-3CC8-45E4-8197-85A4C7E5C849}"/>
                  </a:ext>
                </a:extLst>
              </p:cNvPr>
              <p:cNvSpPr/>
              <p:nvPr/>
            </p:nvSpPr>
            <p:spPr bwMode="auto">
              <a:xfrm>
                <a:off x="4815976" y="467469"/>
                <a:ext cx="924419" cy="851744"/>
              </a:xfrm>
              <a:prstGeom prst="rect">
                <a:avLst/>
              </a:prstGeom>
              <a:noFill/>
              <a:ln w="9525" cap="flat" cmpd="sng" algn="ctr">
                <a:solidFill>
                  <a:sysClr val="windowText" lastClr="000000"/>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es-ES" sz="800" b="0" i="0" u="none" strike="noStrike" kern="0" cap="none" spc="0" normalizeH="0" baseline="0" noProof="0">
                  <a:ln>
                    <a:noFill/>
                  </a:ln>
                  <a:solidFill>
                    <a:prstClr val="black"/>
                  </a:solidFill>
                  <a:effectLst/>
                  <a:uLnTx/>
                  <a:uFillTx/>
                  <a:latin typeface="Calibri"/>
                  <a:ea typeface="MS Gothic" charset="-128"/>
                  <a:cs typeface="+mn-cs"/>
                </a:endParaRPr>
              </a:p>
            </p:txBody>
          </p:sp>
        </p:grpSp>
        <p:sp>
          <p:nvSpPr>
            <p:cNvPr id="112" name="Elipse 111">
              <a:extLst>
                <a:ext uri="{FF2B5EF4-FFF2-40B4-BE49-F238E27FC236}">
                  <a16:creationId xmlns:a16="http://schemas.microsoft.com/office/drawing/2014/main" id="{9CF63BC1-597D-44E4-AC54-88D1D1340225}"/>
                </a:ext>
              </a:extLst>
            </p:cNvPr>
            <p:cNvSpPr/>
            <p:nvPr/>
          </p:nvSpPr>
          <p:spPr>
            <a:xfrm>
              <a:off x="1302190" y="3076414"/>
              <a:ext cx="166554" cy="138548"/>
            </a:xfrm>
            <a:prstGeom prst="ellipse">
              <a:avLst/>
            </a:prstGeom>
            <a:solidFill>
              <a:srgbClr val="ACD0C3"/>
            </a:solidFill>
            <a:ln w="25400" cap="flat" cmpd="sng" algn="ctr">
              <a:solidFill>
                <a:srgbClr val="ACD0C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800" b="0" i="0" u="none" strike="noStrike" kern="0" cap="none" spc="0" normalizeH="0" baseline="0" noProof="0">
                <a:ln>
                  <a:noFill/>
                </a:ln>
                <a:solidFill>
                  <a:prstClr val="white"/>
                </a:solidFill>
                <a:effectLst/>
                <a:uLnTx/>
                <a:uFillTx/>
                <a:latin typeface="Calibri"/>
                <a:ea typeface="+mn-ea"/>
                <a:cs typeface="+mn-cs"/>
              </a:endParaRPr>
            </a:p>
          </p:txBody>
        </p:sp>
        <p:sp>
          <p:nvSpPr>
            <p:cNvPr id="113" name="CuadroTexto 112">
              <a:extLst>
                <a:ext uri="{FF2B5EF4-FFF2-40B4-BE49-F238E27FC236}">
                  <a16:creationId xmlns:a16="http://schemas.microsoft.com/office/drawing/2014/main" id="{3647B432-518B-45E9-8102-32B10CB7A521}"/>
                </a:ext>
              </a:extLst>
            </p:cNvPr>
            <p:cNvSpPr txBox="1"/>
            <p:nvPr/>
          </p:nvSpPr>
          <p:spPr>
            <a:xfrm>
              <a:off x="1121347" y="1745134"/>
              <a:ext cx="400212" cy="166276"/>
            </a:xfrm>
            <a:prstGeom prst="rect">
              <a:avLst/>
            </a:prstGeom>
            <a:noFill/>
          </p:spPr>
          <p:txBody>
            <a:bodyPr wrap="square" rtlCol="0">
              <a:spAutoFit/>
            </a:bodyPr>
            <a:lstStyle>
              <a:defPPr>
                <a:defRPr lang="es-CO"/>
              </a:defPPr>
              <a:lvl1pPr>
                <a:defRPr sz="700" b="1">
                  <a:solidFill>
                    <a:srgbClr val="C00000"/>
                  </a:solidFill>
                  <a:effectLst>
                    <a:glow rad="228600">
                      <a:schemeClr val="bg1">
                        <a:alpha val="40000"/>
                      </a:schemeClr>
                    </a:glow>
                    <a:innerShdw blurRad="63500" dist="50800" dir="13500000">
                      <a:prstClr val="black">
                        <a:alpha val="50000"/>
                      </a:prstClr>
                    </a:inn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DIV1</a:t>
              </a:r>
            </a:p>
          </p:txBody>
        </p:sp>
        <p:sp>
          <p:nvSpPr>
            <p:cNvPr id="114" name="CuadroTexto 113">
              <a:extLst>
                <a:ext uri="{FF2B5EF4-FFF2-40B4-BE49-F238E27FC236}">
                  <a16:creationId xmlns:a16="http://schemas.microsoft.com/office/drawing/2014/main" id="{B2E6EC97-FFA3-4160-B286-A0C3C94E260F}"/>
                </a:ext>
              </a:extLst>
            </p:cNvPr>
            <p:cNvSpPr txBox="1"/>
            <p:nvPr/>
          </p:nvSpPr>
          <p:spPr>
            <a:xfrm>
              <a:off x="841384" y="2571628"/>
              <a:ext cx="400212" cy="166276"/>
            </a:xfrm>
            <a:prstGeom prst="rect">
              <a:avLst/>
            </a:prstGeom>
            <a:noFill/>
          </p:spPr>
          <p:txBody>
            <a:bodyPr wrap="square" rtlCol="0">
              <a:spAutoFit/>
            </a:bodyPr>
            <a:lstStyle>
              <a:defPPr>
                <a:defRPr lang="es-CO"/>
              </a:defPPr>
              <a:lvl1pPr>
                <a:defRPr sz="700" b="1">
                  <a:solidFill>
                    <a:srgbClr val="C00000"/>
                  </a:solidFill>
                  <a:effectLst>
                    <a:glow rad="228600">
                      <a:schemeClr val="bg1">
                        <a:alpha val="40000"/>
                      </a:schemeClr>
                    </a:glow>
                    <a:innerShdw blurRad="63500" dist="50800" dir="13500000">
                      <a:prstClr val="black">
                        <a:alpha val="50000"/>
                      </a:prstClr>
                    </a:inn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DIV7</a:t>
              </a:r>
            </a:p>
          </p:txBody>
        </p:sp>
        <p:sp>
          <p:nvSpPr>
            <p:cNvPr id="115" name="CuadroTexto 114">
              <a:extLst>
                <a:ext uri="{FF2B5EF4-FFF2-40B4-BE49-F238E27FC236}">
                  <a16:creationId xmlns:a16="http://schemas.microsoft.com/office/drawing/2014/main" id="{4B18B0D6-6BE6-4D4A-944F-A735730A81A3}"/>
                </a:ext>
              </a:extLst>
            </p:cNvPr>
            <p:cNvSpPr txBox="1"/>
            <p:nvPr/>
          </p:nvSpPr>
          <p:spPr>
            <a:xfrm>
              <a:off x="1344346" y="2641567"/>
              <a:ext cx="400212" cy="1551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DIV2</a:t>
              </a:r>
            </a:p>
          </p:txBody>
        </p:sp>
        <p:sp>
          <p:nvSpPr>
            <p:cNvPr id="116" name="CuadroTexto 115">
              <a:extLst>
                <a:ext uri="{FF2B5EF4-FFF2-40B4-BE49-F238E27FC236}">
                  <a16:creationId xmlns:a16="http://schemas.microsoft.com/office/drawing/2014/main" id="{4C887819-A602-440F-B094-8CBC34CD2C1C}"/>
                </a:ext>
              </a:extLst>
            </p:cNvPr>
            <p:cNvSpPr txBox="1"/>
            <p:nvPr/>
          </p:nvSpPr>
          <p:spPr>
            <a:xfrm>
              <a:off x="965457" y="3215981"/>
              <a:ext cx="400212" cy="16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DIV5</a:t>
              </a:r>
            </a:p>
          </p:txBody>
        </p:sp>
        <p:sp>
          <p:nvSpPr>
            <p:cNvPr id="117" name="CuadroTexto 116">
              <a:extLst>
                <a:ext uri="{FF2B5EF4-FFF2-40B4-BE49-F238E27FC236}">
                  <a16:creationId xmlns:a16="http://schemas.microsoft.com/office/drawing/2014/main" id="{91727864-6744-45CD-B1D3-796750C40CCD}"/>
                </a:ext>
              </a:extLst>
            </p:cNvPr>
            <p:cNvSpPr txBox="1"/>
            <p:nvPr/>
          </p:nvSpPr>
          <p:spPr>
            <a:xfrm>
              <a:off x="501509" y="3638061"/>
              <a:ext cx="607302" cy="1773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DIV3</a:t>
              </a:r>
            </a:p>
          </p:txBody>
        </p:sp>
        <p:sp>
          <p:nvSpPr>
            <p:cNvPr id="118" name="CuadroTexto 117">
              <a:extLst>
                <a:ext uri="{FF2B5EF4-FFF2-40B4-BE49-F238E27FC236}">
                  <a16:creationId xmlns:a16="http://schemas.microsoft.com/office/drawing/2014/main" id="{4AE3BBB6-DFED-4EF3-8C7E-7D922E1EE388}"/>
                </a:ext>
              </a:extLst>
            </p:cNvPr>
            <p:cNvSpPr txBox="1"/>
            <p:nvPr/>
          </p:nvSpPr>
          <p:spPr>
            <a:xfrm>
              <a:off x="496622" y="3075362"/>
              <a:ext cx="40021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FNP</a:t>
              </a:r>
            </a:p>
          </p:txBody>
        </p:sp>
        <p:sp>
          <p:nvSpPr>
            <p:cNvPr id="119" name="CuadroTexto 118">
              <a:extLst>
                <a:ext uri="{FF2B5EF4-FFF2-40B4-BE49-F238E27FC236}">
                  <a16:creationId xmlns:a16="http://schemas.microsoft.com/office/drawing/2014/main" id="{8CB45EAF-FEEC-48E4-B897-2ABA3CF6D310}"/>
                </a:ext>
              </a:extLst>
            </p:cNvPr>
            <p:cNvSpPr txBox="1"/>
            <p:nvPr/>
          </p:nvSpPr>
          <p:spPr>
            <a:xfrm>
              <a:off x="224665" y="3852294"/>
              <a:ext cx="489053" cy="16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FTCEC</a:t>
              </a:r>
              <a:endParaRPr kumimoji="0" lang="es-CO" sz="8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endParaRPr>
            </a:p>
          </p:txBody>
        </p:sp>
        <p:sp>
          <p:nvSpPr>
            <p:cNvPr id="120" name="CuadroTexto 119">
              <a:extLst>
                <a:ext uri="{FF2B5EF4-FFF2-40B4-BE49-F238E27FC236}">
                  <a16:creationId xmlns:a16="http://schemas.microsoft.com/office/drawing/2014/main" id="{940E3F1B-41AD-489D-81F4-1F5692F37E30}"/>
                </a:ext>
              </a:extLst>
            </p:cNvPr>
            <p:cNvSpPr txBox="1"/>
            <p:nvPr/>
          </p:nvSpPr>
          <p:spPr>
            <a:xfrm>
              <a:off x="1462733" y="4098975"/>
              <a:ext cx="454676" cy="16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FUTCO</a:t>
              </a:r>
              <a:endParaRPr kumimoji="0" lang="es-CO" sz="8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endParaRPr>
            </a:p>
          </p:txBody>
        </p:sp>
        <p:sp>
          <p:nvSpPr>
            <p:cNvPr id="121" name="CuadroTexto 120">
              <a:extLst>
                <a:ext uri="{FF2B5EF4-FFF2-40B4-BE49-F238E27FC236}">
                  <a16:creationId xmlns:a16="http://schemas.microsoft.com/office/drawing/2014/main" id="{7E2AB714-5E97-4F1C-A22A-57B1C93A442A}"/>
                </a:ext>
              </a:extLst>
            </p:cNvPr>
            <p:cNvSpPr txBox="1"/>
            <p:nvPr/>
          </p:nvSpPr>
          <p:spPr>
            <a:xfrm>
              <a:off x="1765935" y="3729627"/>
              <a:ext cx="454676" cy="1551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DIV4</a:t>
              </a:r>
            </a:p>
          </p:txBody>
        </p:sp>
        <p:sp>
          <p:nvSpPr>
            <p:cNvPr id="122" name="CuadroTexto 121">
              <a:extLst>
                <a:ext uri="{FF2B5EF4-FFF2-40B4-BE49-F238E27FC236}">
                  <a16:creationId xmlns:a16="http://schemas.microsoft.com/office/drawing/2014/main" id="{F53ED178-AC4F-4B7A-B64C-067B53BAC48E}"/>
                </a:ext>
              </a:extLst>
            </p:cNvPr>
            <p:cNvSpPr txBox="1"/>
            <p:nvPr/>
          </p:nvSpPr>
          <p:spPr>
            <a:xfrm>
              <a:off x="1182178" y="3941713"/>
              <a:ext cx="454676" cy="16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DIV6</a:t>
              </a:r>
            </a:p>
          </p:txBody>
        </p:sp>
        <p:sp>
          <p:nvSpPr>
            <p:cNvPr id="123" name="CuadroTexto 122">
              <a:extLst>
                <a:ext uri="{FF2B5EF4-FFF2-40B4-BE49-F238E27FC236}">
                  <a16:creationId xmlns:a16="http://schemas.microsoft.com/office/drawing/2014/main" id="{FA163D2C-060F-4804-A650-A676E5E723C1}"/>
                </a:ext>
              </a:extLst>
            </p:cNvPr>
            <p:cNvSpPr txBox="1"/>
            <p:nvPr/>
          </p:nvSpPr>
          <p:spPr>
            <a:xfrm>
              <a:off x="2395526" y="3039246"/>
              <a:ext cx="454676" cy="1551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1" i="0" u="none" strike="noStrike" kern="0" cap="none" spc="0" normalizeH="0" baseline="0" noProof="0" dirty="0">
                  <a:ln>
                    <a:noFill/>
                  </a:ln>
                  <a:solidFill>
                    <a:srgbClr val="C00000"/>
                  </a:solidFill>
                  <a:effectLst>
                    <a:glow rad="228600">
                      <a:prstClr val="white">
                        <a:alpha val="40000"/>
                      </a:prstClr>
                    </a:glow>
                    <a:innerShdw blurRad="63500" dist="50800" dir="13500000">
                      <a:prstClr val="black">
                        <a:alpha val="50000"/>
                      </a:prstClr>
                    </a:innerShdw>
                  </a:effectLst>
                  <a:uLnTx/>
                  <a:uFillTx/>
                  <a:latin typeface="Calibri"/>
                  <a:ea typeface="+mn-ea"/>
                  <a:cs typeface="+mn-cs"/>
                </a:rPr>
                <a:t>DIV8</a:t>
              </a:r>
            </a:p>
          </p:txBody>
        </p:sp>
      </p:grpSp>
      <p:sp>
        <p:nvSpPr>
          <p:cNvPr id="158" name="Rectángulo 157">
            <a:extLst>
              <a:ext uri="{FF2B5EF4-FFF2-40B4-BE49-F238E27FC236}">
                <a16:creationId xmlns:a16="http://schemas.microsoft.com/office/drawing/2014/main" id="{FA30BDD9-702B-4A12-AF18-B95598D2D8B3}"/>
              </a:ext>
            </a:extLst>
          </p:cNvPr>
          <p:cNvSpPr/>
          <p:nvPr/>
        </p:nvSpPr>
        <p:spPr>
          <a:xfrm>
            <a:off x="5096338" y="3370765"/>
            <a:ext cx="207108" cy="215444"/>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000000"/>
                </a:solidFill>
                <a:effectLst/>
                <a:uLnTx/>
                <a:uFillTx/>
                <a:latin typeface="Calibri"/>
                <a:ea typeface="+mn-ea"/>
                <a:cs typeface="+mn-cs"/>
              </a:rPr>
              <a:t> </a:t>
            </a:r>
          </a:p>
        </p:txBody>
      </p:sp>
      <p:cxnSp>
        <p:nvCxnSpPr>
          <p:cNvPr id="159" name="Conector: angular 64">
            <a:extLst>
              <a:ext uri="{FF2B5EF4-FFF2-40B4-BE49-F238E27FC236}">
                <a16:creationId xmlns:a16="http://schemas.microsoft.com/office/drawing/2014/main" id="{A434AD28-2651-4904-9C8C-179A51143DDB}"/>
              </a:ext>
            </a:extLst>
          </p:cNvPr>
          <p:cNvCxnSpPr>
            <a:cxnSpLocks/>
          </p:cNvCxnSpPr>
          <p:nvPr/>
        </p:nvCxnSpPr>
        <p:spPr>
          <a:xfrm rot="5400000">
            <a:off x="2923467" y="4253624"/>
            <a:ext cx="816975" cy="798657"/>
          </a:xfrm>
          <a:prstGeom prst="bentConnector2">
            <a:avLst/>
          </a:prstGeom>
          <a:noFill/>
          <a:ln w="9525" cap="flat" cmpd="sng" algn="ctr">
            <a:solidFill>
              <a:srgbClr val="C0504D">
                <a:shade val="95000"/>
                <a:satMod val="105000"/>
              </a:srgbClr>
            </a:solidFill>
            <a:prstDash val="sysDash"/>
            <a:headEnd type="triangle"/>
            <a:tailEnd type="triangle"/>
          </a:ln>
          <a:effectLst/>
        </p:spPr>
      </p:cxnSp>
      <p:cxnSp>
        <p:nvCxnSpPr>
          <p:cNvPr id="160" name="Conector: angular 65">
            <a:extLst>
              <a:ext uri="{FF2B5EF4-FFF2-40B4-BE49-F238E27FC236}">
                <a16:creationId xmlns:a16="http://schemas.microsoft.com/office/drawing/2014/main" id="{003C362C-527C-49F1-9D85-DEDAE903EE69}"/>
              </a:ext>
            </a:extLst>
          </p:cNvPr>
          <p:cNvCxnSpPr>
            <a:cxnSpLocks/>
          </p:cNvCxnSpPr>
          <p:nvPr/>
        </p:nvCxnSpPr>
        <p:spPr>
          <a:xfrm rot="10800000">
            <a:off x="2986342" y="1966023"/>
            <a:ext cx="1403339" cy="1"/>
          </a:xfrm>
          <a:prstGeom prst="bentConnector3">
            <a:avLst>
              <a:gd name="adj1" fmla="val 50000"/>
            </a:avLst>
          </a:prstGeom>
          <a:noFill/>
          <a:ln w="9525" cap="flat" cmpd="sng" algn="ctr">
            <a:solidFill>
              <a:srgbClr val="C0504D">
                <a:shade val="95000"/>
                <a:satMod val="105000"/>
              </a:srgbClr>
            </a:solidFill>
            <a:prstDash val="sysDash"/>
            <a:headEnd type="triangle"/>
            <a:tailEnd type="triangle"/>
          </a:ln>
          <a:effectLst/>
        </p:spPr>
      </p:cxnSp>
      <p:cxnSp>
        <p:nvCxnSpPr>
          <p:cNvPr id="161" name="Conector: angular 66">
            <a:extLst>
              <a:ext uri="{FF2B5EF4-FFF2-40B4-BE49-F238E27FC236}">
                <a16:creationId xmlns:a16="http://schemas.microsoft.com/office/drawing/2014/main" id="{E80231CD-5DB3-47F8-9E98-2E8134BF805D}"/>
              </a:ext>
            </a:extLst>
          </p:cNvPr>
          <p:cNvCxnSpPr>
            <a:cxnSpLocks/>
          </p:cNvCxnSpPr>
          <p:nvPr/>
        </p:nvCxnSpPr>
        <p:spPr>
          <a:xfrm rot="5400000" flipH="1" flipV="1">
            <a:off x="4780248" y="2111294"/>
            <a:ext cx="1358800" cy="767026"/>
          </a:xfrm>
          <a:prstGeom prst="bentConnector3">
            <a:avLst>
              <a:gd name="adj1" fmla="val 50000"/>
            </a:avLst>
          </a:prstGeom>
          <a:noFill/>
          <a:ln w="9525" cap="flat" cmpd="sng" algn="ctr">
            <a:solidFill>
              <a:srgbClr val="C0504D">
                <a:shade val="95000"/>
                <a:satMod val="105000"/>
              </a:srgbClr>
            </a:solidFill>
            <a:prstDash val="sysDash"/>
            <a:headEnd type="triangle"/>
            <a:tailEnd type="triangle"/>
          </a:ln>
          <a:effectLst/>
        </p:spPr>
      </p:cxnSp>
      <p:cxnSp>
        <p:nvCxnSpPr>
          <p:cNvPr id="162" name="Conector: angular 68">
            <a:extLst>
              <a:ext uri="{FF2B5EF4-FFF2-40B4-BE49-F238E27FC236}">
                <a16:creationId xmlns:a16="http://schemas.microsoft.com/office/drawing/2014/main" id="{FACA309D-B7F3-49DA-9AD6-022889997560}"/>
              </a:ext>
            </a:extLst>
          </p:cNvPr>
          <p:cNvCxnSpPr>
            <a:cxnSpLocks/>
          </p:cNvCxnSpPr>
          <p:nvPr/>
        </p:nvCxnSpPr>
        <p:spPr>
          <a:xfrm>
            <a:off x="4878535" y="4344568"/>
            <a:ext cx="1969961" cy="706853"/>
          </a:xfrm>
          <a:prstGeom prst="bentConnector3">
            <a:avLst>
              <a:gd name="adj1" fmla="val 50000"/>
            </a:avLst>
          </a:prstGeom>
          <a:noFill/>
          <a:ln w="9525" cap="flat" cmpd="sng" algn="ctr">
            <a:solidFill>
              <a:srgbClr val="C0504D">
                <a:shade val="95000"/>
                <a:satMod val="105000"/>
              </a:srgbClr>
            </a:solidFill>
            <a:prstDash val="sysDash"/>
            <a:headEnd type="triangle"/>
            <a:tailEnd type="triangle"/>
          </a:ln>
          <a:effectLst/>
        </p:spPr>
      </p:cxnSp>
      <p:cxnSp>
        <p:nvCxnSpPr>
          <p:cNvPr id="163" name="Conector: angular 69">
            <a:extLst>
              <a:ext uri="{FF2B5EF4-FFF2-40B4-BE49-F238E27FC236}">
                <a16:creationId xmlns:a16="http://schemas.microsoft.com/office/drawing/2014/main" id="{D4EA00E6-46E1-4732-8AA8-2C40F110FD39}"/>
              </a:ext>
            </a:extLst>
          </p:cNvPr>
          <p:cNvCxnSpPr>
            <a:cxnSpLocks/>
          </p:cNvCxnSpPr>
          <p:nvPr/>
        </p:nvCxnSpPr>
        <p:spPr>
          <a:xfrm rot="10800000" flipV="1">
            <a:off x="2881426" y="4080573"/>
            <a:ext cx="1458285" cy="218"/>
          </a:xfrm>
          <a:prstGeom prst="bentConnector3">
            <a:avLst>
              <a:gd name="adj1" fmla="val 50000"/>
            </a:avLst>
          </a:prstGeom>
          <a:noFill/>
          <a:ln w="9525" cap="flat" cmpd="sng" algn="ctr">
            <a:solidFill>
              <a:srgbClr val="C0504D">
                <a:shade val="95000"/>
                <a:satMod val="105000"/>
              </a:srgbClr>
            </a:solidFill>
            <a:prstDash val="sysDash"/>
            <a:headEnd type="triangle"/>
            <a:tailEnd type="triangle"/>
          </a:ln>
          <a:effectLst/>
        </p:spPr>
      </p:cxnSp>
      <p:cxnSp>
        <p:nvCxnSpPr>
          <p:cNvPr id="164" name="Conector: angular 70">
            <a:extLst>
              <a:ext uri="{FF2B5EF4-FFF2-40B4-BE49-F238E27FC236}">
                <a16:creationId xmlns:a16="http://schemas.microsoft.com/office/drawing/2014/main" id="{3C992787-76E4-405D-8F1D-8264B20F5C64}"/>
              </a:ext>
            </a:extLst>
          </p:cNvPr>
          <p:cNvCxnSpPr>
            <a:cxnSpLocks/>
          </p:cNvCxnSpPr>
          <p:nvPr/>
        </p:nvCxnSpPr>
        <p:spPr>
          <a:xfrm>
            <a:off x="4647062" y="5071201"/>
            <a:ext cx="2135482" cy="872706"/>
          </a:xfrm>
          <a:prstGeom prst="bentConnector3">
            <a:avLst>
              <a:gd name="adj1" fmla="val 510"/>
            </a:avLst>
          </a:prstGeom>
          <a:noFill/>
          <a:ln w="9525" cap="flat" cmpd="sng" algn="ctr">
            <a:solidFill>
              <a:srgbClr val="C0504D">
                <a:shade val="95000"/>
                <a:satMod val="105000"/>
              </a:srgbClr>
            </a:solidFill>
            <a:prstDash val="sysDash"/>
            <a:headEnd type="triangle"/>
            <a:tailEnd type="triangle"/>
          </a:ln>
          <a:effectLst/>
        </p:spPr>
      </p:cxnSp>
      <p:cxnSp>
        <p:nvCxnSpPr>
          <p:cNvPr id="165" name="Conector: angular 71">
            <a:extLst>
              <a:ext uri="{FF2B5EF4-FFF2-40B4-BE49-F238E27FC236}">
                <a16:creationId xmlns:a16="http://schemas.microsoft.com/office/drawing/2014/main" id="{BC63CEE7-8835-46E2-90C2-1FAC55489CA5}"/>
              </a:ext>
            </a:extLst>
          </p:cNvPr>
          <p:cNvCxnSpPr>
            <a:cxnSpLocks/>
          </p:cNvCxnSpPr>
          <p:nvPr/>
        </p:nvCxnSpPr>
        <p:spPr>
          <a:xfrm rot="10800000">
            <a:off x="3057339" y="2543068"/>
            <a:ext cx="1064396" cy="673550"/>
          </a:xfrm>
          <a:prstGeom prst="bentConnector3">
            <a:avLst>
              <a:gd name="adj1" fmla="val 50000"/>
            </a:avLst>
          </a:prstGeom>
          <a:noFill/>
          <a:ln w="9525" cap="flat" cmpd="sng" algn="ctr">
            <a:solidFill>
              <a:srgbClr val="C0504D">
                <a:shade val="95000"/>
                <a:satMod val="105000"/>
              </a:srgbClr>
            </a:solidFill>
            <a:prstDash val="sysDash"/>
            <a:headEnd type="triangle"/>
            <a:tailEnd type="triangle"/>
          </a:ln>
          <a:effectLst/>
        </p:spPr>
      </p:cxnSp>
      <p:cxnSp>
        <p:nvCxnSpPr>
          <p:cNvPr id="166" name="Conector: angular 73">
            <a:extLst>
              <a:ext uri="{FF2B5EF4-FFF2-40B4-BE49-F238E27FC236}">
                <a16:creationId xmlns:a16="http://schemas.microsoft.com/office/drawing/2014/main" id="{1BA96D40-4800-4216-9614-4345FBC7E232}"/>
              </a:ext>
            </a:extLst>
          </p:cNvPr>
          <p:cNvCxnSpPr>
            <a:cxnSpLocks/>
          </p:cNvCxnSpPr>
          <p:nvPr/>
        </p:nvCxnSpPr>
        <p:spPr>
          <a:xfrm flipV="1">
            <a:off x="5549113" y="2782242"/>
            <a:ext cx="1053804" cy="852576"/>
          </a:xfrm>
          <a:prstGeom prst="bentConnector3">
            <a:avLst>
              <a:gd name="adj1" fmla="val 292"/>
            </a:avLst>
          </a:prstGeom>
          <a:noFill/>
          <a:ln w="9525" cap="flat" cmpd="sng" algn="ctr">
            <a:solidFill>
              <a:srgbClr val="C0504D">
                <a:shade val="95000"/>
                <a:satMod val="105000"/>
              </a:srgbClr>
            </a:solidFill>
            <a:prstDash val="sysDash"/>
            <a:headEnd type="triangle"/>
            <a:tailEnd type="triangle"/>
          </a:ln>
          <a:effectLst/>
        </p:spPr>
      </p:cxnSp>
      <p:cxnSp>
        <p:nvCxnSpPr>
          <p:cNvPr id="167" name="Conector: angular 74">
            <a:extLst>
              <a:ext uri="{FF2B5EF4-FFF2-40B4-BE49-F238E27FC236}">
                <a16:creationId xmlns:a16="http://schemas.microsoft.com/office/drawing/2014/main" id="{CEC83970-B03A-43FC-B75C-030511F84DE9}"/>
              </a:ext>
            </a:extLst>
          </p:cNvPr>
          <p:cNvCxnSpPr>
            <a:cxnSpLocks/>
            <a:endCxn id="188" idx="1"/>
          </p:cNvCxnSpPr>
          <p:nvPr/>
        </p:nvCxnSpPr>
        <p:spPr>
          <a:xfrm flipV="1">
            <a:off x="4904587" y="3323128"/>
            <a:ext cx="2594613" cy="205826"/>
          </a:xfrm>
          <a:prstGeom prst="bentConnector3">
            <a:avLst>
              <a:gd name="adj1" fmla="val 50000"/>
            </a:avLst>
          </a:prstGeom>
          <a:noFill/>
          <a:ln w="9525" cap="flat" cmpd="sng" algn="ctr">
            <a:solidFill>
              <a:srgbClr val="C0504D">
                <a:shade val="95000"/>
                <a:satMod val="105000"/>
              </a:srgbClr>
            </a:solidFill>
            <a:prstDash val="sysDash"/>
            <a:headEnd type="triangle"/>
            <a:tailEnd type="triangle"/>
          </a:ln>
          <a:effectLst/>
        </p:spPr>
      </p:cxnSp>
      <p:cxnSp>
        <p:nvCxnSpPr>
          <p:cNvPr id="168" name="Conector: angular 75">
            <a:extLst>
              <a:ext uri="{FF2B5EF4-FFF2-40B4-BE49-F238E27FC236}">
                <a16:creationId xmlns:a16="http://schemas.microsoft.com/office/drawing/2014/main" id="{6CF33F3E-0AD3-4F35-A412-800D65E6D0ED}"/>
              </a:ext>
            </a:extLst>
          </p:cNvPr>
          <p:cNvCxnSpPr>
            <a:cxnSpLocks/>
            <a:stCxn id="128" idx="18"/>
            <a:endCxn id="194" idx="1"/>
          </p:cNvCxnSpPr>
          <p:nvPr/>
        </p:nvCxnSpPr>
        <p:spPr>
          <a:xfrm>
            <a:off x="4631513" y="3994823"/>
            <a:ext cx="2864253" cy="156457"/>
          </a:xfrm>
          <a:prstGeom prst="bentConnector3">
            <a:avLst>
              <a:gd name="adj1" fmla="val 50000"/>
            </a:avLst>
          </a:prstGeom>
          <a:noFill/>
          <a:ln w="9525" cap="flat" cmpd="sng" algn="ctr">
            <a:solidFill>
              <a:srgbClr val="C0504D">
                <a:shade val="95000"/>
                <a:satMod val="105000"/>
              </a:srgbClr>
            </a:solidFill>
            <a:prstDash val="sysDash"/>
            <a:headEnd type="triangle"/>
            <a:tailEnd type="triangle"/>
          </a:ln>
          <a:effectLst/>
        </p:spPr>
      </p:cxnSp>
      <p:cxnSp>
        <p:nvCxnSpPr>
          <p:cNvPr id="169" name="Conector: angular 76">
            <a:extLst>
              <a:ext uri="{FF2B5EF4-FFF2-40B4-BE49-F238E27FC236}">
                <a16:creationId xmlns:a16="http://schemas.microsoft.com/office/drawing/2014/main" id="{754609DA-5B32-4FFB-BCEB-D9129A388818}"/>
              </a:ext>
            </a:extLst>
          </p:cNvPr>
          <p:cNvCxnSpPr>
            <a:cxnSpLocks/>
            <a:stCxn id="140" idx="29"/>
          </p:cNvCxnSpPr>
          <p:nvPr/>
        </p:nvCxnSpPr>
        <p:spPr>
          <a:xfrm flipH="1" flipV="1">
            <a:off x="2960786" y="3388704"/>
            <a:ext cx="1231419" cy="377777"/>
          </a:xfrm>
          <a:prstGeom prst="bentConnector3">
            <a:avLst>
              <a:gd name="adj1" fmla="val -28196"/>
            </a:avLst>
          </a:prstGeom>
          <a:noFill/>
          <a:ln w="9525" cap="flat" cmpd="sng" algn="ctr">
            <a:solidFill>
              <a:srgbClr val="C0504D">
                <a:shade val="95000"/>
                <a:satMod val="105000"/>
              </a:srgbClr>
            </a:solidFill>
            <a:prstDash val="sysDash"/>
            <a:headEnd type="triangle"/>
            <a:tailEnd type="triangle"/>
          </a:ln>
          <a:effectLst/>
        </p:spPr>
      </p:cxnSp>
      <p:cxnSp>
        <p:nvCxnSpPr>
          <p:cNvPr id="170" name="Conector: angular 77">
            <a:extLst>
              <a:ext uri="{FF2B5EF4-FFF2-40B4-BE49-F238E27FC236}">
                <a16:creationId xmlns:a16="http://schemas.microsoft.com/office/drawing/2014/main" id="{138A3727-1331-4BB5-89E2-FA5E9733B62F}"/>
              </a:ext>
            </a:extLst>
          </p:cNvPr>
          <p:cNvCxnSpPr>
            <a:cxnSpLocks/>
            <a:stCxn id="146" idx="27"/>
          </p:cNvCxnSpPr>
          <p:nvPr/>
        </p:nvCxnSpPr>
        <p:spPr>
          <a:xfrm flipH="1">
            <a:off x="3277928" y="4565001"/>
            <a:ext cx="898049" cy="921567"/>
          </a:xfrm>
          <a:prstGeom prst="bentConnector4">
            <a:avLst>
              <a:gd name="adj1" fmla="val -25455"/>
              <a:gd name="adj2" fmla="val 67631"/>
            </a:avLst>
          </a:prstGeom>
          <a:noFill/>
          <a:ln w="9525" cap="flat" cmpd="sng" algn="ctr">
            <a:solidFill>
              <a:srgbClr val="C0504D">
                <a:shade val="95000"/>
                <a:satMod val="105000"/>
              </a:srgbClr>
            </a:solidFill>
            <a:prstDash val="sysDash"/>
            <a:headEnd type="triangle"/>
            <a:tailEnd type="triangle"/>
          </a:ln>
          <a:effectLst/>
        </p:spPr>
      </p:cxnSp>
      <p:cxnSp>
        <p:nvCxnSpPr>
          <p:cNvPr id="171" name="Conector recto 170">
            <a:extLst>
              <a:ext uri="{FF2B5EF4-FFF2-40B4-BE49-F238E27FC236}">
                <a16:creationId xmlns:a16="http://schemas.microsoft.com/office/drawing/2014/main" id="{4AD8CD8E-CBB2-479C-A377-8798557B725F}"/>
              </a:ext>
            </a:extLst>
          </p:cNvPr>
          <p:cNvCxnSpPr>
            <a:cxnSpLocks/>
          </p:cNvCxnSpPr>
          <p:nvPr/>
        </p:nvCxnSpPr>
        <p:spPr>
          <a:xfrm flipV="1">
            <a:off x="476158" y="1794390"/>
            <a:ext cx="2395629" cy="21017"/>
          </a:xfrm>
          <a:prstGeom prst="line">
            <a:avLst/>
          </a:prstGeom>
          <a:noFill/>
          <a:ln w="25400" cap="flat" cmpd="sng" algn="ctr">
            <a:solidFill>
              <a:srgbClr val="5E7759"/>
            </a:solidFill>
            <a:prstDash val="sysDash"/>
          </a:ln>
          <a:effectLst>
            <a:outerShdw blurRad="40000" dist="20000" dir="5400000" rotWithShape="0">
              <a:srgbClr val="000000">
                <a:alpha val="38000"/>
              </a:srgbClr>
            </a:outerShdw>
          </a:effectLst>
        </p:spPr>
      </p:cxnSp>
      <p:sp>
        <p:nvSpPr>
          <p:cNvPr id="172" name="Rectángulo 171">
            <a:extLst>
              <a:ext uri="{FF2B5EF4-FFF2-40B4-BE49-F238E27FC236}">
                <a16:creationId xmlns:a16="http://schemas.microsoft.com/office/drawing/2014/main" id="{8C05F458-B599-4BA5-BBDB-107BF33B29B4}"/>
              </a:ext>
            </a:extLst>
          </p:cNvPr>
          <p:cNvSpPr/>
          <p:nvPr/>
        </p:nvSpPr>
        <p:spPr>
          <a:xfrm>
            <a:off x="356915" y="1278771"/>
            <a:ext cx="1321259" cy="523220"/>
          </a:xfrm>
          <a:prstGeom prst="rect">
            <a:avLst/>
          </a:prstGeom>
          <a:ln w="38100">
            <a:solidFill>
              <a:srgbClr val="5E7759"/>
            </a:solidFill>
            <a:prstDash val="sysDash"/>
          </a:ln>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1 Barranquilla</a:t>
            </a:r>
          </a:p>
        </p:txBody>
      </p:sp>
      <p:cxnSp>
        <p:nvCxnSpPr>
          <p:cNvPr id="174" name="Conector recto 173">
            <a:extLst>
              <a:ext uri="{FF2B5EF4-FFF2-40B4-BE49-F238E27FC236}">
                <a16:creationId xmlns:a16="http://schemas.microsoft.com/office/drawing/2014/main" id="{56E08913-C690-45C4-B196-6242D48ADF91}"/>
              </a:ext>
            </a:extLst>
          </p:cNvPr>
          <p:cNvCxnSpPr>
            <a:cxnSpLocks/>
          </p:cNvCxnSpPr>
          <p:nvPr/>
        </p:nvCxnSpPr>
        <p:spPr>
          <a:xfrm>
            <a:off x="6067519" y="1795999"/>
            <a:ext cx="2295179" cy="0"/>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175" name="Rectángulo 174">
            <a:extLst>
              <a:ext uri="{FF2B5EF4-FFF2-40B4-BE49-F238E27FC236}">
                <a16:creationId xmlns:a16="http://schemas.microsoft.com/office/drawing/2014/main" id="{D8DA99F7-CA66-4C42-934D-5E985D532B03}"/>
              </a:ext>
            </a:extLst>
          </p:cNvPr>
          <p:cNvSpPr/>
          <p:nvPr/>
        </p:nvSpPr>
        <p:spPr>
          <a:xfrm>
            <a:off x="7348603" y="1271431"/>
            <a:ext cx="1456104" cy="523220"/>
          </a:xfrm>
          <a:prstGeom prst="rect">
            <a:avLst/>
          </a:prstGeom>
          <a:ln w="28575">
            <a:solidFill>
              <a:srgbClr val="6A4E40"/>
            </a:solidFill>
            <a:prstDash val="sysDash"/>
          </a:ln>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2 Bucaramanga</a:t>
            </a:r>
          </a:p>
        </p:txBody>
      </p:sp>
      <p:sp>
        <p:nvSpPr>
          <p:cNvPr id="176" name="Rectángulo 175">
            <a:extLst>
              <a:ext uri="{FF2B5EF4-FFF2-40B4-BE49-F238E27FC236}">
                <a16:creationId xmlns:a16="http://schemas.microsoft.com/office/drawing/2014/main" id="{D65203E5-B73B-4AF3-8D25-8069AB5A8EA2}"/>
              </a:ext>
            </a:extLst>
          </p:cNvPr>
          <p:cNvSpPr/>
          <p:nvPr/>
        </p:nvSpPr>
        <p:spPr>
          <a:xfrm>
            <a:off x="1672583" y="1277641"/>
            <a:ext cx="1518759" cy="553998"/>
          </a:xfrm>
          <a:prstGeom prst="rect">
            <a:avLst/>
          </a:prstGeom>
        </p:spPr>
        <p:txBody>
          <a:bodyPr wrap="square">
            <a:spAutoFit/>
          </a:bodyPr>
          <a:lstStyle/>
          <a:p>
            <a:r>
              <a:rPr lang="es-CO" sz="1000" b="1" dirty="0">
                <a:latin typeface="Arial Narrow" panose="020B0606020202030204" pitchFamily="34" charset="0"/>
              </a:rPr>
              <a:t>ESM MEDIANA COMP: 1 </a:t>
            </a:r>
          </a:p>
          <a:p>
            <a:r>
              <a:rPr lang="es-CO" sz="1000" b="1" dirty="0">
                <a:latin typeface="Arial Narrow" panose="020B0606020202030204" pitchFamily="34" charset="0"/>
              </a:rPr>
              <a:t>ESM BAJA COMP: 6</a:t>
            </a:r>
          </a:p>
          <a:p>
            <a:r>
              <a:rPr lang="es-CO" sz="1000" b="1" dirty="0">
                <a:latin typeface="Arial Narrow" panose="020B0606020202030204" pitchFamily="34" charset="0"/>
              </a:rPr>
              <a:t>UASO: 3</a:t>
            </a:r>
          </a:p>
        </p:txBody>
      </p:sp>
      <p:cxnSp>
        <p:nvCxnSpPr>
          <p:cNvPr id="178" name="Conector recto 177">
            <a:extLst>
              <a:ext uri="{FF2B5EF4-FFF2-40B4-BE49-F238E27FC236}">
                <a16:creationId xmlns:a16="http://schemas.microsoft.com/office/drawing/2014/main" id="{02BE5D50-B0EE-42D5-9C23-DE22D90036C6}"/>
              </a:ext>
            </a:extLst>
          </p:cNvPr>
          <p:cNvCxnSpPr>
            <a:cxnSpLocks/>
          </p:cNvCxnSpPr>
          <p:nvPr/>
        </p:nvCxnSpPr>
        <p:spPr>
          <a:xfrm flipV="1">
            <a:off x="588695" y="2633856"/>
            <a:ext cx="2101811" cy="6081"/>
          </a:xfrm>
          <a:prstGeom prst="line">
            <a:avLst/>
          </a:prstGeom>
          <a:noFill/>
          <a:ln w="25400" cap="flat" cmpd="sng" algn="ctr">
            <a:solidFill>
              <a:srgbClr val="C11F25"/>
            </a:solidFill>
            <a:prstDash val="sysDash"/>
          </a:ln>
          <a:effectLst>
            <a:outerShdw blurRad="40000" dist="20000" dir="5400000" rotWithShape="0">
              <a:srgbClr val="000000">
                <a:alpha val="38000"/>
              </a:srgbClr>
            </a:outerShdw>
          </a:effectLst>
        </p:spPr>
      </p:cxnSp>
      <p:sp>
        <p:nvSpPr>
          <p:cNvPr id="179" name="Rectángulo 178">
            <a:extLst>
              <a:ext uri="{FF2B5EF4-FFF2-40B4-BE49-F238E27FC236}">
                <a16:creationId xmlns:a16="http://schemas.microsoft.com/office/drawing/2014/main" id="{E375644F-96BB-457A-B2BC-49690855B41B}"/>
              </a:ext>
            </a:extLst>
          </p:cNvPr>
          <p:cNvSpPr/>
          <p:nvPr/>
        </p:nvSpPr>
        <p:spPr>
          <a:xfrm>
            <a:off x="356915" y="2131384"/>
            <a:ext cx="1263032" cy="523220"/>
          </a:xfrm>
          <a:prstGeom prst="rect">
            <a:avLst/>
          </a:prstGeom>
          <a:ln w="38100">
            <a:solidFill>
              <a:srgbClr val="C11F25"/>
            </a:solidFill>
            <a:prstDash val="sysDash"/>
          </a:ln>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7 Medellín</a:t>
            </a:r>
          </a:p>
        </p:txBody>
      </p:sp>
      <p:cxnSp>
        <p:nvCxnSpPr>
          <p:cNvPr id="181" name="Conector recto 180">
            <a:extLst>
              <a:ext uri="{FF2B5EF4-FFF2-40B4-BE49-F238E27FC236}">
                <a16:creationId xmlns:a16="http://schemas.microsoft.com/office/drawing/2014/main" id="{B09F0B97-F111-484C-BEEE-2E28C6647AB6}"/>
              </a:ext>
            </a:extLst>
          </p:cNvPr>
          <p:cNvCxnSpPr>
            <a:cxnSpLocks/>
          </p:cNvCxnSpPr>
          <p:nvPr/>
        </p:nvCxnSpPr>
        <p:spPr>
          <a:xfrm>
            <a:off x="6799363" y="2786101"/>
            <a:ext cx="1589386" cy="0"/>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182" name="Rectángulo 181">
            <a:extLst>
              <a:ext uri="{FF2B5EF4-FFF2-40B4-BE49-F238E27FC236}">
                <a16:creationId xmlns:a16="http://schemas.microsoft.com/office/drawing/2014/main" id="{3C157EF0-C1C7-4AA3-802D-F9028CAFD0EA}"/>
              </a:ext>
            </a:extLst>
          </p:cNvPr>
          <p:cNvSpPr/>
          <p:nvPr/>
        </p:nvSpPr>
        <p:spPr>
          <a:xfrm>
            <a:off x="7348603" y="2277984"/>
            <a:ext cx="939198" cy="523220"/>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8 Yopal</a:t>
            </a:r>
            <a:endParaRPr kumimoji="0" lang="es-CO" sz="1800" b="1" i="0" u="none" strike="noStrike" kern="1200" cap="none" spc="0" normalizeH="0" baseline="0" noProof="0" dirty="0">
              <a:ln>
                <a:noFill/>
              </a:ln>
              <a:solidFill>
                <a:srgbClr val="000000"/>
              </a:solidFill>
              <a:effectLst/>
              <a:uLnTx/>
              <a:uFillTx/>
              <a:latin typeface="Century Gothic" panose="020B0502020202020204" pitchFamily="34" charset="0"/>
            </a:endParaRPr>
          </a:p>
        </p:txBody>
      </p:sp>
      <p:cxnSp>
        <p:nvCxnSpPr>
          <p:cNvPr id="183" name="Straight Connector 930">
            <a:extLst>
              <a:ext uri="{FF2B5EF4-FFF2-40B4-BE49-F238E27FC236}">
                <a16:creationId xmlns:a16="http://schemas.microsoft.com/office/drawing/2014/main" id="{F2224477-EFFF-4585-92CE-77902DCBDBAA}"/>
              </a:ext>
            </a:extLst>
          </p:cNvPr>
          <p:cNvCxnSpPr>
            <a:cxnSpLocks/>
          </p:cNvCxnSpPr>
          <p:nvPr/>
        </p:nvCxnSpPr>
        <p:spPr>
          <a:xfrm>
            <a:off x="1328303" y="3012583"/>
            <a:ext cx="0" cy="430718"/>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cxnSp>
        <p:nvCxnSpPr>
          <p:cNvPr id="184" name="Conector recto 183">
            <a:extLst>
              <a:ext uri="{FF2B5EF4-FFF2-40B4-BE49-F238E27FC236}">
                <a16:creationId xmlns:a16="http://schemas.microsoft.com/office/drawing/2014/main" id="{2D446F52-47A8-47BD-B15C-F1FE0C5B1EEB}"/>
              </a:ext>
            </a:extLst>
          </p:cNvPr>
          <p:cNvCxnSpPr>
            <a:cxnSpLocks/>
          </p:cNvCxnSpPr>
          <p:nvPr/>
        </p:nvCxnSpPr>
        <p:spPr>
          <a:xfrm>
            <a:off x="984677" y="3449655"/>
            <a:ext cx="1622225" cy="1269"/>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185" name="Rectángulo 184">
            <a:extLst>
              <a:ext uri="{FF2B5EF4-FFF2-40B4-BE49-F238E27FC236}">
                <a16:creationId xmlns:a16="http://schemas.microsoft.com/office/drawing/2014/main" id="{96EDFDC7-AE6A-4A97-AFE9-1557672FA34F}"/>
              </a:ext>
            </a:extLst>
          </p:cNvPr>
          <p:cNvSpPr/>
          <p:nvPr/>
        </p:nvSpPr>
        <p:spPr>
          <a:xfrm>
            <a:off x="396265" y="2962122"/>
            <a:ext cx="982961" cy="523220"/>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11 Armenia</a:t>
            </a:r>
          </a:p>
        </p:txBody>
      </p:sp>
      <p:cxnSp>
        <p:nvCxnSpPr>
          <p:cNvPr id="187" name="Conector recto 186">
            <a:extLst>
              <a:ext uri="{FF2B5EF4-FFF2-40B4-BE49-F238E27FC236}">
                <a16:creationId xmlns:a16="http://schemas.microsoft.com/office/drawing/2014/main" id="{717240D4-0AD7-4E70-A3C7-A991B11706E4}"/>
              </a:ext>
            </a:extLst>
          </p:cNvPr>
          <p:cNvCxnSpPr>
            <a:cxnSpLocks/>
          </p:cNvCxnSpPr>
          <p:nvPr/>
        </p:nvCxnSpPr>
        <p:spPr>
          <a:xfrm>
            <a:off x="7405490" y="3577256"/>
            <a:ext cx="2160593" cy="17380"/>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188" name="Rectángulo 187">
            <a:extLst>
              <a:ext uri="{FF2B5EF4-FFF2-40B4-BE49-F238E27FC236}">
                <a16:creationId xmlns:a16="http://schemas.microsoft.com/office/drawing/2014/main" id="{3654ADDB-6278-48FB-883C-91084D8C2890}"/>
              </a:ext>
            </a:extLst>
          </p:cNvPr>
          <p:cNvSpPr/>
          <p:nvPr/>
        </p:nvSpPr>
        <p:spPr>
          <a:xfrm>
            <a:off x="7499200" y="3061518"/>
            <a:ext cx="845488" cy="523220"/>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9 Bogotá</a:t>
            </a:r>
          </a:p>
        </p:txBody>
      </p:sp>
      <p:cxnSp>
        <p:nvCxnSpPr>
          <p:cNvPr id="189" name="Straight Connector 930">
            <a:extLst>
              <a:ext uri="{FF2B5EF4-FFF2-40B4-BE49-F238E27FC236}">
                <a16:creationId xmlns:a16="http://schemas.microsoft.com/office/drawing/2014/main" id="{F14EBA1D-3916-47B3-9B5A-835FB27A5873}"/>
              </a:ext>
            </a:extLst>
          </p:cNvPr>
          <p:cNvCxnSpPr>
            <a:cxnSpLocks/>
          </p:cNvCxnSpPr>
          <p:nvPr/>
        </p:nvCxnSpPr>
        <p:spPr>
          <a:xfrm>
            <a:off x="1483499" y="3818204"/>
            <a:ext cx="0" cy="430718"/>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cxnSp>
        <p:nvCxnSpPr>
          <p:cNvPr id="190" name="Conector recto 189">
            <a:extLst>
              <a:ext uri="{FF2B5EF4-FFF2-40B4-BE49-F238E27FC236}">
                <a16:creationId xmlns:a16="http://schemas.microsoft.com/office/drawing/2014/main" id="{8CF3523F-9BE1-44C3-AFD6-FD91B23E133A}"/>
              </a:ext>
            </a:extLst>
          </p:cNvPr>
          <p:cNvCxnSpPr>
            <a:cxnSpLocks/>
          </p:cNvCxnSpPr>
          <p:nvPr/>
        </p:nvCxnSpPr>
        <p:spPr>
          <a:xfrm>
            <a:off x="984677" y="4236217"/>
            <a:ext cx="2019397" cy="2851"/>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191" name="Rectángulo 190">
            <a:extLst>
              <a:ext uri="{FF2B5EF4-FFF2-40B4-BE49-F238E27FC236}">
                <a16:creationId xmlns:a16="http://schemas.microsoft.com/office/drawing/2014/main" id="{C1E9ADD6-BDCD-44DB-81DF-9C79AA9FD7EC}"/>
              </a:ext>
            </a:extLst>
          </p:cNvPr>
          <p:cNvSpPr/>
          <p:nvPr/>
        </p:nvSpPr>
        <p:spPr>
          <a:xfrm>
            <a:off x="649798" y="3728490"/>
            <a:ext cx="821059" cy="523220"/>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5 Ibagué</a:t>
            </a:r>
            <a:endParaRPr kumimoji="0" lang="es-CO" sz="1800" b="1" i="0" u="none" strike="noStrike" kern="1200" cap="none" spc="0" normalizeH="0" baseline="0" noProof="0" dirty="0">
              <a:ln>
                <a:noFill/>
              </a:ln>
              <a:solidFill>
                <a:srgbClr val="000000"/>
              </a:solidFill>
              <a:effectLst/>
              <a:uLnTx/>
              <a:uFillTx/>
              <a:latin typeface="Century Gothic" panose="020B0502020202020204" pitchFamily="34" charset="0"/>
            </a:endParaRPr>
          </a:p>
        </p:txBody>
      </p:sp>
      <p:cxnSp>
        <p:nvCxnSpPr>
          <p:cNvPr id="193" name="Conector recto 192">
            <a:extLst>
              <a:ext uri="{FF2B5EF4-FFF2-40B4-BE49-F238E27FC236}">
                <a16:creationId xmlns:a16="http://schemas.microsoft.com/office/drawing/2014/main" id="{A11189C8-128F-42EB-A408-EF304FA1BC1B}"/>
              </a:ext>
            </a:extLst>
          </p:cNvPr>
          <p:cNvCxnSpPr>
            <a:cxnSpLocks/>
          </p:cNvCxnSpPr>
          <p:nvPr/>
        </p:nvCxnSpPr>
        <p:spPr>
          <a:xfrm>
            <a:off x="7589863" y="4349156"/>
            <a:ext cx="2026233" cy="5205"/>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194" name="Rectángulo 193">
            <a:extLst>
              <a:ext uri="{FF2B5EF4-FFF2-40B4-BE49-F238E27FC236}">
                <a16:creationId xmlns:a16="http://schemas.microsoft.com/office/drawing/2014/main" id="{87D3F2D8-897F-4220-96ED-EE5D212C2570}"/>
              </a:ext>
            </a:extLst>
          </p:cNvPr>
          <p:cNvSpPr/>
          <p:nvPr/>
        </p:nvSpPr>
        <p:spPr>
          <a:xfrm>
            <a:off x="7495766" y="3889670"/>
            <a:ext cx="1199687" cy="523220"/>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10 </a:t>
            </a:r>
            <a:r>
              <a:rPr kumimoji="0" lang="es-CO" sz="1400" b="1" i="0" u="none" strike="noStrike" kern="1200" cap="none" spc="0" normalizeH="0" baseline="0" noProof="0" dirty="0" err="1">
                <a:ln>
                  <a:noFill/>
                </a:ln>
                <a:solidFill>
                  <a:srgbClr val="000000"/>
                </a:solidFill>
                <a:effectLst/>
                <a:uLnTx/>
                <a:uFillTx/>
                <a:latin typeface="Century Gothic" panose="020B0502020202020204" pitchFamily="34" charset="0"/>
              </a:rPr>
              <a:t>Tolemaida</a:t>
            </a: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 </a:t>
            </a:r>
          </a:p>
        </p:txBody>
      </p:sp>
      <p:cxnSp>
        <p:nvCxnSpPr>
          <p:cNvPr id="195" name="Straight Connector 930">
            <a:extLst>
              <a:ext uri="{FF2B5EF4-FFF2-40B4-BE49-F238E27FC236}">
                <a16:creationId xmlns:a16="http://schemas.microsoft.com/office/drawing/2014/main" id="{5306C5D6-E3B3-4B33-91B1-85584BBA8E37}"/>
              </a:ext>
            </a:extLst>
          </p:cNvPr>
          <p:cNvCxnSpPr>
            <a:cxnSpLocks/>
          </p:cNvCxnSpPr>
          <p:nvPr/>
        </p:nvCxnSpPr>
        <p:spPr>
          <a:xfrm>
            <a:off x="1364356" y="4770259"/>
            <a:ext cx="0" cy="430718"/>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cxnSp>
        <p:nvCxnSpPr>
          <p:cNvPr id="196" name="Conector recto 195">
            <a:extLst>
              <a:ext uri="{FF2B5EF4-FFF2-40B4-BE49-F238E27FC236}">
                <a16:creationId xmlns:a16="http://schemas.microsoft.com/office/drawing/2014/main" id="{359C33B8-829C-4A7F-8334-756ED1D23841}"/>
              </a:ext>
            </a:extLst>
          </p:cNvPr>
          <p:cNvCxnSpPr>
            <a:cxnSpLocks/>
          </p:cNvCxnSpPr>
          <p:nvPr/>
        </p:nvCxnSpPr>
        <p:spPr>
          <a:xfrm>
            <a:off x="841143" y="5219335"/>
            <a:ext cx="1779637" cy="9827"/>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197" name="Rectángulo 196">
            <a:extLst>
              <a:ext uri="{FF2B5EF4-FFF2-40B4-BE49-F238E27FC236}">
                <a16:creationId xmlns:a16="http://schemas.microsoft.com/office/drawing/2014/main" id="{A86F64BE-898E-48A3-979D-ECBB2CAC7D57}"/>
              </a:ext>
            </a:extLst>
          </p:cNvPr>
          <p:cNvSpPr/>
          <p:nvPr/>
        </p:nvSpPr>
        <p:spPr>
          <a:xfrm>
            <a:off x="718701" y="4705425"/>
            <a:ext cx="683252" cy="523220"/>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3 Cali</a:t>
            </a:r>
          </a:p>
        </p:txBody>
      </p:sp>
      <p:cxnSp>
        <p:nvCxnSpPr>
          <p:cNvPr id="199" name="Conector recto 198">
            <a:extLst>
              <a:ext uri="{FF2B5EF4-FFF2-40B4-BE49-F238E27FC236}">
                <a16:creationId xmlns:a16="http://schemas.microsoft.com/office/drawing/2014/main" id="{29E97EFC-1840-499E-B76A-1A527FC05FBA}"/>
              </a:ext>
            </a:extLst>
          </p:cNvPr>
          <p:cNvCxnSpPr>
            <a:cxnSpLocks/>
          </p:cNvCxnSpPr>
          <p:nvPr/>
        </p:nvCxnSpPr>
        <p:spPr>
          <a:xfrm>
            <a:off x="6994953" y="5210011"/>
            <a:ext cx="2614408" cy="8342"/>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200" name="Rectángulo 199">
            <a:extLst>
              <a:ext uri="{FF2B5EF4-FFF2-40B4-BE49-F238E27FC236}">
                <a16:creationId xmlns:a16="http://schemas.microsoft.com/office/drawing/2014/main" id="{A5DE2B75-B4B2-4E58-A7C4-71C91289692E}"/>
              </a:ext>
            </a:extLst>
          </p:cNvPr>
          <p:cNvSpPr/>
          <p:nvPr/>
        </p:nvSpPr>
        <p:spPr>
          <a:xfrm>
            <a:off x="7598941" y="4718988"/>
            <a:ext cx="1346202" cy="523220"/>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4 Villavicencio</a:t>
            </a:r>
          </a:p>
        </p:txBody>
      </p:sp>
      <p:cxnSp>
        <p:nvCxnSpPr>
          <p:cNvPr id="201" name="Straight Connector 930">
            <a:extLst>
              <a:ext uri="{FF2B5EF4-FFF2-40B4-BE49-F238E27FC236}">
                <a16:creationId xmlns:a16="http://schemas.microsoft.com/office/drawing/2014/main" id="{AC594FFC-6A54-43F6-BA12-A54AE79112BE}"/>
              </a:ext>
            </a:extLst>
          </p:cNvPr>
          <p:cNvCxnSpPr>
            <a:cxnSpLocks/>
          </p:cNvCxnSpPr>
          <p:nvPr/>
        </p:nvCxnSpPr>
        <p:spPr>
          <a:xfrm>
            <a:off x="3020168" y="5556213"/>
            <a:ext cx="0" cy="430718"/>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cxnSp>
        <p:nvCxnSpPr>
          <p:cNvPr id="202" name="Conector recto 201">
            <a:extLst>
              <a:ext uri="{FF2B5EF4-FFF2-40B4-BE49-F238E27FC236}">
                <a16:creationId xmlns:a16="http://schemas.microsoft.com/office/drawing/2014/main" id="{158DEEF1-AD01-4F3C-BA40-F42C4C3BC56D}"/>
              </a:ext>
            </a:extLst>
          </p:cNvPr>
          <p:cNvCxnSpPr>
            <a:cxnSpLocks/>
          </p:cNvCxnSpPr>
          <p:nvPr/>
        </p:nvCxnSpPr>
        <p:spPr>
          <a:xfrm flipV="1">
            <a:off x="2395450" y="5986931"/>
            <a:ext cx="1911277" cy="9465"/>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203" name="Rectángulo 202">
            <a:extLst>
              <a:ext uri="{FF2B5EF4-FFF2-40B4-BE49-F238E27FC236}">
                <a16:creationId xmlns:a16="http://schemas.microsoft.com/office/drawing/2014/main" id="{CE242252-F50D-476D-AD18-F79B68E8EAE7}"/>
              </a:ext>
            </a:extLst>
          </p:cNvPr>
          <p:cNvSpPr/>
          <p:nvPr/>
        </p:nvSpPr>
        <p:spPr>
          <a:xfrm>
            <a:off x="2236455" y="5475322"/>
            <a:ext cx="829064" cy="523220"/>
          </a:xfrm>
          <a:prstGeom prst="rect">
            <a:avLst/>
          </a:prstGeom>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12 Neiva</a:t>
            </a:r>
            <a:endParaRPr kumimoji="0" lang="es-CO" sz="1800" b="1" i="0" u="none" strike="noStrike" kern="1200" cap="none" spc="0" normalizeH="0" baseline="0" noProof="0" dirty="0">
              <a:ln>
                <a:noFill/>
              </a:ln>
              <a:solidFill>
                <a:srgbClr val="000000"/>
              </a:solidFill>
              <a:effectLst/>
              <a:uLnTx/>
              <a:uFillTx/>
              <a:latin typeface="Century Gothic" panose="020B0502020202020204" pitchFamily="34" charset="0"/>
            </a:endParaRPr>
          </a:p>
        </p:txBody>
      </p:sp>
      <p:cxnSp>
        <p:nvCxnSpPr>
          <p:cNvPr id="205" name="Conector recto 204">
            <a:extLst>
              <a:ext uri="{FF2B5EF4-FFF2-40B4-BE49-F238E27FC236}">
                <a16:creationId xmlns:a16="http://schemas.microsoft.com/office/drawing/2014/main" id="{747DBD94-13DD-4E8A-89CD-D64D638AD3B6}"/>
              </a:ext>
            </a:extLst>
          </p:cNvPr>
          <p:cNvCxnSpPr>
            <a:cxnSpLocks/>
          </p:cNvCxnSpPr>
          <p:nvPr/>
        </p:nvCxnSpPr>
        <p:spPr>
          <a:xfrm>
            <a:off x="7626587" y="6200519"/>
            <a:ext cx="2247079" cy="0"/>
          </a:xfrm>
          <a:prstGeom prst="line">
            <a:avLst/>
          </a:prstGeom>
          <a:noFill/>
          <a:ln w="25400" cap="flat" cmpd="sng" algn="ctr">
            <a:solidFill>
              <a:sysClr val="windowText" lastClr="000000"/>
            </a:solidFill>
            <a:prstDash val="sysDash"/>
          </a:ln>
          <a:effectLst>
            <a:outerShdw blurRad="40000" dist="20000" dir="5400000" rotWithShape="0">
              <a:srgbClr val="000000">
                <a:alpha val="38000"/>
              </a:srgbClr>
            </a:outerShdw>
          </a:effectLst>
        </p:spPr>
      </p:cxnSp>
      <p:sp>
        <p:nvSpPr>
          <p:cNvPr id="206" name="Rectángulo 205">
            <a:extLst>
              <a:ext uri="{FF2B5EF4-FFF2-40B4-BE49-F238E27FC236}">
                <a16:creationId xmlns:a16="http://schemas.microsoft.com/office/drawing/2014/main" id="{43CE15A8-9748-4233-A8FA-CEDB4AA9113E}"/>
              </a:ext>
            </a:extLst>
          </p:cNvPr>
          <p:cNvSpPr/>
          <p:nvPr/>
        </p:nvSpPr>
        <p:spPr>
          <a:xfrm>
            <a:off x="7515899" y="5675969"/>
            <a:ext cx="1040862" cy="523220"/>
          </a:xfrm>
          <a:prstGeom prst="rect">
            <a:avLst/>
          </a:prstGeom>
        </p:spPr>
        <p:txBody>
          <a:bodyPr wrap="square">
            <a:spAutoFit/>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srgbClr val="000000"/>
                </a:solidFill>
                <a:effectLst/>
                <a:uLnTx/>
                <a:uFillTx/>
                <a:latin typeface="Century Gothic" panose="020B0502020202020204" pitchFamily="34" charset="0"/>
              </a:rPr>
              <a:t>REG 6 Florencia</a:t>
            </a:r>
          </a:p>
        </p:txBody>
      </p:sp>
      <p:sp>
        <p:nvSpPr>
          <p:cNvPr id="208" name="Rectángulo 207">
            <a:extLst>
              <a:ext uri="{FF2B5EF4-FFF2-40B4-BE49-F238E27FC236}">
                <a16:creationId xmlns:a16="http://schemas.microsoft.com/office/drawing/2014/main" id="{D65203E5-B73B-4AF3-8D25-8069AB5A8EA2}"/>
              </a:ext>
            </a:extLst>
          </p:cNvPr>
          <p:cNvSpPr/>
          <p:nvPr/>
        </p:nvSpPr>
        <p:spPr>
          <a:xfrm>
            <a:off x="1651078" y="2076341"/>
            <a:ext cx="1518759" cy="553998"/>
          </a:xfrm>
          <a:prstGeom prst="rect">
            <a:avLst/>
          </a:prstGeom>
        </p:spPr>
        <p:txBody>
          <a:bodyPr wrap="square">
            <a:spAutoFit/>
          </a:bodyPr>
          <a:lstStyle/>
          <a:p>
            <a:r>
              <a:rPr lang="es-CO" sz="1000" b="1" dirty="0">
                <a:latin typeface="Arial Narrow" panose="020B0606020202030204" pitchFamily="34" charset="0"/>
              </a:rPr>
              <a:t>ESM MEDIANA COMP: 1 </a:t>
            </a:r>
          </a:p>
          <a:p>
            <a:r>
              <a:rPr lang="es-CO" sz="1000" b="1" dirty="0">
                <a:latin typeface="Arial Narrow" panose="020B0606020202030204" pitchFamily="34" charset="0"/>
              </a:rPr>
              <a:t>ESM BAJA COMP: 15</a:t>
            </a:r>
          </a:p>
          <a:p>
            <a:r>
              <a:rPr lang="es-CO" sz="1000" b="1" dirty="0">
                <a:latin typeface="Arial Narrow" panose="020B0606020202030204" pitchFamily="34" charset="0"/>
              </a:rPr>
              <a:t>UASO: 6</a:t>
            </a:r>
          </a:p>
        </p:txBody>
      </p:sp>
      <p:sp>
        <p:nvSpPr>
          <p:cNvPr id="209" name="Rectángulo 208">
            <a:extLst>
              <a:ext uri="{FF2B5EF4-FFF2-40B4-BE49-F238E27FC236}">
                <a16:creationId xmlns:a16="http://schemas.microsoft.com/office/drawing/2014/main" id="{D65203E5-B73B-4AF3-8D25-8069AB5A8EA2}"/>
              </a:ext>
            </a:extLst>
          </p:cNvPr>
          <p:cNvSpPr/>
          <p:nvPr/>
        </p:nvSpPr>
        <p:spPr>
          <a:xfrm>
            <a:off x="8695453" y="1258048"/>
            <a:ext cx="1518759" cy="553998"/>
          </a:xfrm>
          <a:prstGeom prst="rect">
            <a:avLst/>
          </a:prstGeom>
        </p:spPr>
        <p:txBody>
          <a:bodyPr wrap="square">
            <a:spAutoFit/>
          </a:bodyPr>
          <a:lstStyle/>
          <a:p>
            <a:r>
              <a:rPr lang="es-CO" sz="1000" b="1" dirty="0">
                <a:latin typeface="Arial Narrow" panose="020B0606020202030204" pitchFamily="34" charset="0"/>
              </a:rPr>
              <a:t>ESM MEDIANA COMP: 1 </a:t>
            </a:r>
          </a:p>
          <a:p>
            <a:r>
              <a:rPr lang="es-CO" sz="1000" b="1" dirty="0">
                <a:latin typeface="Arial Narrow" panose="020B0606020202030204" pitchFamily="34" charset="0"/>
              </a:rPr>
              <a:t>ESM BAJA COMP: 10</a:t>
            </a:r>
          </a:p>
          <a:p>
            <a:r>
              <a:rPr lang="es-CO" sz="1000" b="1" dirty="0">
                <a:latin typeface="Arial Narrow" panose="020B0606020202030204" pitchFamily="34" charset="0"/>
              </a:rPr>
              <a:t>UASO: 6</a:t>
            </a:r>
          </a:p>
        </p:txBody>
      </p:sp>
      <p:sp>
        <p:nvSpPr>
          <p:cNvPr id="210" name="Rectángulo 209">
            <a:extLst>
              <a:ext uri="{FF2B5EF4-FFF2-40B4-BE49-F238E27FC236}">
                <a16:creationId xmlns:a16="http://schemas.microsoft.com/office/drawing/2014/main" id="{D65203E5-B73B-4AF3-8D25-8069AB5A8EA2}"/>
              </a:ext>
            </a:extLst>
          </p:cNvPr>
          <p:cNvSpPr/>
          <p:nvPr/>
        </p:nvSpPr>
        <p:spPr>
          <a:xfrm>
            <a:off x="1289651" y="2909208"/>
            <a:ext cx="1518759" cy="553998"/>
          </a:xfrm>
          <a:prstGeom prst="rect">
            <a:avLst/>
          </a:prstGeom>
        </p:spPr>
        <p:txBody>
          <a:bodyPr wrap="square">
            <a:spAutoFit/>
          </a:bodyPr>
          <a:lstStyle/>
          <a:p>
            <a:r>
              <a:rPr lang="es-CO" sz="1000" b="1" dirty="0">
                <a:latin typeface="Arial Narrow" panose="020B0606020202030204" pitchFamily="34" charset="0"/>
              </a:rPr>
              <a:t>ESM MEDIANA COMP: 0</a:t>
            </a:r>
          </a:p>
          <a:p>
            <a:r>
              <a:rPr lang="es-CO" sz="1000" b="1" dirty="0">
                <a:latin typeface="Arial Narrow" panose="020B0606020202030204" pitchFamily="34" charset="0"/>
              </a:rPr>
              <a:t>ESM BAJA COMP: 4</a:t>
            </a:r>
          </a:p>
          <a:p>
            <a:r>
              <a:rPr lang="es-CO" sz="1000" b="1" dirty="0">
                <a:latin typeface="Arial Narrow" panose="020B0606020202030204" pitchFamily="34" charset="0"/>
              </a:rPr>
              <a:t>UASO: 3</a:t>
            </a:r>
          </a:p>
        </p:txBody>
      </p:sp>
      <p:sp>
        <p:nvSpPr>
          <p:cNvPr id="211" name="Rectángulo 210">
            <a:extLst>
              <a:ext uri="{FF2B5EF4-FFF2-40B4-BE49-F238E27FC236}">
                <a16:creationId xmlns:a16="http://schemas.microsoft.com/office/drawing/2014/main" id="{D65203E5-B73B-4AF3-8D25-8069AB5A8EA2}"/>
              </a:ext>
            </a:extLst>
          </p:cNvPr>
          <p:cNvSpPr/>
          <p:nvPr/>
        </p:nvSpPr>
        <p:spPr>
          <a:xfrm>
            <a:off x="1472387" y="3692205"/>
            <a:ext cx="1518759" cy="553998"/>
          </a:xfrm>
          <a:prstGeom prst="rect">
            <a:avLst/>
          </a:prstGeom>
        </p:spPr>
        <p:txBody>
          <a:bodyPr wrap="square">
            <a:spAutoFit/>
          </a:bodyPr>
          <a:lstStyle/>
          <a:p>
            <a:r>
              <a:rPr lang="es-CO" sz="1000" b="1" dirty="0">
                <a:latin typeface="Arial Narrow" panose="020B0606020202030204" pitchFamily="34" charset="0"/>
              </a:rPr>
              <a:t>ESM MEDIANA COMP: 1 </a:t>
            </a:r>
          </a:p>
          <a:p>
            <a:r>
              <a:rPr lang="es-CO" sz="1000" b="1" dirty="0">
                <a:latin typeface="Arial Narrow" panose="020B0606020202030204" pitchFamily="34" charset="0"/>
              </a:rPr>
              <a:t>ESM BAJA COMP: 2</a:t>
            </a:r>
          </a:p>
          <a:p>
            <a:r>
              <a:rPr lang="es-CO" sz="1000" b="1" dirty="0">
                <a:latin typeface="Arial Narrow" panose="020B0606020202030204" pitchFamily="34" charset="0"/>
              </a:rPr>
              <a:t>UASO: 1</a:t>
            </a:r>
          </a:p>
        </p:txBody>
      </p:sp>
      <p:sp>
        <p:nvSpPr>
          <p:cNvPr id="212" name="Rectángulo 211">
            <a:extLst>
              <a:ext uri="{FF2B5EF4-FFF2-40B4-BE49-F238E27FC236}">
                <a16:creationId xmlns:a16="http://schemas.microsoft.com/office/drawing/2014/main" id="{D65203E5-B73B-4AF3-8D25-8069AB5A8EA2}"/>
              </a:ext>
            </a:extLst>
          </p:cNvPr>
          <p:cNvSpPr/>
          <p:nvPr/>
        </p:nvSpPr>
        <p:spPr>
          <a:xfrm>
            <a:off x="1351153" y="4678430"/>
            <a:ext cx="1518759" cy="553998"/>
          </a:xfrm>
          <a:prstGeom prst="rect">
            <a:avLst/>
          </a:prstGeom>
        </p:spPr>
        <p:txBody>
          <a:bodyPr wrap="square">
            <a:spAutoFit/>
          </a:bodyPr>
          <a:lstStyle/>
          <a:p>
            <a:r>
              <a:rPr lang="es-CO" sz="1000" b="1" dirty="0">
                <a:latin typeface="Arial Narrow" panose="020B0606020202030204" pitchFamily="34" charset="0"/>
              </a:rPr>
              <a:t>ESM MEDIANA COMP: 1 </a:t>
            </a:r>
          </a:p>
          <a:p>
            <a:r>
              <a:rPr lang="es-CO" sz="1000" b="1" dirty="0">
                <a:latin typeface="Arial Narrow" panose="020B0606020202030204" pitchFamily="34" charset="0"/>
              </a:rPr>
              <a:t>ESM BAJA COMP: 5</a:t>
            </a:r>
          </a:p>
          <a:p>
            <a:r>
              <a:rPr lang="es-CO" sz="1000" b="1" dirty="0">
                <a:latin typeface="Arial Narrow" panose="020B0606020202030204" pitchFamily="34" charset="0"/>
              </a:rPr>
              <a:t>UASO: 5</a:t>
            </a:r>
          </a:p>
        </p:txBody>
      </p:sp>
      <p:sp>
        <p:nvSpPr>
          <p:cNvPr id="213" name="Rectángulo 212">
            <a:extLst>
              <a:ext uri="{FF2B5EF4-FFF2-40B4-BE49-F238E27FC236}">
                <a16:creationId xmlns:a16="http://schemas.microsoft.com/office/drawing/2014/main" id="{D65203E5-B73B-4AF3-8D25-8069AB5A8EA2}"/>
              </a:ext>
            </a:extLst>
          </p:cNvPr>
          <p:cNvSpPr/>
          <p:nvPr/>
        </p:nvSpPr>
        <p:spPr>
          <a:xfrm>
            <a:off x="2986342" y="5469369"/>
            <a:ext cx="1518759" cy="553998"/>
          </a:xfrm>
          <a:prstGeom prst="rect">
            <a:avLst/>
          </a:prstGeom>
        </p:spPr>
        <p:txBody>
          <a:bodyPr wrap="square">
            <a:spAutoFit/>
          </a:bodyPr>
          <a:lstStyle/>
          <a:p>
            <a:r>
              <a:rPr lang="es-CO" sz="1000" b="1" dirty="0">
                <a:latin typeface="Arial Narrow" panose="020B0606020202030204" pitchFamily="34" charset="0"/>
              </a:rPr>
              <a:t>ESM MEDIANA COMP: 0</a:t>
            </a:r>
          </a:p>
          <a:p>
            <a:r>
              <a:rPr lang="es-CO" sz="1000" b="1" dirty="0">
                <a:latin typeface="Arial Narrow" panose="020B0606020202030204" pitchFamily="34" charset="0"/>
              </a:rPr>
              <a:t>ESM BAJA COMP: 3</a:t>
            </a:r>
          </a:p>
          <a:p>
            <a:r>
              <a:rPr lang="es-CO" sz="1000" b="1" dirty="0">
                <a:latin typeface="Arial Narrow" panose="020B0606020202030204" pitchFamily="34" charset="0"/>
              </a:rPr>
              <a:t>UASO: 1</a:t>
            </a:r>
          </a:p>
        </p:txBody>
      </p:sp>
      <p:sp>
        <p:nvSpPr>
          <p:cNvPr id="214" name="Rectángulo 213">
            <a:extLst>
              <a:ext uri="{FF2B5EF4-FFF2-40B4-BE49-F238E27FC236}">
                <a16:creationId xmlns:a16="http://schemas.microsoft.com/office/drawing/2014/main" id="{D65203E5-B73B-4AF3-8D25-8069AB5A8EA2}"/>
              </a:ext>
            </a:extLst>
          </p:cNvPr>
          <p:cNvSpPr/>
          <p:nvPr/>
        </p:nvSpPr>
        <p:spPr>
          <a:xfrm>
            <a:off x="8806703" y="2237455"/>
            <a:ext cx="1518759" cy="553998"/>
          </a:xfrm>
          <a:prstGeom prst="rect">
            <a:avLst/>
          </a:prstGeom>
        </p:spPr>
        <p:txBody>
          <a:bodyPr wrap="square">
            <a:spAutoFit/>
          </a:bodyPr>
          <a:lstStyle/>
          <a:p>
            <a:r>
              <a:rPr lang="es-CO" sz="1000" b="1" dirty="0">
                <a:latin typeface="Arial Narrow" panose="020B0606020202030204" pitchFamily="34" charset="0"/>
              </a:rPr>
              <a:t>ESM MEDIANA COMP: 0 </a:t>
            </a:r>
          </a:p>
          <a:p>
            <a:r>
              <a:rPr lang="es-CO" sz="1000" b="1" dirty="0">
                <a:latin typeface="Arial Narrow" panose="020B0606020202030204" pitchFamily="34" charset="0"/>
              </a:rPr>
              <a:t>ESM BAJA COMP: 5</a:t>
            </a:r>
          </a:p>
          <a:p>
            <a:r>
              <a:rPr lang="es-CO" sz="1000" b="1" dirty="0">
                <a:latin typeface="Arial Narrow" panose="020B0606020202030204" pitchFamily="34" charset="0"/>
              </a:rPr>
              <a:t>UASO: 2</a:t>
            </a:r>
          </a:p>
        </p:txBody>
      </p:sp>
      <p:sp>
        <p:nvSpPr>
          <p:cNvPr id="215" name="Rectángulo 214">
            <a:extLst>
              <a:ext uri="{FF2B5EF4-FFF2-40B4-BE49-F238E27FC236}">
                <a16:creationId xmlns:a16="http://schemas.microsoft.com/office/drawing/2014/main" id="{D65203E5-B73B-4AF3-8D25-8069AB5A8EA2}"/>
              </a:ext>
            </a:extLst>
          </p:cNvPr>
          <p:cNvSpPr/>
          <p:nvPr/>
        </p:nvSpPr>
        <p:spPr>
          <a:xfrm>
            <a:off x="8856716" y="3025345"/>
            <a:ext cx="1518759" cy="553998"/>
          </a:xfrm>
          <a:prstGeom prst="rect">
            <a:avLst/>
          </a:prstGeom>
        </p:spPr>
        <p:txBody>
          <a:bodyPr wrap="square">
            <a:spAutoFit/>
          </a:bodyPr>
          <a:lstStyle/>
          <a:p>
            <a:r>
              <a:rPr lang="es-CO" sz="1000" b="1" dirty="0">
                <a:latin typeface="Arial Narrow" panose="020B0606020202030204" pitchFamily="34" charset="0"/>
              </a:rPr>
              <a:t>ESM MEDIANA COMP: 3 </a:t>
            </a:r>
          </a:p>
          <a:p>
            <a:r>
              <a:rPr lang="es-CO" sz="1000" b="1" dirty="0">
                <a:latin typeface="Arial Narrow" panose="020B0606020202030204" pitchFamily="34" charset="0"/>
              </a:rPr>
              <a:t>ESM BAJA COMP: 6</a:t>
            </a:r>
          </a:p>
          <a:p>
            <a:r>
              <a:rPr lang="es-CO" sz="1000" b="1" dirty="0">
                <a:latin typeface="Arial Narrow" panose="020B0606020202030204" pitchFamily="34" charset="0"/>
              </a:rPr>
              <a:t>UASO: 8</a:t>
            </a:r>
          </a:p>
        </p:txBody>
      </p:sp>
      <p:sp>
        <p:nvSpPr>
          <p:cNvPr id="216" name="Rectángulo 215">
            <a:extLst>
              <a:ext uri="{FF2B5EF4-FFF2-40B4-BE49-F238E27FC236}">
                <a16:creationId xmlns:a16="http://schemas.microsoft.com/office/drawing/2014/main" id="{D65203E5-B73B-4AF3-8D25-8069AB5A8EA2}"/>
              </a:ext>
            </a:extLst>
          </p:cNvPr>
          <p:cNvSpPr/>
          <p:nvPr/>
        </p:nvSpPr>
        <p:spPr>
          <a:xfrm>
            <a:off x="8480730" y="3813139"/>
            <a:ext cx="1518759" cy="553998"/>
          </a:xfrm>
          <a:prstGeom prst="rect">
            <a:avLst/>
          </a:prstGeom>
        </p:spPr>
        <p:txBody>
          <a:bodyPr wrap="square">
            <a:spAutoFit/>
          </a:bodyPr>
          <a:lstStyle/>
          <a:p>
            <a:r>
              <a:rPr lang="es-CO" sz="1000" b="1" dirty="0">
                <a:latin typeface="Arial Narrow" panose="020B0606020202030204" pitchFamily="34" charset="0"/>
              </a:rPr>
              <a:t>ESM MEDIANA COMP: 1 </a:t>
            </a:r>
          </a:p>
          <a:p>
            <a:r>
              <a:rPr lang="es-CO" sz="1000" b="1" dirty="0">
                <a:latin typeface="Arial Narrow" panose="020B0606020202030204" pitchFamily="34" charset="0"/>
              </a:rPr>
              <a:t>ESM BAJA COMP: 2</a:t>
            </a:r>
          </a:p>
          <a:p>
            <a:r>
              <a:rPr lang="es-CO" sz="1000" b="1" dirty="0">
                <a:latin typeface="Arial Narrow" panose="020B0606020202030204" pitchFamily="34" charset="0"/>
              </a:rPr>
              <a:t>UASO: 6</a:t>
            </a:r>
          </a:p>
        </p:txBody>
      </p:sp>
      <p:sp>
        <p:nvSpPr>
          <p:cNvPr id="217" name="Rectángulo 216">
            <a:extLst>
              <a:ext uri="{FF2B5EF4-FFF2-40B4-BE49-F238E27FC236}">
                <a16:creationId xmlns:a16="http://schemas.microsoft.com/office/drawing/2014/main" id="{D65203E5-B73B-4AF3-8D25-8069AB5A8EA2}"/>
              </a:ext>
            </a:extLst>
          </p:cNvPr>
          <p:cNvSpPr/>
          <p:nvPr/>
        </p:nvSpPr>
        <p:spPr>
          <a:xfrm>
            <a:off x="8843371" y="4637614"/>
            <a:ext cx="1518759" cy="553998"/>
          </a:xfrm>
          <a:prstGeom prst="rect">
            <a:avLst/>
          </a:prstGeom>
        </p:spPr>
        <p:txBody>
          <a:bodyPr wrap="square">
            <a:spAutoFit/>
          </a:bodyPr>
          <a:lstStyle/>
          <a:p>
            <a:r>
              <a:rPr lang="es-CO" sz="1000" b="1" dirty="0">
                <a:latin typeface="Arial Narrow" panose="020B0606020202030204" pitchFamily="34" charset="0"/>
              </a:rPr>
              <a:t>ESM MEDIANA COMP: 1 </a:t>
            </a:r>
          </a:p>
          <a:p>
            <a:r>
              <a:rPr lang="es-CO" sz="1000" b="1" dirty="0">
                <a:latin typeface="Arial Narrow" panose="020B0606020202030204" pitchFamily="34" charset="0"/>
              </a:rPr>
              <a:t>ESM BAJA COMP: 2</a:t>
            </a:r>
          </a:p>
          <a:p>
            <a:r>
              <a:rPr lang="es-CO" sz="1000" b="1" dirty="0">
                <a:latin typeface="Arial Narrow" panose="020B0606020202030204" pitchFamily="34" charset="0"/>
              </a:rPr>
              <a:t>UASO: 7</a:t>
            </a:r>
          </a:p>
        </p:txBody>
      </p:sp>
      <p:sp>
        <p:nvSpPr>
          <p:cNvPr id="218" name="Rectángulo 217">
            <a:extLst>
              <a:ext uri="{FF2B5EF4-FFF2-40B4-BE49-F238E27FC236}">
                <a16:creationId xmlns:a16="http://schemas.microsoft.com/office/drawing/2014/main" id="{D65203E5-B73B-4AF3-8D25-8069AB5A8EA2}"/>
              </a:ext>
            </a:extLst>
          </p:cNvPr>
          <p:cNvSpPr/>
          <p:nvPr/>
        </p:nvSpPr>
        <p:spPr>
          <a:xfrm>
            <a:off x="8581226" y="5622936"/>
            <a:ext cx="1518759" cy="553998"/>
          </a:xfrm>
          <a:prstGeom prst="rect">
            <a:avLst/>
          </a:prstGeom>
        </p:spPr>
        <p:txBody>
          <a:bodyPr wrap="square">
            <a:spAutoFit/>
          </a:bodyPr>
          <a:lstStyle/>
          <a:p>
            <a:r>
              <a:rPr lang="es-CO" sz="1000" b="1" dirty="0">
                <a:latin typeface="Arial Narrow" panose="020B0606020202030204" pitchFamily="34" charset="0"/>
              </a:rPr>
              <a:t>ESM MEDIANA COMP: 0 </a:t>
            </a:r>
          </a:p>
          <a:p>
            <a:r>
              <a:rPr lang="es-CO" sz="1000" b="1" dirty="0">
                <a:latin typeface="Arial Narrow" panose="020B0606020202030204" pitchFamily="34" charset="0"/>
              </a:rPr>
              <a:t>ESM BAJA COMP: 4</a:t>
            </a:r>
          </a:p>
          <a:p>
            <a:r>
              <a:rPr lang="es-CO" sz="1000" b="1" dirty="0">
                <a:latin typeface="Arial Narrow" panose="020B0606020202030204" pitchFamily="34" charset="0"/>
              </a:rPr>
              <a:t>UASO: 8</a:t>
            </a:r>
          </a:p>
        </p:txBody>
      </p:sp>
      <p:graphicFrame>
        <p:nvGraphicFramePr>
          <p:cNvPr id="219" name="Tabla 218">
            <a:extLst>
              <a:ext uri="{FF2B5EF4-FFF2-40B4-BE49-F238E27FC236}">
                <a16:creationId xmlns:a16="http://schemas.microsoft.com/office/drawing/2014/main" id="{353EC6D9-E35C-40B5-AC07-89DEFE080E29}"/>
              </a:ext>
            </a:extLst>
          </p:cNvPr>
          <p:cNvGraphicFramePr>
            <a:graphicFrameLocks noGrp="1"/>
          </p:cNvGraphicFramePr>
          <p:nvPr>
            <p:extLst/>
          </p:nvPr>
        </p:nvGraphicFramePr>
        <p:xfrm>
          <a:off x="10302340" y="4514850"/>
          <a:ext cx="1813460" cy="1200150"/>
        </p:xfrm>
        <a:graphic>
          <a:graphicData uri="http://schemas.openxmlformats.org/drawingml/2006/table">
            <a:tbl>
              <a:tblPr>
                <a:tableStyleId>{8EC20E35-A176-4012-BC5E-935CFFF8708E}</a:tableStyleId>
              </a:tblPr>
              <a:tblGrid>
                <a:gridCol w="837449">
                  <a:extLst>
                    <a:ext uri="{9D8B030D-6E8A-4147-A177-3AD203B41FA5}">
                      <a16:colId xmlns:a16="http://schemas.microsoft.com/office/drawing/2014/main" val="774833188"/>
                    </a:ext>
                  </a:extLst>
                </a:gridCol>
                <a:gridCol w="576064">
                  <a:extLst>
                    <a:ext uri="{9D8B030D-6E8A-4147-A177-3AD203B41FA5}">
                      <a16:colId xmlns:a16="http://schemas.microsoft.com/office/drawing/2014/main" val="195787342"/>
                    </a:ext>
                  </a:extLst>
                </a:gridCol>
                <a:gridCol w="399947">
                  <a:extLst>
                    <a:ext uri="{9D8B030D-6E8A-4147-A177-3AD203B41FA5}">
                      <a16:colId xmlns:a16="http://schemas.microsoft.com/office/drawing/2014/main" val="3501802105"/>
                    </a:ext>
                  </a:extLst>
                </a:gridCol>
              </a:tblGrid>
              <a:tr h="190500">
                <a:tc>
                  <a:txBody>
                    <a:bodyPr/>
                    <a:lstStyle/>
                    <a:p>
                      <a:pPr algn="l" fontAlgn="b"/>
                      <a:r>
                        <a:rPr lang="es-CO" sz="1000" b="0" i="0" u="none" strike="noStrike" dirty="0">
                          <a:solidFill>
                            <a:srgbClr val="000000"/>
                          </a:solidFill>
                          <a:effectLst/>
                          <a:latin typeface="Calibri" panose="020F0502020204030204" pitchFamily="34" charset="0"/>
                        </a:rPr>
                        <a:t>CLASIFICACIÓN </a:t>
                      </a:r>
                    </a:p>
                  </a:txBody>
                  <a:tcPr marL="9525" marR="9525" marT="9525" marB="0" anchor="b">
                    <a:lnB w="12700" cap="flat" cmpd="sng" algn="ctr">
                      <a:solidFill>
                        <a:schemeClr val="tx1"/>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Calibri" panose="020F0502020204030204" pitchFamily="34" charset="0"/>
                        </a:rPr>
                        <a:t>CANTIDAD</a:t>
                      </a:r>
                    </a:p>
                  </a:txBody>
                  <a:tcPr marL="9525" marR="9525" marT="9525" marB="0" anchor="b">
                    <a:lnB w="12700" cap="flat" cmpd="sng" algn="ctr">
                      <a:solidFill>
                        <a:schemeClr val="tx1"/>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Calibri" panose="020F0502020204030204" pitchFamily="34" charset="0"/>
                        </a:rPr>
                        <a:t>%</a:t>
                      </a:r>
                    </a:p>
                  </a:txBody>
                  <a:tcPr marL="9525" marR="9525" marT="9525"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6490739"/>
                  </a:ext>
                </a:extLst>
              </a:tr>
              <a:tr h="190500">
                <a:tc>
                  <a:txBody>
                    <a:bodyPr/>
                    <a:lstStyle/>
                    <a:p>
                      <a:pPr algn="l" rtl="0" fontAlgn="b"/>
                      <a:r>
                        <a:rPr lang="es-CO" sz="1000" u="none" strike="noStrike" dirty="0">
                          <a:effectLst/>
                        </a:rPr>
                        <a:t>ESM MEDIANA COMPLEJIDAD</a:t>
                      </a:r>
                      <a:endParaRPr lang="es-CO" sz="1000" b="0" i="0" u="none" strike="noStrike" dirty="0">
                        <a:solidFill>
                          <a:srgbClr val="000000"/>
                        </a:solidFill>
                        <a:effectLst/>
                        <a:latin typeface="Calibri" panose="020F0502020204030204" pitchFamily="34" charset="0"/>
                      </a:endParaRPr>
                    </a:p>
                  </a:txBody>
                  <a:tcPr marL="9525" marR="9525" marT="9525" marB="0" anchor="b">
                    <a:lnT w="12700" cap="flat" cmpd="sng" algn="ctr">
                      <a:solidFill>
                        <a:schemeClr val="tx1"/>
                      </a:solidFill>
                      <a:prstDash val="solid"/>
                      <a:round/>
                      <a:headEnd type="none" w="med" len="med"/>
                      <a:tailEnd type="none" w="med" len="med"/>
                    </a:lnT>
                  </a:tcPr>
                </a:tc>
                <a:tc>
                  <a:txBody>
                    <a:bodyPr/>
                    <a:lstStyle/>
                    <a:p>
                      <a:pPr algn="ctr" rtl="0" fontAlgn="ctr"/>
                      <a:r>
                        <a:rPr lang="es-CO" sz="1000" u="none" strike="noStrike" dirty="0">
                          <a:effectLst/>
                        </a:rPr>
                        <a:t>10</a:t>
                      </a:r>
                      <a:endParaRPr lang="es-CO" sz="10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rtl="0" fontAlgn="ctr"/>
                      <a:r>
                        <a:rPr lang="es-CO" sz="1000" u="none" strike="noStrike" dirty="0">
                          <a:effectLst/>
                        </a:rPr>
                        <a:t>7,7%</a:t>
                      </a:r>
                      <a:endParaRPr lang="es-CO" sz="10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76136764"/>
                  </a:ext>
                </a:extLst>
              </a:tr>
              <a:tr h="190500">
                <a:tc>
                  <a:txBody>
                    <a:bodyPr/>
                    <a:lstStyle/>
                    <a:p>
                      <a:pPr algn="l" rtl="0" fontAlgn="b"/>
                      <a:r>
                        <a:rPr lang="es-CO" sz="1000" u="none" strike="noStrike">
                          <a:effectLst/>
                        </a:rPr>
                        <a:t>ESM BAJA COMPLEJIDAD</a:t>
                      </a:r>
                      <a:endParaRPr lang="es-CO" sz="1000" b="0" i="0" u="none" strike="noStrike">
                        <a:solidFill>
                          <a:srgbClr val="000000"/>
                        </a:solidFill>
                        <a:effectLst/>
                        <a:latin typeface="Calibri" panose="020F0502020204030204" pitchFamily="34" charset="0"/>
                      </a:endParaRPr>
                    </a:p>
                  </a:txBody>
                  <a:tcPr marL="9525" marR="9525" marT="9525" marB="0" anchor="b"/>
                </a:tc>
                <a:tc>
                  <a:txBody>
                    <a:bodyPr/>
                    <a:lstStyle/>
                    <a:p>
                      <a:pPr algn="ctr" rtl="0" fontAlgn="ctr"/>
                      <a:r>
                        <a:rPr lang="es-CO" sz="1000" u="none" strike="noStrike" dirty="0">
                          <a:effectLst/>
                        </a:rPr>
                        <a:t>64</a:t>
                      </a:r>
                      <a:endParaRPr lang="es-CO"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000" u="none" strike="noStrike" dirty="0">
                          <a:effectLst/>
                        </a:rPr>
                        <a:t>49,2%</a:t>
                      </a:r>
                      <a:endParaRPr lang="es-CO" sz="10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10407662"/>
                  </a:ext>
                </a:extLst>
              </a:tr>
              <a:tr h="190500">
                <a:tc>
                  <a:txBody>
                    <a:bodyPr/>
                    <a:lstStyle/>
                    <a:p>
                      <a:pPr algn="l" rtl="0" fontAlgn="b"/>
                      <a:r>
                        <a:rPr lang="es-CO" sz="1000" u="none" strike="noStrike">
                          <a:effectLst/>
                        </a:rPr>
                        <a:t>UASO</a:t>
                      </a:r>
                      <a:endParaRPr lang="es-CO" sz="1000" b="0" i="0" u="none" strike="noStrike">
                        <a:solidFill>
                          <a:srgbClr val="000000"/>
                        </a:solidFill>
                        <a:effectLst/>
                        <a:latin typeface="Calibri" panose="020F0502020204030204" pitchFamily="34" charset="0"/>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ctr" rtl="0" fontAlgn="ctr"/>
                      <a:r>
                        <a:rPr lang="es-CO" sz="1000" u="none" strike="noStrike" dirty="0">
                          <a:effectLst/>
                        </a:rPr>
                        <a:t>56</a:t>
                      </a:r>
                      <a:endParaRPr lang="es-CO" sz="1000" b="0" i="0" u="none" strike="noStrike" dirty="0">
                        <a:solidFill>
                          <a:srgbClr val="000000"/>
                        </a:solidFill>
                        <a:effectLst/>
                        <a:latin typeface="Calibri" panose="020F0502020204030204" pitchFamily="34" charset="0"/>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rtl="0" fontAlgn="ctr"/>
                      <a:r>
                        <a:rPr lang="es-CO" sz="1000" u="none" strike="noStrike" dirty="0">
                          <a:effectLst/>
                        </a:rPr>
                        <a:t>43,1%</a:t>
                      </a:r>
                      <a:endParaRPr lang="es-CO" sz="1000" b="0" i="0" u="none" strike="noStrike" dirty="0">
                        <a:solidFill>
                          <a:srgbClr val="000000"/>
                        </a:solidFill>
                        <a:effectLst/>
                        <a:latin typeface="Calibri" panose="020F0502020204030204" pitchFamily="34" charset="0"/>
                      </a:endParaRPr>
                    </a:p>
                  </a:txBody>
                  <a:tcPr marL="9525" marR="9525" marT="9525"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9992111"/>
                  </a:ext>
                </a:extLst>
              </a:tr>
              <a:tr h="190500">
                <a:tc>
                  <a:txBody>
                    <a:bodyPr/>
                    <a:lstStyle/>
                    <a:p>
                      <a:pPr algn="l" fontAlgn="b"/>
                      <a:r>
                        <a:rPr lang="es-CO" sz="1000" u="none" strike="noStrike" dirty="0">
                          <a:effectLst/>
                        </a:rPr>
                        <a:t>TOTAL </a:t>
                      </a:r>
                      <a:endParaRPr lang="es-CO" sz="1000" b="0" i="0" u="none" strike="noStrike" dirty="0">
                        <a:solidFill>
                          <a:srgbClr val="000000"/>
                        </a:solidFill>
                        <a:effectLst/>
                        <a:latin typeface="Calibri" panose="020F0502020204030204" pitchFamily="34" charset="0"/>
                      </a:endParaRPr>
                    </a:p>
                  </a:txBody>
                  <a:tcPr marL="9525" marR="9525" marT="9525" marB="0" anchor="b">
                    <a:lnT w="12700" cap="flat" cmpd="sng" algn="ctr">
                      <a:solidFill>
                        <a:schemeClr val="tx1"/>
                      </a:solidFill>
                      <a:prstDash val="solid"/>
                      <a:round/>
                      <a:headEnd type="none" w="med" len="med"/>
                      <a:tailEnd type="none" w="med" len="med"/>
                    </a:lnT>
                  </a:tcPr>
                </a:tc>
                <a:tc>
                  <a:txBody>
                    <a:bodyPr/>
                    <a:lstStyle/>
                    <a:p>
                      <a:pPr algn="ctr" fontAlgn="b"/>
                      <a:r>
                        <a:rPr lang="es-CO" sz="1000" u="none" strike="noStrike" dirty="0">
                          <a:effectLst/>
                        </a:rPr>
                        <a:t>130</a:t>
                      </a:r>
                      <a:endParaRPr lang="es-CO" sz="1000" b="0" i="0" u="none" strike="noStrike" dirty="0">
                        <a:solidFill>
                          <a:srgbClr val="000000"/>
                        </a:solidFill>
                        <a:effectLst/>
                        <a:latin typeface="Calibri" panose="020F0502020204030204" pitchFamily="34" charset="0"/>
                      </a:endParaRPr>
                    </a:p>
                  </a:txBody>
                  <a:tcPr marL="9525" marR="9525" marT="9525" marB="0" anchor="b">
                    <a:lnT w="12700" cap="flat" cmpd="sng" algn="ctr">
                      <a:solidFill>
                        <a:schemeClr val="tx1"/>
                      </a:solidFill>
                      <a:prstDash val="solid"/>
                      <a:round/>
                      <a:headEnd type="none" w="med" len="med"/>
                      <a:tailEnd type="none" w="med" len="med"/>
                    </a:lnT>
                  </a:tcPr>
                </a:tc>
                <a:tc>
                  <a:txBody>
                    <a:bodyPr/>
                    <a:lstStyle/>
                    <a:p>
                      <a:pPr algn="ctr" fontAlgn="b"/>
                      <a:r>
                        <a:rPr lang="es-CO" sz="1000" b="0" i="0" u="none" strike="noStrike" dirty="0">
                          <a:solidFill>
                            <a:srgbClr val="000000"/>
                          </a:solidFill>
                          <a:effectLst/>
                          <a:latin typeface="Calibri" panose="020F0502020204030204" pitchFamily="34" charset="0"/>
                        </a:rPr>
                        <a:t>100 %</a:t>
                      </a:r>
                    </a:p>
                  </a:txBody>
                  <a:tcPr marL="9525" marR="9525" marT="9525"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02839209"/>
                  </a:ext>
                </a:extLst>
              </a:tr>
            </a:tbl>
          </a:graphicData>
        </a:graphic>
      </p:graphicFrame>
      <p:sp>
        <p:nvSpPr>
          <p:cNvPr id="220" name="CuadroTexto 219">
            <a:extLst>
              <a:ext uri="{FF2B5EF4-FFF2-40B4-BE49-F238E27FC236}">
                <a16:creationId xmlns:a16="http://schemas.microsoft.com/office/drawing/2014/main" id="{7ECB5912-706D-4D0C-B02D-DB9D761AF0F1}"/>
              </a:ext>
            </a:extLst>
          </p:cNvPr>
          <p:cNvSpPr txBox="1"/>
          <p:nvPr/>
        </p:nvSpPr>
        <p:spPr>
          <a:xfrm>
            <a:off x="10998292" y="5772347"/>
            <a:ext cx="1099160" cy="646331"/>
          </a:xfrm>
          <a:prstGeom prst="rect">
            <a:avLst/>
          </a:prstGeom>
          <a:noFill/>
        </p:spPr>
        <p:txBody>
          <a:bodyPr wrap="square">
            <a:spAutoFit/>
          </a:bodyPr>
          <a:lstStyle/>
          <a:p>
            <a:pPr algn="ctr" fontAlgn="b"/>
            <a:r>
              <a:rPr lang="es-CO" sz="1200" b="0" i="0" u="none" strike="noStrike" dirty="0">
                <a:solidFill>
                  <a:srgbClr val="C00000"/>
                </a:solidFill>
                <a:effectLst/>
                <a:latin typeface="Calibri" panose="020F0502020204030204" pitchFamily="34" charset="0"/>
              </a:rPr>
              <a:t>92,3 %</a:t>
            </a:r>
          </a:p>
          <a:p>
            <a:pPr algn="ctr" fontAlgn="b"/>
            <a:r>
              <a:rPr lang="es-CO" sz="1200" dirty="0">
                <a:solidFill>
                  <a:srgbClr val="C00000"/>
                </a:solidFill>
                <a:latin typeface="Calibri" panose="020F0502020204030204" pitchFamily="34" charset="0"/>
              </a:rPr>
              <a:t>BAJA COMPLEJIDAD</a:t>
            </a:r>
            <a:endParaRPr lang="es-CO" sz="1200" b="0" i="0" u="none" strike="noStrike" dirty="0">
              <a:solidFill>
                <a:srgbClr val="C00000"/>
              </a:solidFill>
              <a:effectLst/>
              <a:latin typeface="Calibri" panose="020F0502020204030204" pitchFamily="34" charset="0"/>
            </a:endParaRPr>
          </a:p>
        </p:txBody>
      </p:sp>
      <p:sp>
        <p:nvSpPr>
          <p:cNvPr id="231" name="Rectángulo 230"/>
          <p:cNvSpPr/>
          <p:nvPr/>
        </p:nvSpPr>
        <p:spPr>
          <a:xfrm>
            <a:off x="10298863" y="5057220"/>
            <a:ext cx="1811724" cy="46875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7" name="Rectángulo 106"/>
          <p:cNvSpPr/>
          <p:nvPr/>
        </p:nvSpPr>
        <p:spPr>
          <a:xfrm>
            <a:off x="2225873" y="264234"/>
            <a:ext cx="4302781" cy="461665"/>
          </a:xfrm>
          <a:prstGeom prst="rect">
            <a:avLst/>
          </a:prstGeom>
        </p:spPr>
        <p:txBody>
          <a:bodyPr wrap="none">
            <a:spAutoFit/>
          </a:bodyPr>
          <a:lstStyle/>
          <a:p>
            <a:pPr lvl="0"/>
            <a:r>
              <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4. Tipificación Regionales  </a:t>
            </a:r>
          </a:p>
        </p:txBody>
      </p:sp>
    </p:spTree>
    <p:extLst>
      <p:ext uri="{BB962C8B-B14F-4D97-AF65-F5344CB8AC3E}">
        <p14:creationId xmlns:p14="http://schemas.microsoft.com/office/powerpoint/2010/main" val="6505722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3072700"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A4727283-6E2A-421C-AD87-34E0B184F676}"/>
              </a:ext>
            </a:extLst>
          </p:cNvPr>
          <p:cNvSpPr txBox="1"/>
          <p:nvPr/>
        </p:nvSpPr>
        <p:spPr>
          <a:xfrm>
            <a:off x="747712" y="1846535"/>
            <a:ext cx="10696575" cy="3785652"/>
          </a:xfrm>
          <a:prstGeom prst="rect">
            <a:avLst/>
          </a:prstGeom>
          <a:noFill/>
          <a:ln>
            <a:noFill/>
          </a:ln>
        </p:spPr>
        <p:txBody>
          <a:bodyPr wrap="square" rtlCol="0">
            <a:spAutoFit/>
          </a:bodyPr>
          <a:lstStyle/>
          <a:p>
            <a:endParaRPr lang="es-CO" sz="2400" dirty="0">
              <a:solidFill>
                <a:srgbClr val="800000"/>
              </a:solidFill>
              <a:cs typeface="Arial" panose="020B0604020202020204" pitchFamily="34" charset="0"/>
            </a:endParaRPr>
          </a:p>
          <a:p>
            <a:pPr marL="285750" indent="-285750" algn="just">
              <a:buFont typeface="Wingdings" panose="05000000000000000000" pitchFamily="2" charset="2"/>
              <a:buChar char="ü"/>
            </a:pPr>
            <a:r>
              <a:rPr lang="es-CO" sz="2400" dirty="0">
                <a:cs typeface="Arial" panose="020B0604020202020204" pitchFamily="34" charset="0"/>
              </a:rPr>
              <a:t>La información consignada en el formato de productividad debe ser concordante con lo registrado en Talento Humano y Agendamiento. Deben coincidir datos como información del profesional, las horas contratadas al mes, especialidad y novedades.</a:t>
            </a:r>
          </a:p>
          <a:p>
            <a:pPr marL="285750" indent="-285750" algn="just">
              <a:buFont typeface="Wingdings" panose="05000000000000000000" pitchFamily="2" charset="2"/>
              <a:buChar char="ü"/>
            </a:pPr>
            <a:endParaRPr lang="es-CO" sz="2400" dirty="0">
              <a:cs typeface="Arial" panose="020B0604020202020204" pitchFamily="34" charset="0"/>
            </a:endParaRPr>
          </a:p>
          <a:p>
            <a:pPr marL="285750" indent="-285750" algn="just">
              <a:buFont typeface="Wingdings" panose="05000000000000000000" pitchFamily="2" charset="2"/>
              <a:buChar char="ü"/>
            </a:pPr>
            <a:r>
              <a:rPr lang="es-CO" sz="2400" dirty="0">
                <a:cs typeface="Arial" panose="020B0604020202020204" pitchFamily="34" charset="0"/>
              </a:rPr>
              <a:t>Todo el personal reportado en talento humano deber registrar productividad.</a:t>
            </a:r>
          </a:p>
          <a:p>
            <a:pPr marL="285750" indent="-285750" algn="just">
              <a:buFont typeface="Wingdings" panose="05000000000000000000" pitchFamily="2" charset="2"/>
              <a:buChar char="ü"/>
            </a:pPr>
            <a:endParaRPr lang="es-CO" sz="2400" dirty="0">
              <a:cs typeface="Arial" panose="020B0604020202020204" pitchFamily="34" charset="0"/>
            </a:endParaRPr>
          </a:p>
          <a:p>
            <a:pPr marL="285750" indent="-285750" algn="just">
              <a:buFont typeface="Wingdings" panose="05000000000000000000" pitchFamily="2" charset="2"/>
              <a:buChar char="ü"/>
            </a:pPr>
            <a:r>
              <a:rPr lang="es-CO" sz="2400" dirty="0">
                <a:cs typeface="Arial" panose="020B0604020202020204" pitchFamily="34" charset="0"/>
              </a:rPr>
              <a:t>Los datos que se reporten como novedad, influirán en el indicador por regional.</a:t>
            </a:r>
          </a:p>
          <a:p>
            <a:pPr algn="just"/>
            <a:endParaRPr lang="es-CO" sz="2400" dirty="0">
              <a:cs typeface="Arial" panose="020B0604020202020204" pitchFamily="34" charset="0"/>
            </a:endParaRPr>
          </a:p>
        </p:txBody>
      </p:sp>
    </p:spTree>
    <p:extLst>
      <p:ext uri="{BB962C8B-B14F-4D97-AF65-F5344CB8AC3E}">
        <p14:creationId xmlns:p14="http://schemas.microsoft.com/office/powerpoint/2010/main" val="195650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8A8CAC8-CA76-4E2E-86BC-21304F5FF44D}"/>
              </a:ext>
            </a:extLst>
          </p:cNvPr>
          <p:cNvSpPr/>
          <p:nvPr/>
        </p:nvSpPr>
        <p:spPr>
          <a:xfrm>
            <a:off x="2961584"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INDICADOR POR REGIONAL</a:t>
            </a:r>
            <a:endParaRPr lang="es-CO" sz="3200" dirty="0">
              <a:solidFill>
                <a:srgbClr val="D0D0B6"/>
              </a:solidFill>
            </a:endParaRPr>
          </a:p>
        </p:txBody>
      </p:sp>
      <p:graphicFrame>
        <p:nvGraphicFramePr>
          <p:cNvPr id="3" name="Tabla 2">
            <a:extLst>
              <a:ext uri="{FF2B5EF4-FFF2-40B4-BE49-F238E27FC236}">
                <a16:creationId xmlns:a16="http://schemas.microsoft.com/office/drawing/2014/main" id="{92F50E9E-24DE-455F-8095-7B0B45AE38C0}"/>
              </a:ext>
            </a:extLst>
          </p:cNvPr>
          <p:cNvGraphicFramePr>
            <a:graphicFrameLocks noGrp="1"/>
          </p:cNvGraphicFramePr>
          <p:nvPr>
            <p:extLst>
              <p:ext uri="{D42A27DB-BD31-4B8C-83A1-F6EECF244321}">
                <p14:modId xmlns:p14="http://schemas.microsoft.com/office/powerpoint/2010/main" val="4058376428"/>
              </p:ext>
            </p:extLst>
          </p:nvPr>
        </p:nvGraphicFramePr>
        <p:xfrm>
          <a:off x="2101850" y="2290604"/>
          <a:ext cx="7988300" cy="2805271"/>
        </p:xfrm>
        <a:graphic>
          <a:graphicData uri="http://schemas.openxmlformats.org/drawingml/2006/table">
            <a:tbl>
              <a:tblPr firstRow="1" bandRow="1">
                <a:tableStyleId>{5C22544A-7EE6-4342-B048-85BDC9FD1C3A}</a:tableStyleId>
              </a:tblPr>
              <a:tblGrid>
                <a:gridCol w="2335422">
                  <a:extLst>
                    <a:ext uri="{9D8B030D-6E8A-4147-A177-3AD203B41FA5}">
                      <a16:colId xmlns:a16="http://schemas.microsoft.com/office/drawing/2014/main" val="3529378068"/>
                    </a:ext>
                  </a:extLst>
                </a:gridCol>
                <a:gridCol w="2924642">
                  <a:extLst>
                    <a:ext uri="{9D8B030D-6E8A-4147-A177-3AD203B41FA5}">
                      <a16:colId xmlns:a16="http://schemas.microsoft.com/office/drawing/2014/main" val="508484262"/>
                    </a:ext>
                  </a:extLst>
                </a:gridCol>
                <a:gridCol w="2728236">
                  <a:extLst>
                    <a:ext uri="{9D8B030D-6E8A-4147-A177-3AD203B41FA5}">
                      <a16:colId xmlns:a16="http://schemas.microsoft.com/office/drawing/2014/main" val="2102939757"/>
                    </a:ext>
                  </a:extLst>
                </a:gridCol>
              </a:tblGrid>
              <a:tr h="410527">
                <a:tc>
                  <a:txBody>
                    <a:bodyPr/>
                    <a:lstStyle/>
                    <a:p>
                      <a:pPr algn="ctr">
                        <a:lnSpc>
                          <a:spcPct val="115000"/>
                        </a:lnSpc>
                        <a:spcAft>
                          <a:spcPts val="0"/>
                        </a:spcAft>
                      </a:pPr>
                      <a:r>
                        <a:rPr lang="es-MX" sz="2400" kern="50" dirty="0">
                          <a:effectLst/>
                        </a:rPr>
                        <a:t>INDICADOR</a:t>
                      </a:r>
                      <a:endParaRPr lang="es-CO" sz="2800" kern="50" dirty="0">
                        <a:effectLst/>
                        <a:latin typeface="Liberation Serif"/>
                        <a:ea typeface="DejaVu Sans"/>
                        <a:cs typeface="Times New Roman" panose="02020603050405020304" pitchFamily="18" charset="0"/>
                      </a:endParaRPr>
                    </a:p>
                  </a:txBody>
                  <a:tcPr marL="68580" marR="68580" marT="0" marB="0" anchor="ctr">
                    <a:solidFill>
                      <a:srgbClr val="244236"/>
                    </a:solidFill>
                  </a:tcPr>
                </a:tc>
                <a:tc>
                  <a:txBody>
                    <a:bodyPr/>
                    <a:lstStyle/>
                    <a:p>
                      <a:pPr algn="ctr">
                        <a:lnSpc>
                          <a:spcPct val="115000"/>
                        </a:lnSpc>
                        <a:spcAft>
                          <a:spcPts val="0"/>
                        </a:spcAft>
                      </a:pPr>
                      <a:r>
                        <a:rPr lang="es-MX" sz="2400" kern="50">
                          <a:effectLst/>
                        </a:rPr>
                        <a:t>NÚMERADOR</a:t>
                      </a:r>
                      <a:endParaRPr lang="es-CO" sz="2800" kern="50">
                        <a:effectLst/>
                        <a:latin typeface="Liberation Serif"/>
                        <a:ea typeface="DejaVu Sans"/>
                        <a:cs typeface="Times New Roman" panose="02020603050405020304" pitchFamily="18" charset="0"/>
                      </a:endParaRPr>
                    </a:p>
                  </a:txBody>
                  <a:tcPr marL="68580" marR="68580" marT="0" marB="0" anchor="ctr">
                    <a:solidFill>
                      <a:srgbClr val="244236"/>
                    </a:solidFill>
                  </a:tcPr>
                </a:tc>
                <a:tc>
                  <a:txBody>
                    <a:bodyPr/>
                    <a:lstStyle/>
                    <a:p>
                      <a:pPr algn="ctr">
                        <a:lnSpc>
                          <a:spcPct val="115000"/>
                        </a:lnSpc>
                        <a:spcAft>
                          <a:spcPts val="0"/>
                        </a:spcAft>
                      </a:pPr>
                      <a:r>
                        <a:rPr lang="es-MX" sz="2400" kern="50" dirty="0">
                          <a:effectLst/>
                        </a:rPr>
                        <a:t>DENOMINADOR</a:t>
                      </a:r>
                      <a:endParaRPr lang="es-CO" sz="2800" kern="50" dirty="0">
                        <a:effectLst/>
                        <a:latin typeface="Liberation Serif"/>
                        <a:ea typeface="DejaVu Sans"/>
                        <a:cs typeface="Times New Roman" panose="02020603050405020304" pitchFamily="18" charset="0"/>
                      </a:endParaRPr>
                    </a:p>
                  </a:txBody>
                  <a:tcPr marL="68580" marR="68580" marT="0" marB="0" anchor="ctr">
                    <a:solidFill>
                      <a:srgbClr val="244236"/>
                    </a:solidFill>
                  </a:tcPr>
                </a:tc>
                <a:extLst>
                  <a:ext uri="{0D108BD9-81ED-4DB2-BD59-A6C34878D82A}">
                    <a16:rowId xmlns:a16="http://schemas.microsoft.com/office/drawing/2014/main" val="1187300596"/>
                  </a:ext>
                </a:extLst>
              </a:tr>
              <a:tr h="2394744">
                <a:tc>
                  <a:txBody>
                    <a:bodyPr/>
                    <a:lstStyle/>
                    <a:p>
                      <a:pPr algn="ctr">
                        <a:lnSpc>
                          <a:spcPct val="115000"/>
                        </a:lnSpc>
                        <a:spcAft>
                          <a:spcPts val="0"/>
                        </a:spcAft>
                      </a:pPr>
                      <a:r>
                        <a:rPr lang="es-MX" sz="2000" kern="50" dirty="0">
                          <a:effectLst/>
                        </a:rPr>
                        <a:t>INDÍCE PRODUCTIVIDAD CORRELACIONADA</a:t>
                      </a:r>
                      <a:endParaRPr lang="es-CO" sz="2400" kern="50" dirty="0">
                        <a:effectLst/>
                        <a:latin typeface="Liberation Serif"/>
                        <a:ea typeface="DejaVu Sans"/>
                        <a:cs typeface="Times New Roman" panose="02020603050405020304" pitchFamily="18" charset="0"/>
                      </a:endParaRPr>
                    </a:p>
                  </a:txBody>
                  <a:tcPr marL="68580" marR="68580" marT="0" marB="0" anchor="ctr">
                    <a:solidFill>
                      <a:srgbClr val="CCCFCE"/>
                    </a:solidFill>
                  </a:tcPr>
                </a:tc>
                <a:tc>
                  <a:txBody>
                    <a:bodyPr/>
                    <a:lstStyle/>
                    <a:p>
                      <a:pPr algn="ctr">
                        <a:lnSpc>
                          <a:spcPct val="115000"/>
                        </a:lnSpc>
                        <a:spcAft>
                          <a:spcPts val="0"/>
                        </a:spcAft>
                      </a:pPr>
                      <a:r>
                        <a:rPr lang="es-MX" sz="2000" kern="50" dirty="0">
                          <a:effectLst/>
                        </a:rPr>
                        <a:t>No. de profesionales con productividad específica según función designada mayor de 55% y productividad general mayor de 80%.</a:t>
                      </a:r>
                      <a:endParaRPr lang="es-CO" sz="2400" kern="50" dirty="0">
                        <a:effectLst/>
                        <a:latin typeface="Liberation Serif"/>
                        <a:ea typeface="DejaVu Sans"/>
                        <a:cs typeface="Times New Roman" panose="02020603050405020304" pitchFamily="18" charset="0"/>
                      </a:endParaRPr>
                    </a:p>
                  </a:txBody>
                  <a:tcPr marL="68580" marR="68580" marT="0" marB="0" anchor="ctr">
                    <a:solidFill>
                      <a:srgbClr val="CCCFCE"/>
                    </a:solidFill>
                  </a:tcPr>
                </a:tc>
                <a:tc>
                  <a:txBody>
                    <a:bodyPr/>
                    <a:lstStyle/>
                    <a:p>
                      <a:pPr algn="ctr">
                        <a:lnSpc>
                          <a:spcPct val="115000"/>
                        </a:lnSpc>
                        <a:spcAft>
                          <a:spcPts val="0"/>
                        </a:spcAft>
                      </a:pPr>
                      <a:r>
                        <a:rPr lang="es-MX" sz="2000" kern="50" dirty="0">
                          <a:effectLst/>
                        </a:rPr>
                        <a:t>Total de profesionales de la regional.</a:t>
                      </a:r>
                      <a:endParaRPr lang="es-CO" sz="2400" kern="50" dirty="0">
                        <a:effectLst/>
                        <a:latin typeface="Liberation Serif"/>
                        <a:ea typeface="DejaVu Sans"/>
                        <a:cs typeface="Times New Roman" panose="02020603050405020304" pitchFamily="18" charset="0"/>
                      </a:endParaRPr>
                    </a:p>
                  </a:txBody>
                  <a:tcPr marL="68580" marR="68580" marT="0" marB="0" anchor="ctr">
                    <a:solidFill>
                      <a:srgbClr val="CCCFCE"/>
                    </a:solidFill>
                  </a:tcPr>
                </a:tc>
                <a:extLst>
                  <a:ext uri="{0D108BD9-81ED-4DB2-BD59-A6C34878D82A}">
                    <a16:rowId xmlns:a16="http://schemas.microsoft.com/office/drawing/2014/main" val="2184933839"/>
                  </a:ext>
                </a:extLst>
              </a:tr>
            </a:tbl>
          </a:graphicData>
        </a:graphic>
      </p:graphicFrame>
    </p:spTree>
    <p:extLst>
      <p:ext uri="{BB962C8B-B14F-4D97-AF65-F5344CB8AC3E}">
        <p14:creationId xmlns:p14="http://schemas.microsoft.com/office/powerpoint/2010/main" val="356061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E2BC2A8-FA09-44B3-BC11-8A3280D03232}"/>
              </a:ext>
            </a:extLst>
          </p:cNvPr>
          <p:cNvSpPr/>
          <p:nvPr/>
        </p:nvSpPr>
        <p:spPr>
          <a:xfrm>
            <a:off x="2961584" y="504290"/>
            <a:ext cx="6268832" cy="584775"/>
          </a:xfrm>
          <a:prstGeom prst="rect">
            <a:avLst/>
          </a:prstGeom>
          <a:solidFill>
            <a:srgbClr val="990000"/>
          </a:solidFill>
        </p:spPr>
        <p:txBody>
          <a:bodyPr wrap="square" rtlCol="0">
            <a:spAutoFit/>
          </a:bodyPr>
          <a:lstStyle/>
          <a:p>
            <a:pPr algn="ctr"/>
            <a:r>
              <a:rPr lang="es-MX" sz="3200" dirty="0">
                <a:solidFill>
                  <a:srgbClr val="D0D0B6"/>
                </a:solidFill>
              </a:rPr>
              <a:t>FORMATO DE PRODUCTIVIDAD 2023</a:t>
            </a:r>
            <a:endParaRPr lang="es-CO" sz="3200" dirty="0">
              <a:solidFill>
                <a:srgbClr val="D0D0B6"/>
              </a:solidFill>
            </a:endParaRPr>
          </a:p>
        </p:txBody>
      </p:sp>
      <p:sp>
        <p:nvSpPr>
          <p:cNvPr id="3" name="CuadroTexto 2">
            <a:extLst>
              <a:ext uri="{FF2B5EF4-FFF2-40B4-BE49-F238E27FC236}">
                <a16:creationId xmlns:a16="http://schemas.microsoft.com/office/drawing/2014/main" id="{7F01F657-4F48-4868-BEB5-8116C4BB05FB}"/>
              </a:ext>
            </a:extLst>
          </p:cNvPr>
          <p:cNvSpPr txBox="1"/>
          <p:nvPr/>
        </p:nvSpPr>
        <p:spPr>
          <a:xfrm>
            <a:off x="747711" y="2098205"/>
            <a:ext cx="10696575" cy="3785652"/>
          </a:xfrm>
          <a:prstGeom prst="rect">
            <a:avLst/>
          </a:prstGeom>
          <a:noFill/>
          <a:ln>
            <a:noFill/>
          </a:ln>
        </p:spPr>
        <p:txBody>
          <a:bodyPr wrap="square" rtlCol="0">
            <a:spAutoFit/>
          </a:bodyPr>
          <a:lstStyle/>
          <a:p>
            <a:endParaRPr lang="es-CO" sz="2400" b="1" dirty="0">
              <a:solidFill>
                <a:srgbClr val="800000"/>
              </a:solidFill>
              <a:cs typeface="Arial" panose="020B0604020202020204" pitchFamily="34" charset="0"/>
            </a:endParaRPr>
          </a:p>
          <a:p>
            <a:pPr marL="285750" indent="-285750" algn="just">
              <a:buFont typeface="Wingdings" panose="05000000000000000000" pitchFamily="2" charset="2"/>
              <a:buChar char="ü"/>
            </a:pPr>
            <a:r>
              <a:rPr lang="es-CO" sz="2400" b="1" dirty="0">
                <a:cs typeface="Arial" panose="020B0604020202020204" pitchFamily="34" charset="0"/>
              </a:rPr>
              <a:t>La meta del indicador para la vigencia del 2023 estará en el 80%</a:t>
            </a:r>
          </a:p>
          <a:p>
            <a:pPr marL="285750" indent="-285750" algn="just">
              <a:buFont typeface="Wingdings" panose="05000000000000000000" pitchFamily="2" charset="2"/>
              <a:buChar char="ü"/>
            </a:pPr>
            <a:endParaRPr lang="es-CO" sz="2400" b="1" dirty="0">
              <a:cs typeface="Arial" panose="020B0604020202020204" pitchFamily="34" charset="0"/>
            </a:endParaRPr>
          </a:p>
          <a:p>
            <a:pPr marL="285750" indent="-285750" algn="just">
              <a:buFont typeface="Wingdings" panose="05000000000000000000" pitchFamily="2" charset="2"/>
              <a:buChar char="ü"/>
            </a:pPr>
            <a:r>
              <a:rPr lang="es-CO" sz="2400" b="1" dirty="0">
                <a:cs typeface="Arial" panose="020B0604020202020204" pitchFamily="34" charset="0"/>
              </a:rPr>
              <a:t>El profesional debe tener un 80% de productividad general y un 55% de productividad en su función especifica.</a:t>
            </a:r>
          </a:p>
          <a:p>
            <a:pPr marL="285750" indent="-285750" algn="just">
              <a:buFont typeface="Wingdings" panose="05000000000000000000" pitchFamily="2" charset="2"/>
              <a:buChar char="ü"/>
            </a:pPr>
            <a:endParaRPr lang="es-CO" sz="2400" b="1" dirty="0">
              <a:cs typeface="Arial" panose="020B0604020202020204" pitchFamily="34" charset="0"/>
            </a:endParaRPr>
          </a:p>
          <a:p>
            <a:pPr marL="285750" indent="-285750" algn="just">
              <a:buFont typeface="Wingdings" panose="05000000000000000000" pitchFamily="2" charset="2"/>
              <a:buChar char="ü"/>
            </a:pPr>
            <a:r>
              <a:rPr lang="es-CO" sz="2400" b="1" dirty="0">
                <a:cs typeface="Arial" panose="020B0604020202020204" pitchFamily="34" charset="0"/>
              </a:rPr>
              <a:t>Los registros que presenten novedad no serán tenidos en cuenta para el numerador pero si para denominador, es decir, la calidad del dato de los reportes influirá </a:t>
            </a:r>
          </a:p>
          <a:p>
            <a:pPr algn="just"/>
            <a:endParaRPr lang="es-CO" sz="2400" b="1" dirty="0">
              <a:cs typeface="Arial" panose="020B0604020202020204" pitchFamily="34" charset="0"/>
            </a:endParaRPr>
          </a:p>
        </p:txBody>
      </p:sp>
    </p:spTree>
    <p:extLst>
      <p:ext uri="{BB962C8B-B14F-4D97-AF65-F5344CB8AC3E}">
        <p14:creationId xmlns:p14="http://schemas.microsoft.com/office/powerpoint/2010/main" val="76625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545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nvPr>
        </p:nvGraphicFramePr>
        <p:xfrm>
          <a:off x="757382" y="1129608"/>
          <a:ext cx="108204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upo 13"/>
          <p:cNvGrpSpPr/>
          <p:nvPr/>
        </p:nvGrpSpPr>
        <p:grpSpPr>
          <a:xfrm>
            <a:off x="979714" y="5791200"/>
            <a:ext cx="4430485" cy="914400"/>
            <a:chOff x="6176503" y="1075949"/>
            <a:chExt cx="4216607" cy="676654"/>
          </a:xfrm>
        </p:grpSpPr>
        <p:sp>
          <p:nvSpPr>
            <p:cNvPr id="15" name="Rectángulo redondeado 14"/>
            <p:cNvSpPr/>
            <p:nvPr/>
          </p:nvSpPr>
          <p:spPr>
            <a:xfrm>
              <a:off x="6186863" y="1075949"/>
              <a:ext cx="4206247" cy="676654"/>
            </a:xfrm>
            <a:prstGeom prst="roundRect">
              <a:avLst>
                <a:gd name="adj" fmla="val 10000"/>
              </a:avLst>
            </a:prstGeom>
            <a:solidFill>
              <a:srgbClr val="ACD0C3"/>
            </a:solidFill>
          </p:spPr>
          <p:style>
            <a:lnRef idx="2">
              <a:schemeClr val="dk1">
                <a:hueOff val="0"/>
                <a:satOff val="0"/>
                <a:lumOff val="0"/>
                <a:alphaOff val="0"/>
              </a:schemeClr>
            </a:lnRef>
            <a:fillRef idx="1">
              <a:scrgbClr r="0" g="0" b="0"/>
            </a:fillRef>
            <a:effectRef idx="0">
              <a:schemeClr val="dk1">
                <a:alpha val="90000"/>
                <a:tint val="40000"/>
                <a:hueOff val="0"/>
                <a:satOff val="0"/>
                <a:lumOff val="0"/>
                <a:alphaOff val="0"/>
              </a:schemeClr>
            </a:effectRef>
            <a:fontRef idx="minor">
              <a:schemeClr val="dk1">
                <a:hueOff val="0"/>
                <a:satOff val="0"/>
                <a:lumOff val="0"/>
                <a:alphaOff val="0"/>
              </a:schemeClr>
            </a:fontRef>
          </p:style>
        </p:sp>
        <p:sp>
          <p:nvSpPr>
            <p:cNvPr id="16" name="Rectángulo 15"/>
            <p:cNvSpPr/>
            <p:nvPr/>
          </p:nvSpPr>
          <p:spPr>
            <a:xfrm>
              <a:off x="6176503" y="1142246"/>
              <a:ext cx="4166609" cy="5440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t" anchorCtr="0">
              <a:noAutofit/>
            </a:bodyPr>
            <a:lstStyle/>
            <a:p>
              <a:pPr marL="0" lvl="1" algn="ctr" defTabSz="800100">
                <a:lnSpc>
                  <a:spcPct val="90000"/>
                </a:lnSpc>
                <a:spcBef>
                  <a:spcPct val="0"/>
                </a:spcBef>
                <a:spcAft>
                  <a:spcPct val="15000"/>
                </a:spcAft>
              </a:pPr>
              <a:r>
                <a:rPr lang="es-MX" b="1" kern="0" dirty="0">
                  <a:solidFill>
                    <a:srgbClr val="143E34"/>
                  </a:solidFill>
                </a:rPr>
                <a:t>Para proveer información pertinente para la toma de decisiones.</a:t>
              </a:r>
            </a:p>
          </p:txBody>
        </p:sp>
      </p:grpSp>
      <p:sp>
        <p:nvSpPr>
          <p:cNvPr id="7" name="Rectángulo 6"/>
          <p:cNvSpPr/>
          <p:nvPr/>
        </p:nvSpPr>
        <p:spPr>
          <a:xfrm>
            <a:off x="2209800" y="533400"/>
            <a:ext cx="4943982" cy="830997"/>
          </a:xfrm>
          <a:prstGeom prst="rect">
            <a:avLst/>
          </a:prstGeom>
        </p:spPr>
        <p:txBody>
          <a:bodyPr wrap="none">
            <a:spAutoFit/>
          </a:bodyPr>
          <a:lstStyle/>
          <a:p>
            <a:pPr lvl="0"/>
            <a:r>
              <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5. OBJETIVO BIOESTADÍSTICA</a:t>
            </a:r>
          </a:p>
          <a:p>
            <a:pPr lvl="0"/>
            <a:endParaRPr lang="es-CO" sz="2400" b="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5523596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1487</TotalTime>
  <Words>4687</Words>
  <Application>Microsoft Office PowerPoint</Application>
  <PresentationFormat>Panorámica</PresentationFormat>
  <Paragraphs>1037</Paragraphs>
  <Slides>83</Slides>
  <Notes>0</Notes>
  <HiddenSlides>0</HiddenSlides>
  <MMClips>0</MMClips>
  <ScaleCrop>false</ScaleCrop>
  <HeadingPairs>
    <vt:vector size="8" baseType="variant">
      <vt:variant>
        <vt:lpstr>Fuentes usadas</vt:lpstr>
      </vt:variant>
      <vt:variant>
        <vt:i4>12</vt:i4>
      </vt:variant>
      <vt:variant>
        <vt:lpstr>Tema</vt:lpstr>
      </vt:variant>
      <vt:variant>
        <vt:i4>1</vt:i4>
      </vt:variant>
      <vt:variant>
        <vt:lpstr>Servidores OLE incrustados</vt:lpstr>
      </vt:variant>
      <vt:variant>
        <vt:i4>1</vt:i4>
      </vt:variant>
      <vt:variant>
        <vt:lpstr>Títulos de diapositiva</vt:lpstr>
      </vt:variant>
      <vt:variant>
        <vt:i4>83</vt:i4>
      </vt:variant>
    </vt:vector>
  </HeadingPairs>
  <TitlesOfParts>
    <vt:vector size="97" baseType="lpstr">
      <vt:lpstr>Liberation Serif</vt:lpstr>
      <vt:lpstr>DejaVu Sans</vt:lpstr>
      <vt:lpstr>Arial</vt:lpstr>
      <vt:lpstr>Arial Narrow</vt:lpstr>
      <vt:lpstr>Tahoma</vt:lpstr>
      <vt:lpstr>Century Gothic</vt:lpstr>
      <vt:lpstr>Wingdings</vt:lpstr>
      <vt:lpstr>Calibri (Cuerpo)</vt:lpstr>
      <vt:lpstr>Calibri</vt:lpstr>
      <vt:lpstr>Calibri Light</vt:lpstr>
      <vt:lpstr>Times New Roman</vt:lpstr>
      <vt:lpstr>MS Gothic</vt:lpstr>
      <vt:lpstr>Tema de Office</vt:lpstr>
      <vt:lpstr>Worksheet</vt:lpstr>
      <vt:lpstr>Presentación de PowerPoint</vt:lpstr>
      <vt:lpstr>BIOESTADÍSTICA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RIPS RED INTERNA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RIPS RED EXTERNA</vt:lpstr>
      <vt:lpstr>Presentación de PowerPoint</vt:lpstr>
      <vt:lpstr>Presentación de PowerPoint</vt:lpstr>
      <vt:lpstr>Presentación de PowerPoint</vt:lpstr>
      <vt:lpstr>Presentación de PowerPoint</vt:lpstr>
      <vt:lpstr>Presentación de PowerPoint</vt:lpstr>
      <vt:lpstr>INDICADORES DE CALIDAD Y ALERTA TEMPRANA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PRODUCTIVIDAD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PORTADA OPCIÓN 3</dc:title>
  <dc:creator>TS09. Angela Mireya Salgado Tarapuez</dc:creator>
  <cp:lastModifiedBy>PS. Isabel Mireya Oliveros Bermudez</cp:lastModifiedBy>
  <cp:revision>125</cp:revision>
  <dcterms:created xsi:type="dcterms:W3CDTF">2023-01-25T22:35:23Z</dcterms:created>
  <dcterms:modified xsi:type="dcterms:W3CDTF">2023-05-09T21:01:05Z</dcterms:modified>
</cp:coreProperties>
</file>