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7740650" cy="10080625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>
        <p:scale>
          <a:sx n="100" d="100"/>
          <a:sy n="100" d="100"/>
        </p:scale>
        <p:origin x="23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amilocorrea/Documents/OneDrive/2.%20DISAN%20-%20LRI/2024/Proyecto%20LRV-1/Fichas%20cli&#769;nico%20epidemiolo&#769;gicas%20LRV-1%20v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194444444444445"/>
          <c:y val="0.10416666666666667"/>
          <c:w val="0.53055555555555556"/>
          <c:h val="0.8842592592592593"/>
        </c:manualLayout>
      </c:layout>
      <c:pie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DB-FA4D-8EC7-8F67A45F97B1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DB-FA4D-8EC7-8F67A45F97B1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DB-FA4D-8EC7-8F67A45F97B1}"/>
              </c:ext>
            </c:extLst>
          </c:dPt>
          <c:dLbls>
            <c:dLbl>
              <c:idx val="0"/>
              <c:spPr>
                <a:solidFill>
                  <a:sysClr val="window" lastClr="FFFFFF"/>
                </a:solidFill>
                <a:ln>
                  <a:solidFill>
                    <a:srgbClr val="4EA72E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chemeClr val="accent6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9141533277721815"/>
                      <c:h val="0.380905876348789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9DB-FA4D-8EC7-8F67A45F97B1}"/>
                </c:ext>
              </c:extLst>
            </c:dLbl>
            <c:dLbl>
              <c:idx val="1"/>
              <c:layout>
                <c:manualLayout>
                  <c:x val="3.8236196801812784E-3"/>
                  <c:y val="0.1412037037037036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1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EADF8279-6434-2140-97C9-9B03614ED934}" type="CATEGORYNAME">
                      <a:rPr lang="en-US" sz="1100">
                        <a:solidFill>
                          <a:srgbClr val="C00000"/>
                        </a:solidFill>
                      </a:rPr>
                      <a:pPr>
                        <a:defRPr sz="1100" b="1" i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sz="1100" baseline="0" dirty="0">
                        <a:solidFill>
                          <a:srgbClr val="C00000"/>
                        </a:solidFill>
                      </a:rPr>
                      <a:t>
</a:t>
                    </a:r>
                    <a:fld id="{4611BA6B-24EE-A64D-AC02-D8F149F1B3DF}" type="PERCENTAGE">
                      <a:rPr lang="en-US" sz="1100" baseline="0">
                        <a:solidFill>
                          <a:srgbClr val="C00000"/>
                        </a:solidFill>
                      </a:rPr>
                      <a:pPr>
                        <a:defRPr sz="1100" b="1" i="1">
                          <a:latin typeface="Century Gothic" panose="020B0502020202020204" pitchFamily="34" charset="0"/>
                        </a:defRPr>
                      </a:pPr>
                      <a:t>[PERCENTAGE]</a:t>
                    </a:fld>
                    <a:endParaRPr lang="en-US" sz="1100" baseline="0" dirty="0">
                      <a:solidFill>
                        <a:srgbClr val="C00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636989265927975"/>
                      <c:h val="0.275296733741615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9DB-FA4D-8EC7-8F67A45F97B1}"/>
                </c:ext>
              </c:extLst>
            </c:dLbl>
            <c:dLbl>
              <c:idx val="2"/>
              <c:layout>
                <c:manualLayout>
                  <c:x val="-0.21131915687673053"/>
                  <c:y val="6.611099858036026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073695118819931"/>
                      <c:h val="0.301909588295162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9DB-FA4D-8EC7-8F67A45F97B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1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Sheet2!$D$42:$D$44</c:f>
              <c:strCache>
                <c:ptCount val="3"/>
                <c:pt idx="0">
                  <c:v>L. panamensis</c:v>
                </c:pt>
                <c:pt idx="1">
                  <c:v>L. braziliensis</c:v>
                </c:pt>
                <c:pt idx="2">
                  <c:v>L. naiffi </c:v>
                </c:pt>
              </c:strCache>
            </c:strRef>
          </c:cat>
          <c:val>
            <c:numRef>
              <c:f>Sheet2!$F$42:$F$44</c:f>
              <c:numCache>
                <c:formatCode>General</c:formatCode>
                <c:ptCount val="3"/>
                <c:pt idx="0">
                  <c:v>13</c:v>
                </c:pt>
                <c:pt idx="1">
                  <c:v>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DB-FA4D-8EC7-8F67A45F9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C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1 CuadroTexto"/>
          <p:cNvSpPr txBox="1"/>
          <p:nvPr userDrawn="1"/>
        </p:nvSpPr>
        <p:spPr>
          <a:xfrm>
            <a:off x="948437" y="9523196"/>
            <a:ext cx="55327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700" b="1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Comando de Personal</a:t>
            </a:r>
            <a:r>
              <a:rPr lang="es-MX" sz="7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 Carrera 46 No. 20 B 99  Cantón Occidental “Francisco José de Caldas” -   </a:t>
            </a:r>
            <a:r>
              <a:rPr lang="es-MX" sz="700" dirty="0" err="1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Call</a:t>
            </a:r>
            <a:r>
              <a:rPr lang="es-MX" sz="7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 Center (601) 426 1489 Ext. 38212</a:t>
            </a:r>
            <a:endParaRPr lang="es-ES" sz="700" b="1" dirty="0">
              <a:solidFill>
                <a:schemeClr val="bg1">
                  <a:lumMod val="6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9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F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7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0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P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6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P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3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8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44"/>
            <a:ext cx="7738872" cy="10079736"/>
          </a:xfrm>
          <a:prstGeom prst="rect">
            <a:avLst/>
          </a:prstGeom>
        </p:spPr>
      </p:pic>
      <p:sp>
        <p:nvSpPr>
          <p:cNvPr id="8" name="21 CuadroTexto"/>
          <p:cNvSpPr txBox="1"/>
          <p:nvPr userDrawn="1"/>
        </p:nvSpPr>
        <p:spPr>
          <a:xfrm>
            <a:off x="948437" y="9523196"/>
            <a:ext cx="55327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700" b="1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Comando de Personal</a:t>
            </a:r>
            <a:r>
              <a:rPr lang="es-MX" sz="7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 Carrera 46 No. 20 B 99  Cantón Occidental “Francisco José de Caldas” -   </a:t>
            </a:r>
            <a:r>
              <a:rPr lang="es-MX" sz="700" dirty="0" err="1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Call</a:t>
            </a:r>
            <a:r>
              <a:rPr lang="es-MX" sz="7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 Center (601) 426 1489 Ext. 38212</a:t>
            </a:r>
            <a:endParaRPr lang="es-ES" sz="700" b="1" dirty="0">
              <a:solidFill>
                <a:schemeClr val="bg1">
                  <a:lumMod val="6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7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68" r:id="rId5"/>
    <p:sldLayoutId id="2147483669" r:id="rId6"/>
    <p:sldLayoutId id="2147483670" r:id="rId7"/>
  </p:sldLayoutIdLst>
  <p:txStyles>
    <p:titleStyle>
      <a:lvl1pPr algn="l" defTabSz="774040" rtl="0" eaLnBrk="1" latinLnBrk="0" hangingPunct="1">
        <a:lnSpc>
          <a:spcPct val="90000"/>
        </a:lnSpc>
        <a:spcBef>
          <a:spcPct val="0"/>
        </a:spcBef>
        <a:buNone/>
        <a:defRPr sz="37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510" indent="-193510" algn="l" defTabSz="774040" rtl="0" eaLnBrk="1" latinLnBrk="0" hangingPunct="1">
        <a:lnSpc>
          <a:spcPct val="90000"/>
        </a:lnSpc>
        <a:spcBef>
          <a:spcPts val="847"/>
        </a:spcBef>
        <a:buFont typeface="Arial" panose="020B0604020202020204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1pPr>
      <a:lvl2pPr marL="580530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2pPr>
      <a:lvl3pPr marL="967550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693" kern="1200">
          <a:solidFill>
            <a:schemeClr val="tx1"/>
          </a:solidFill>
          <a:latin typeface="+mn-lt"/>
          <a:ea typeface="+mn-ea"/>
          <a:cs typeface="+mn-cs"/>
        </a:defRPr>
      </a:lvl3pPr>
      <a:lvl4pPr marL="1354569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741589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2128609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515629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902649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289668" indent="-193510" algn="l" defTabSz="774040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020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040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059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079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099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119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139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158" algn="l" defTabSz="77404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g"/><Relationship Id="rId18" Type="http://schemas.openxmlformats.org/officeDocument/2006/relationships/image" Target="../media/image22.emf"/><Relationship Id="rId3" Type="http://schemas.openxmlformats.org/officeDocument/2006/relationships/image" Target="../media/image10.jpg"/><Relationship Id="rId21" Type="http://schemas.openxmlformats.org/officeDocument/2006/relationships/image" Target="../media/image25.jpeg"/><Relationship Id="rId7" Type="http://schemas.microsoft.com/office/2007/relationships/hdphoto" Target="../media/hdphoto1.wdp"/><Relationship Id="rId12" Type="http://schemas.openxmlformats.org/officeDocument/2006/relationships/image" Target="../media/image18.png"/><Relationship Id="rId17" Type="http://schemas.openxmlformats.org/officeDocument/2006/relationships/package" Target="../embeddings/Microsoft_Excel_Worksheet.xlsx"/><Relationship Id="rId2" Type="http://schemas.openxmlformats.org/officeDocument/2006/relationships/image" Target="../media/image9.png"/><Relationship Id="rId16" Type="http://schemas.openxmlformats.org/officeDocument/2006/relationships/chart" Target="../charts/chart1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24" Type="http://schemas.openxmlformats.org/officeDocument/2006/relationships/image" Target="../media/image2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image" Target="../media/image27.jpeg"/><Relationship Id="rId10" Type="http://schemas.openxmlformats.org/officeDocument/2006/relationships/image" Target="../media/image16.png"/><Relationship Id="rId19" Type="http://schemas.openxmlformats.org/officeDocument/2006/relationships/image" Target="../media/image23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20.jpeg"/><Relationship Id="rId22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91126" y="469230"/>
            <a:ext cx="962527" cy="474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57" y="523325"/>
            <a:ext cx="962527" cy="444789"/>
          </a:xfrm>
          <a:prstGeom prst="rect">
            <a:avLst/>
          </a:prstGeom>
        </p:spPr>
      </p:pic>
      <p:sp>
        <p:nvSpPr>
          <p:cNvPr id="128" name="object 6">
            <a:extLst>
              <a:ext uri="{FF2B5EF4-FFF2-40B4-BE49-F238E27FC236}">
                <a16:creationId xmlns:a16="http://schemas.microsoft.com/office/drawing/2014/main" id="{EABE266A-2772-4C29-875F-5F24418C05EA}"/>
              </a:ext>
            </a:extLst>
          </p:cNvPr>
          <p:cNvSpPr/>
          <p:nvPr/>
        </p:nvSpPr>
        <p:spPr>
          <a:xfrm flipV="1">
            <a:off x="705544" y="3473896"/>
            <a:ext cx="6191250" cy="63842"/>
          </a:xfrm>
          <a:custGeom>
            <a:avLst/>
            <a:gdLst/>
            <a:ahLst/>
            <a:cxnLst/>
            <a:rect l="l" t="t" r="r" b="b"/>
            <a:pathLst>
              <a:path w="5918834">
                <a:moveTo>
                  <a:pt x="0" y="0"/>
                </a:moveTo>
                <a:lnTo>
                  <a:pt x="5918674" y="0"/>
                </a:lnTo>
              </a:path>
            </a:pathLst>
          </a:custGeom>
          <a:ln w="38099">
            <a:solidFill>
              <a:srgbClr val="A122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CuadroTexto 128">
            <a:extLst>
              <a:ext uri="{FF2B5EF4-FFF2-40B4-BE49-F238E27FC236}">
                <a16:creationId xmlns:a16="http://schemas.microsoft.com/office/drawing/2014/main" id="{59EE39C8-3EA8-4C85-B798-37BACC88D7EB}"/>
              </a:ext>
            </a:extLst>
          </p:cNvPr>
          <p:cNvSpPr txBox="1"/>
          <p:nvPr/>
        </p:nvSpPr>
        <p:spPr>
          <a:xfrm>
            <a:off x="358663" y="9353353"/>
            <a:ext cx="2555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Elaboró: PS. CAMILO ANDRÉS CORREA CÁRDENAS</a:t>
            </a:r>
          </a:p>
          <a:p>
            <a:pPr algn="ctr">
              <a:spcAft>
                <a:spcPts val="0"/>
              </a:spcAf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Biólogo y Microbiólogo M.Sc. Investigador LRI-DISAN</a:t>
            </a:r>
            <a:endParaRPr lang="es-CO" sz="800" dirty="0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7EC80C7B-D8C2-4E16-BEB4-C103A47985A9}"/>
              </a:ext>
            </a:extLst>
          </p:cNvPr>
          <p:cNvSpPr/>
          <p:nvPr/>
        </p:nvSpPr>
        <p:spPr>
          <a:xfrm>
            <a:off x="2905597" y="9355437"/>
            <a:ext cx="192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990600" algn="l"/>
              </a:tabLs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Times New Roman" panose="02020603050405020304" pitchFamily="18" charset="0"/>
              </a:rPr>
              <a:t>Revisó: </a:t>
            </a:r>
            <a:r>
              <a:rPr lang="es-ES" sz="700" kern="50" dirty="0">
                <a:latin typeface="Arial" panose="020B0604020202020204" pitchFamily="34" charset="0"/>
                <a:ea typeface="DejaVu Sans"/>
                <a:cs typeface="Times New Roman" panose="02020603050405020304" pitchFamily="18" charset="0"/>
              </a:rPr>
              <a:t>SMSM. PILAR RUIZ JARA</a:t>
            </a:r>
            <a:endParaRPr lang="es-CO" sz="3200" kern="50" dirty="0">
              <a:latin typeface="Liberation Serif"/>
              <a:ea typeface="DejaVu Sans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990600" algn="l"/>
              </a:tabLs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Times New Roman" panose="02020603050405020304" pitchFamily="18" charset="0"/>
              </a:rPr>
              <a:t>Bacterióloga M.Sc. LRI-DISAN</a:t>
            </a:r>
            <a:endParaRPr lang="es-CO" sz="3200" kern="50" dirty="0">
              <a:effectLst/>
              <a:latin typeface="Liberation Serif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31" name="Rectángulo 130">
            <a:extLst>
              <a:ext uri="{FF2B5EF4-FFF2-40B4-BE49-F238E27FC236}">
                <a16:creationId xmlns:a16="http://schemas.microsoft.com/office/drawing/2014/main" id="{59288F81-EEB2-49F2-88BE-303270127FEF}"/>
              </a:ext>
            </a:extLst>
          </p:cNvPr>
          <p:cNvSpPr/>
          <p:nvPr/>
        </p:nvSpPr>
        <p:spPr>
          <a:xfrm>
            <a:off x="5043697" y="9353353"/>
            <a:ext cx="24371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Aprobó: TC. MAGDA CAROLINA OLIVEROS ARAGÓN</a:t>
            </a:r>
          </a:p>
          <a:p>
            <a:pPr algn="ctr">
              <a:spcAft>
                <a:spcPts val="0"/>
              </a:spcAft>
              <a:tabLst>
                <a:tab pos="990600" algn="l"/>
              </a:tabLst>
            </a:pPr>
            <a:r>
              <a:rPr lang="es-CO" sz="700" kern="50" dirty="0">
                <a:latin typeface="Arial" panose="020B0604020202020204" pitchFamily="34" charset="0"/>
                <a:ea typeface="DejaVu Sans"/>
                <a:cs typeface="Times New Roman" panose="02020603050405020304" pitchFamily="18" charset="0"/>
              </a:rPr>
              <a:t>Oficial líder grupo de investigación GINETEJ LRI-DISAN</a:t>
            </a:r>
            <a:endParaRPr lang="es-CO" sz="3200" kern="50" dirty="0">
              <a:latin typeface="Liberation Serif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32" name="1 Rectángulo">
            <a:extLst>
              <a:ext uri="{FF2B5EF4-FFF2-40B4-BE49-F238E27FC236}">
                <a16:creationId xmlns:a16="http://schemas.microsoft.com/office/drawing/2014/main" id="{08C41B5A-4655-439B-9027-219E67D66241}"/>
              </a:ext>
            </a:extLst>
          </p:cNvPr>
          <p:cNvSpPr/>
          <p:nvPr/>
        </p:nvSpPr>
        <p:spPr>
          <a:xfrm>
            <a:off x="1472430" y="8611061"/>
            <a:ext cx="5111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Coronel CLAUDIA MARCELA CRUZ CARRANZA</a:t>
            </a:r>
          </a:p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Oficial Gestión Servicios Salud DISAN</a:t>
            </a:r>
          </a:p>
        </p:txBody>
      </p:sp>
      <p:sp>
        <p:nvSpPr>
          <p:cNvPr id="133" name="CuadroTexto 132">
            <a:extLst>
              <a:ext uri="{FF2B5EF4-FFF2-40B4-BE49-F238E27FC236}">
                <a16:creationId xmlns:a16="http://schemas.microsoft.com/office/drawing/2014/main" id="{9AC56F72-6463-4594-9B4B-CE6508FFB2A7}"/>
              </a:ext>
            </a:extLst>
          </p:cNvPr>
          <p:cNvSpPr txBox="1"/>
          <p:nvPr/>
        </p:nvSpPr>
        <p:spPr>
          <a:xfrm>
            <a:off x="44604" y="1281904"/>
            <a:ext cx="7651108" cy="492443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300" b="1" dirty="0">
                <a:latin typeface="Arial" panose="020B0604020202020204" pitchFamily="34" charset="0"/>
                <a:cs typeface="Arial" panose="020B0604020202020204" pitchFamily="34" charset="0"/>
              </a:rPr>
              <a:t>Avances sobre la prevalencia de </a:t>
            </a:r>
            <a:r>
              <a:rPr lang="es-ES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Leishmania RNA Virus 1 </a:t>
            </a:r>
            <a:r>
              <a:rPr lang="es-ES" sz="1300" b="1" dirty="0">
                <a:latin typeface="Arial" panose="020B0604020202020204" pitchFamily="34" charset="0"/>
                <a:cs typeface="Arial" panose="020B0604020202020204" pitchFamily="34" charset="0"/>
              </a:rPr>
              <a:t>(LRV-1) y factores de riesgo asociados en población militar del Ejército Nacional con leishmaniasis cutánea  </a:t>
            </a:r>
            <a:endParaRPr lang="es-ES" sz="1300" b="1" dirty="0"/>
          </a:p>
        </p:txBody>
      </p:sp>
      <p:sp>
        <p:nvSpPr>
          <p:cNvPr id="134" name="object 5">
            <a:extLst>
              <a:ext uri="{FF2B5EF4-FFF2-40B4-BE49-F238E27FC236}">
                <a16:creationId xmlns:a16="http://schemas.microsoft.com/office/drawing/2014/main" id="{A9D556A1-F07F-49AA-AF1A-5A621C0692F3}"/>
              </a:ext>
            </a:extLst>
          </p:cNvPr>
          <p:cNvSpPr txBox="1"/>
          <p:nvPr/>
        </p:nvSpPr>
        <p:spPr>
          <a:xfrm>
            <a:off x="151678" y="2537102"/>
            <a:ext cx="7412949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just"/>
            <a:r>
              <a:rPr lang="es-ES" sz="1200" b="1" i="1" dirty="0"/>
              <a:t>LRV-1: </a:t>
            </a:r>
            <a:r>
              <a:rPr lang="es-ES" sz="1200" dirty="0"/>
              <a:t>Este virus de la familia </a:t>
            </a:r>
            <a:r>
              <a:rPr lang="es-ES" sz="1200" dirty="0" err="1"/>
              <a:t>Totiviridae</a:t>
            </a:r>
            <a:r>
              <a:rPr lang="es-ES" sz="1200" dirty="0"/>
              <a:t>, sin envoltura, geometría icosaédrica y con un genoma aproximado de 5000pb, fue detectado por primera vez en un parásito protozoario; </a:t>
            </a:r>
            <a:r>
              <a:rPr lang="es-ES" sz="1200" i="1" dirty="0"/>
              <a:t>Leishmania </a:t>
            </a:r>
            <a:r>
              <a:rPr lang="es-ES" sz="1200" i="1" dirty="0" err="1"/>
              <a:t>hertigi</a:t>
            </a:r>
            <a:r>
              <a:rPr lang="es-ES" sz="1200" i="1" dirty="0"/>
              <a:t> </a:t>
            </a:r>
            <a:r>
              <a:rPr lang="es-ES" sz="1200" dirty="0"/>
              <a:t>en 1974. Estudios previos en la región (Bolivia, Brasil y Perú) y dos estudios en Colombia; Universidad Nacional y CIDEIM) han soportado que la presencia del LRV-1 en parásitos aislados de pacientes se relaciona a uno de los factores de la falla terapéutica, así como al desarrollo de leishmaniasis mucocutánea y la virulencia del parásito.  </a:t>
            </a:r>
            <a:endParaRPr lang="es-419" sz="1200" dirty="0"/>
          </a:p>
        </p:txBody>
      </p:sp>
      <p:sp>
        <p:nvSpPr>
          <p:cNvPr id="137" name="21 CuadroTexto">
            <a:extLst>
              <a:ext uri="{FF2B5EF4-FFF2-40B4-BE49-F238E27FC236}">
                <a16:creationId xmlns:a16="http://schemas.microsoft.com/office/drawing/2014/main" id="{555A78CC-C2FC-4187-BD0C-B73398AC73BB}"/>
              </a:ext>
            </a:extLst>
          </p:cNvPr>
          <p:cNvSpPr txBox="1"/>
          <p:nvPr/>
        </p:nvSpPr>
        <p:spPr>
          <a:xfrm>
            <a:off x="6160347" y="684690"/>
            <a:ext cx="1404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321</a:t>
            </a:r>
          </a:p>
        </p:txBody>
      </p:sp>
      <p:sp>
        <p:nvSpPr>
          <p:cNvPr id="170" name="Rectangle 84">
            <a:extLst>
              <a:ext uri="{FF2B5EF4-FFF2-40B4-BE49-F238E27FC236}">
                <a16:creationId xmlns:a16="http://schemas.microsoft.com/office/drawing/2014/main" id="{20BD1C12-0000-47FE-AE2A-61BC82D12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9156" y="3552335"/>
            <a:ext cx="7740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419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</a:br>
            <a:endParaRPr kumimoji="0" lang="es-ES" altLang="es-419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7383EF-4C5E-C3CB-E214-9C930505BFE7}"/>
              </a:ext>
            </a:extLst>
          </p:cNvPr>
          <p:cNvSpPr txBox="1"/>
          <p:nvPr/>
        </p:nvSpPr>
        <p:spPr>
          <a:xfrm>
            <a:off x="1607418" y="1796293"/>
            <a:ext cx="4765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/>
              <a:t>LABORATORIO DE REFERENCIA E INVESTIGACIÓN</a:t>
            </a:r>
          </a:p>
          <a:p>
            <a:pPr algn="ctr"/>
            <a:r>
              <a:rPr lang="en-US" sz="1400" i="1" dirty="0"/>
              <a:t>Grupo de </a:t>
            </a:r>
            <a:r>
              <a:rPr lang="en-US" sz="1400" i="1" dirty="0" err="1"/>
              <a:t>Investigación</a:t>
            </a:r>
            <a:r>
              <a:rPr lang="en-US" sz="1400" i="1" dirty="0"/>
              <a:t> en </a:t>
            </a:r>
            <a:r>
              <a:rPr lang="en-US" sz="1400" i="1" dirty="0" err="1"/>
              <a:t>Enfermedades</a:t>
            </a:r>
            <a:r>
              <a:rPr lang="en-US" sz="1400" i="1" dirty="0"/>
              <a:t> </a:t>
            </a:r>
            <a:r>
              <a:rPr lang="en-US" sz="1400" i="1" dirty="0" err="1"/>
              <a:t>Tropicales</a:t>
            </a:r>
            <a:r>
              <a:rPr lang="en-US" sz="1400" i="1" dirty="0"/>
              <a:t> del </a:t>
            </a:r>
            <a:r>
              <a:rPr lang="en-US" sz="1400" i="1" dirty="0" err="1"/>
              <a:t>Ejército</a:t>
            </a:r>
            <a:endParaRPr lang="en-CO" sz="1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F97661-4852-B2FB-CE14-8C7C0FE12FF2}"/>
              </a:ext>
            </a:extLst>
          </p:cNvPr>
          <p:cNvSpPr txBox="1"/>
          <p:nvPr/>
        </p:nvSpPr>
        <p:spPr>
          <a:xfrm>
            <a:off x="2142100" y="2270551"/>
            <a:ext cx="389984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O" sz="1050" b="1" i="1" dirty="0">
                <a:solidFill>
                  <a:schemeClr val="bg2">
                    <a:lumMod val="50000"/>
                  </a:schemeClr>
                </a:solidFill>
              </a:rPr>
              <a:t>Investigando para mejorar la salud de nuestros soldados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E70FC02-800A-899B-0EF7-EB4F56C9C819}"/>
              </a:ext>
            </a:extLst>
          </p:cNvPr>
          <p:cNvSpPr/>
          <p:nvPr/>
        </p:nvSpPr>
        <p:spPr>
          <a:xfrm>
            <a:off x="133199" y="3768615"/>
            <a:ext cx="275958" cy="266131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O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A219825-BDAF-A49A-2DF7-1067732FFBDF}"/>
              </a:ext>
            </a:extLst>
          </p:cNvPr>
          <p:cNvSpPr/>
          <p:nvPr/>
        </p:nvSpPr>
        <p:spPr>
          <a:xfrm>
            <a:off x="82705" y="5496779"/>
            <a:ext cx="275958" cy="26613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O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DB0016-F553-9513-2E98-D72C249C5E08}"/>
              </a:ext>
            </a:extLst>
          </p:cNvPr>
          <p:cNvSpPr/>
          <p:nvPr/>
        </p:nvSpPr>
        <p:spPr>
          <a:xfrm>
            <a:off x="5239035" y="5792856"/>
            <a:ext cx="275958" cy="2661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O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19" name="Picture 18" descr="A close-up of a laboratory equipment&#10;&#10;Description automatically generated">
            <a:extLst>
              <a:ext uri="{FF2B5EF4-FFF2-40B4-BE49-F238E27FC236}">
                <a16:creationId xmlns:a16="http://schemas.microsoft.com/office/drawing/2014/main" id="{6A34A944-9D18-E0AD-4BFA-8D5B532BA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510" y="6472353"/>
            <a:ext cx="1297725" cy="973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Round Diagonal Corner Rectangle 20">
            <a:extLst>
              <a:ext uri="{FF2B5EF4-FFF2-40B4-BE49-F238E27FC236}">
                <a16:creationId xmlns:a16="http://schemas.microsoft.com/office/drawing/2014/main" id="{A8745DC3-1739-21D0-B050-3757ECA05E79}"/>
              </a:ext>
            </a:extLst>
          </p:cNvPr>
          <p:cNvSpPr/>
          <p:nvPr/>
        </p:nvSpPr>
        <p:spPr>
          <a:xfrm>
            <a:off x="458695" y="3645529"/>
            <a:ext cx="3473225" cy="304082"/>
          </a:xfrm>
          <a:prstGeom prst="round2Diag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O" sz="1000" dirty="0">
                <a:solidFill>
                  <a:schemeClr val="tx1"/>
                </a:solidFill>
              </a:rPr>
              <a:t>Se ha colectado un </a:t>
            </a:r>
            <a:r>
              <a:rPr lang="en-CO" sz="1000" b="1" dirty="0">
                <a:solidFill>
                  <a:schemeClr val="tx1"/>
                </a:solidFill>
              </a:rPr>
              <a:t>N = 171 </a:t>
            </a:r>
            <a:r>
              <a:rPr lang="en-CO" sz="1000" dirty="0">
                <a:solidFill>
                  <a:schemeClr val="tx1"/>
                </a:solidFill>
              </a:rPr>
              <a:t>muestras de frotis en 14 salidas de campo del 05 de agosto de 2024 al 12 de noviembre de 2024.</a:t>
            </a:r>
          </a:p>
        </p:txBody>
      </p:sp>
      <p:sp>
        <p:nvSpPr>
          <p:cNvPr id="22" name="Round Diagonal Corner Rectangle 21">
            <a:extLst>
              <a:ext uri="{FF2B5EF4-FFF2-40B4-BE49-F238E27FC236}">
                <a16:creationId xmlns:a16="http://schemas.microsoft.com/office/drawing/2014/main" id="{D0D88813-8089-6756-CCCD-F80A5837F1A6}"/>
              </a:ext>
            </a:extLst>
          </p:cNvPr>
          <p:cNvSpPr/>
          <p:nvPr/>
        </p:nvSpPr>
        <p:spPr>
          <a:xfrm>
            <a:off x="5694217" y="5729337"/>
            <a:ext cx="1958966" cy="58874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1000" dirty="0">
                <a:solidFill>
                  <a:schemeClr val="tx1"/>
                </a:solidFill>
              </a:rPr>
              <a:t>Se ha logrado aislar el cultivo del parásito en </a:t>
            </a:r>
            <a:r>
              <a:rPr lang="en-CO" sz="1000" b="1" dirty="0">
                <a:solidFill>
                  <a:schemeClr val="tx1"/>
                </a:solidFill>
              </a:rPr>
              <a:t>16,37% </a:t>
            </a:r>
            <a:r>
              <a:rPr lang="en-CO" sz="1000" dirty="0">
                <a:solidFill>
                  <a:schemeClr val="tx1"/>
                </a:solidFill>
              </a:rPr>
              <a:t>(28/171) de las muestras colectadas, </a:t>
            </a:r>
            <a:r>
              <a:rPr lang="en-CO" sz="1000" b="1" dirty="0">
                <a:solidFill>
                  <a:schemeClr val="tx1"/>
                </a:solidFill>
              </a:rPr>
              <a:t>dos presentan el virus.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46C66F9-C53D-CF21-441A-1C8831163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477" y="4090677"/>
            <a:ext cx="1897586" cy="1588838"/>
          </a:xfrm>
          <a:prstGeom prst="rect">
            <a:avLst/>
          </a:prstGeom>
        </p:spPr>
      </p:pic>
      <p:sp>
        <p:nvSpPr>
          <p:cNvPr id="24" name="Round Diagonal Corner Rectangle 23">
            <a:extLst>
              <a:ext uri="{FF2B5EF4-FFF2-40B4-BE49-F238E27FC236}">
                <a16:creationId xmlns:a16="http://schemas.microsoft.com/office/drawing/2014/main" id="{55219FBB-5069-E007-5773-F268C69A5C75}"/>
              </a:ext>
            </a:extLst>
          </p:cNvPr>
          <p:cNvSpPr/>
          <p:nvPr/>
        </p:nvSpPr>
        <p:spPr>
          <a:xfrm>
            <a:off x="151678" y="5822008"/>
            <a:ext cx="1780381" cy="316964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1000" dirty="0">
                <a:solidFill>
                  <a:schemeClr val="bg1"/>
                </a:solidFill>
              </a:rPr>
              <a:t>La tabla resume la prevalencia del virus por departamento.</a:t>
            </a:r>
          </a:p>
        </p:txBody>
      </p:sp>
      <p:pic>
        <p:nvPicPr>
          <p:cNvPr id="26" name="Picture 25" descr="A logo with a person holding a stick&#10;&#10;Description automatically generated">
            <a:extLst>
              <a:ext uri="{FF2B5EF4-FFF2-40B4-BE49-F238E27FC236}">
                <a16:creationId xmlns:a16="http://schemas.microsoft.com/office/drawing/2014/main" id="{23D4B2CF-993E-1E7A-1BF4-1F3C30B9A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95"/>
          <a:stretch/>
        </p:blipFill>
        <p:spPr>
          <a:xfrm>
            <a:off x="8903" y="1903758"/>
            <a:ext cx="1247845" cy="514544"/>
          </a:xfrm>
          <a:prstGeom prst="rect">
            <a:avLst/>
          </a:prstGeom>
        </p:spPr>
      </p:pic>
      <p:pic>
        <p:nvPicPr>
          <p:cNvPr id="28" name="Picture 27" descr="A cross with a caduceus symbol&#10;&#10;Description automatically generated">
            <a:extLst>
              <a:ext uri="{FF2B5EF4-FFF2-40B4-BE49-F238E27FC236}">
                <a16:creationId xmlns:a16="http://schemas.microsoft.com/office/drawing/2014/main" id="{F397AD11-A233-0853-5E6F-C51FE7031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7459" y1="12083" x2="52377" y2="12667"/>
                        <a14:foregroundMark x1="52377" y1="12667" x2="56230" y2="19167"/>
                        <a14:foregroundMark x1="56230" y1="19167" x2="57869" y2="26500"/>
                        <a14:foregroundMark x1="57869" y1="26500" x2="47049" y2="58583"/>
                        <a14:foregroundMark x1="47049" y1="58583" x2="47049" y2="65250"/>
                        <a14:foregroundMark x1="47049" y1="65250" x2="53607" y2="80583"/>
                        <a14:foregroundMark x1="15656" y1="42583" x2="82459" y2="44750"/>
                        <a14:foregroundMark x1="82459" y1="44750" x2="84508" y2="44583"/>
                        <a14:foregroundMark x1="37295" y1="17250" x2="59262" y2="21083"/>
                        <a14:foregroundMark x1="59262" y1="21083" x2="62377" y2="25000"/>
                        <a14:foregroundMark x1="83443" y1="34250" x2="58361" y2="48083"/>
                        <a14:foregroundMark x1="58361" y1="48083" x2="38689" y2="70250"/>
                        <a14:foregroundMark x1="21066" y1="59750" x2="62869" y2="46583"/>
                        <a14:foregroundMark x1="62869" y1="46583" x2="63689" y2="39500"/>
                        <a14:foregroundMark x1="63689" y1="39500" x2="40492" y2="24333"/>
                        <a14:foregroundMark x1="40492" y1="24333" x2="53770" y2="12250"/>
                        <a14:foregroundMark x1="49098" y1="26667" x2="37049" y2="40917"/>
                        <a14:foregroundMark x1="41475" y1="35000" x2="26148" y2="36083"/>
                        <a14:foregroundMark x1="26148" y1="36083" x2="19426" y2="39083"/>
                        <a14:foregroundMark x1="45246" y1="56583" x2="19426" y2="47917"/>
                        <a14:foregroundMark x1="40328" y1="39250" x2="58197" y2="39583"/>
                        <a14:foregroundMark x1="52541" y1="30750" x2="58852" y2="33083"/>
                        <a14:foregroundMark x1="58852" y1="33083" x2="76967" y2="34750"/>
                        <a14:foregroundMark x1="76967" y1="34750" x2="82869" y2="39250"/>
                        <a14:foregroundMark x1="82869" y1="39250" x2="82869" y2="39250"/>
                        <a14:foregroundMark x1="58852" y1="37417" x2="77623" y2="37583"/>
                        <a14:foregroundMark x1="41967" y1="46083" x2="18033" y2="54750"/>
                        <a14:foregroundMark x1="47213" y1="62167" x2="60738" y2="78417"/>
                        <a14:foregroundMark x1="82295" y1="51417" x2="44180" y2="51583"/>
                        <a14:foregroundMark x1="37787" y1="72083" x2="44016" y2="72333"/>
                        <a14:foregroundMark x1="44016" y1="72333" x2="59016" y2="70667"/>
                        <a14:foregroundMark x1="59016" y1="70667" x2="60984" y2="63167"/>
                        <a14:foregroundMark x1="60984" y1="63167" x2="59754" y2="56333"/>
                        <a14:foregroundMark x1="59754" y1="56333" x2="60492" y2="53833"/>
                        <a14:foregroundMark x1="48361" y1="64000" x2="81066" y2="53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7" t="8846" r="12497" b="15871"/>
          <a:stretch/>
        </p:blipFill>
        <p:spPr>
          <a:xfrm>
            <a:off x="1114271" y="1889293"/>
            <a:ext cx="560989" cy="553817"/>
          </a:xfrm>
          <a:prstGeom prst="rect">
            <a:avLst/>
          </a:prstGeom>
        </p:spPr>
      </p:pic>
      <p:pic>
        <p:nvPicPr>
          <p:cNvPr id="30" name="Picture 29" descr="A blue and white shield with a red and yellow symbol&#10;&#10;Description automatically generated">
            <a:extLst>
              <a:ext uri="{FF2B5EF4-FFF2-40B4-BE49-F238E27FC236}">
                <a16:creationId xmlns:a16="http://schemas.microsoft.com/office/drawing/2014/main" id="{BF467C9C-12EC-892E-2ED4-45728FF526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10" y="1889293"/>
            <a:ext cx="610101" cy="61127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99F6A6-5BF6-E50A-37CF-2E600FB8D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853" y="1903758"/>
            <a:ext cx="489138" cy="59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11C7C38-7A99-F6FE-157F-3685DFA6CF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989" y="6634575"/>
            <a:ext cx="835026" cy="52217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E425443-CF18-942C-6277-708FD16507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67" y="6153849"/>
            <a:ext cx="731641" cy="4537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6D14D3-3B52-4D5C-11A5-F61A92BB0E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5036" y="4079440"/>
            <a:ext cx="1234787" cy="1532714"/>
          </a:xfrm>
          <a:prstGeom prst="rect">
            <a:avLst/>
          </a:prstGeom>
        </p:spPr>
      </p:pic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5FED9564-B4B6-5D76-5EAD-936C0B55C75B}"/>
              </a:ext>
            </a:extLst>
          </p:cNvPr>
          <p:cNvSpPr/>
          <p:nvPr/>
        </p:nvSpPr>
        <p:spPr>
          <a:xfrm>
            <a:off x="106725" y="7528402"/>
            <a:ext cx="2141267" cy="1250730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1000" dirty="0">
                <a:solidFill>
                  <a:schemeClr val="bg1"/>
                </a:solidFill>
              </a:rPr>
              <a:t>FACTORES DE RIESGO ASOCIADOS AL LRV-1: </a:t>
            </a:r>
            <a:r>
              <a:rPr lang="en-CO" sz="1000" b="1" dirty="0">
                <a:solidFill>
                  <a:schemeClr val="bg1"/>
                </a:solidFill>
              </a:rPr>
              <a:t>Departamento de infección, color de piel, pertenencia étnica, leishmaniasis previa, área de la lesión, evolución de la enfermedad, adenopatías, número de lesiones e infecciones concomitantes.</a:t>
            </a:r>
          </a:p>
        </p:txBody>
      </p:sp>
      <p:pic>
        <p:nvPicPr>
          <p:cNvPr id="18" name="Picture 17" descr="A microscope view of a white circle with a black circle and a black circle with a black circle with a black circle with a black circle with a black circle with a black circle with a black circle&#10;&#10;Description automatically generated">
            <a:extLst>
              <a:ext uri="{FF2B5EF4-FFF2-40B4-BE49-F238E27FC236}">
                <a16:creationId xmlns:a16="http://schemas.microsoft.com/office/drawing/2014/main" id="{1B7A724C-D002-49DA-9799-06FD51D5EB9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2607" t="31561" r="24010" b="13123"/>
          <a:stretch/>
        </p:blipFill>
        <p:spPr>
          <a:xfrm>
            <a:off x="5877889" y="6483058"/>
            <a:ext cx="893914" cy="892599"/>
          </a:xfrm>
          <a:prstGeom prst="ellipse">
            <a:avLst/>
          </a:prstGeom>
          <a:ln w="0" cap="rnd">
            <a:solidFill>
              <a:srgbClr val="333333"/>
            </a:solidFill>
          </a:ln>
          <a:effectLst>
            <a:outerShdw blurRad="381000" dist="292100" dir="5400000" sx="1000" sy="1000" rotWithShape="0">
              <a:srgbClr val="000000">
                <a:alpha val="0"/>
              </a:srgbClr>
            </a:outerShdw>
            <a:softEdge rad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D529F4B-BFAC-212B-1C39-2DD9ED9A21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7900" y="7376042"/>
            <a:ext cx="973296" cy="729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Round Diagonal Corner Rectangle 28">
            <a:extLst>
              <a:ext uri="{FF2B5EF4-FFF2-40B4-BE49-F238E27FC236}">
                <a16:creationId xmlns:a16="http://schemas.microsoft.com/office/drawing/2014/main" id="{72CCD255-F161-EB4E-C2BA-D6D3982F82B4}"/>
              </a:ext>
            </a:extLst>
          </p:cNvPr>
          <p:cNvSpPr/>
          <p:nvPr/>
        </p:nvSpPr>
        <p:spPr>
          <a:xfrm>
            <a:off x="5855427" y="7664414"/>
            <a:ext cx="1816067" cy="114288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900" dirty="0">
                <a:solidFill>
                  <a:schemeClr val="tx1"/>
                </a:solidFill>
              </a:rPr>
              <a:t>Está pendiente la secuenciación del genoma del LRV-1 por ONT con el secuenciador recien adquirido por las FFMM para ser parte de la Red Nacional de Vigilancia Genómica de Microorganismos Emergentes, liderada por el INS.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D6F04A1-35CB-04AE-CB6D-9DA2BF537F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9740" y="6044802"/>
            <a:ext cx="1630128" cy="137009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461A3E0-43FF-932D-FEC7-93349E4839DB}"/>
              </a:ext>
            </a:extLst>
          </p:cNvPr>
          <p:cNvSpPr txBox="1"/>
          <p:nvPr/>
        </p:nvSpPr>
        <p:spPr>
          <a:xfrm>
            <a:off x="1650408" y="3984885"/>
            <a:ext cx="1104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1000" b="1" dirty="0"/>
              <a:t>PACIENTES CON LEISHMANIASIS </a:t>
            </a:r>
          </a:p>
          <a:p>
            <a:r>
              <a:rPr lang="en-CO" sz="1200" b="1" dirty="0"/>
              <a:t>LRV-1 ( + )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0DD004BE-1BE5-EECA-8CAC-19411BCF35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18253"/>
              </p:ext>
            </p:extLst>
          </p:nvPr>
        </p:nvGraphicFramePr>
        <p:xfrm>
          <a:off x="3819690" y="3570762"/>
          <a:ext cx="3632302" cy="1461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38" name="Round Diagonal Corner Rectangle 37">
            <a:extLst>
              <a:ext uri="{FF2B5EF4-FFF2-40B4-BE49-F238E27FC236}">
                <a16:creationId xmlns:a16="http://schemas.microsoft.com/office/drawing/2014/main" id="{CE6C9E65-0DCF-F3A3-C4AF-9B21A24BC298}"/>
              </a:ext>
            </a:extLst>
          </p:cNvPr>
          <p:cNvSpPr/>
          <p:nvPr/>
        </p:nvSpPr>
        <p:spPr>
          <a:xfrm>
            <a:off x="3635392" y="5024961"/>
            <a:ext cx="3845463" cy="627072"/>
          </a:xfrm>
          <a:prstGeom prst="round2DiagRect">
            <a:avLst/>
          </a:prstGeom>
          <a:solidFill>
            <a:srgbClr val="FFC0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1000" dirty="0">
                <a:solidFill>
                  <a:schemeClr val="tx1"/>
                </a:solidFill>
              </a:rPr>
              <a:t>Se identificó mediante secuenciación Sanger la especie de </a:t>
            </a:r>
            <a:r>
              <a:rPr lang="en-CO" sz="1000" i="1" dirty="0">
                <a:solidFill>
                  <a:schemeClr val="tx1"/>
                </a:solidFill>
              </a:rPr>
              <a:t>Leishmania</a:t>
            </a:r>
            <a:r>
              <a:rPr lang="en-CO" sz="1000" dirty="0">
                <a:solidFill>
                  <a:schemeClr val="tx1"/>
                </a:solidFill>
              </a:rPr>
              <a:t> asociada en </a:t>
            </a:r>
            <a:r>
              <a:rPr lang="en-CO" sz="1000" b="1" dirty="0">
                <a:solidFill>
                  <a:schemeClr val="tx1"/>
                </a:solidFill>
              </a:rPr>
              <a:t>79,31% </a:t>
            </a:r>
            <a:r>
              <a:rPr lang="en-CO" sz="1000" dirty="0">
                <a:solidFill>
                  <a:schemeClr val="tx1"/>
                </a:solidFill>
              </a:rPr>
              <a:t>(23/29) de los pacientes positivos para LRV-1, siendo su abundancia relativa mayor en </a:t>
            </a:r>
            <a:r>
              <a:rPr lang="en-CO" sz="1000" i="1" dirty="0">
                <a:solidFill>
                  <a:schemeClr val="tx1"/>
                </a:solidFill>
              </a:rPr>
              <a:t>L. panamensis</a:t>
            </a:r>
            <a:r>
              <a:rPr lang="en-CO" sz="1000" dirty="0">
                <a:solidFill>
                  <a:schemeClr val="tx1"/>
                </a:solidFill>
              </a:rPr>
              <a:t>, seguido de </a:t>
            </a:r>
            <a:r>
              <a:rPr lang="en-CO" sz="1000" i="1" dirty="0">
                <a:solidFill>
                  <a:schemeClr val="tx1"/>
                </a:solidFill>
              </a:rPr>
              <a:t>L. braziliensis </a:t>
            </a:r>
            <a:r>
              <a:rPr lang="en-CO" sz="1000" dirty="0">
                <a:solidFill>
                  <a:schemeClr val="tx1"/>
                </a:solidFill>
              </a:rPr>
              <a:t>y</a:t>
            </a:r>
            <a:r>
              <a:rPr lang="en-CO" sz="1000" i="1" dirty="0">
                <a:solidFill>
                  <a:schemeClr val="tx1"/>
                </a:solidFill>
              </a:rPr>
              <a:t> L. naiffi</a:t>
            </a:r>
            <a:endParaRPr lang="en-CO" sz="1000" dirty="0">
              <a:solidFill>
                <a:schemeClr val="tx1"/>
              </a:solidFill>
            </a:endParaRPr>
          </a:p>
        </p:txBody>
      </p:sp>
      <p:sp>
        <p:nvSpPr>
          <p:cNvPr id="39" name="Round Diagonal Corner Rectangle 38">
            <a:extLst>
              <a:ext uri="{FF2B5EF4-FFF2-40B4-BE49-F238E27FC236}">
                <a16:creationId xmlns:a16="http://schemas.microsoft.com/office/drawing/2014/main" id="{1329C776-E8DF-A0A4-F01D-6848D8A72651}"/>
              </a:ext>
            </a:extLst>
          </p:cNvPr>
          <p:cNvSpPr/>
          <p:nvPr/>
        </p:nvSpPr>
        <p:spPr>
          <a:xfrm>
            <a:off x="6248400" y="3644998"/>
            <a:ext cx="1359051" cy="466255"/>
          </a:xfrm>
          <a:prstGeom prst="round2DiagRect">
            <a:avLst/>
          </a:prstGeom>
          <a:solidFill>
            <a:srgbClr val="FFC0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O" sz="1000" b="1" dirty="0">
                <a:solidFill>
                  <a:schemeClr val="tx1"/>
                </a:solidFill>
              </a:rPr>
              <a:t>PRIMER REPORTE DEL LRV-1 EN </a:t>
            </a:r>
            <a:r>
              <a:rPr lang="en-CO" sz="1000" b="1" i="1" dirty="0">
                <a:solidFill>
                  <a:schemeClr val="tx1"/>
                </a:solidFill>
              </a:rPr>
              <a:t>L. naiffi </a:t>
            </a:r>
            <a:r>
              <a:rPr lang="en-CO" sz="1000" b="1" dirty="0">
                <a:solidFill>
                  <a:schemeClr val="tx1"/>
                </a:solidFill>
              </a:rPr>
              <a:t>PARA COLOMBIA</a:t>
            </a:r>
            <a:r>
              <a:rPr lang="en-CO" sz="1000" b="1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51C1C4-A038-8F79-4E9C-EBAF1EAFE74D}"/>
              </a:ext>
            </a:extLst>
          </p:cNvPr>
          <p:cNvSpPr txBox="1"/>
          <p:nvPr/>
        </p:nvSpPr>
        <p:spPr>
          <a:xfrm>
            <a:off x="3886510" y="5694026"/>
            <a:ext cx="1104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1000" b="1" dirty="0"/>
              <a:t>PACIENTES CON LEISHMANIASIS </a:t>
            </a:r>
          </a:p>
          <a:p>
            <a:r>
              <a:rPr lang="en-CO" sz="1200" b="1" dirty="0"/>
              <a:t>LRV-1 ( - 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36BE6E-A62A-FE37-B8F3-6995B7B1094F}"/>
              </a:ext>
            </a:extLst>
          </p:cNvPr>
          <p:cNvSpPr txBox="1"/>
          <p:nvPr/>
        </p:nvSpPr>
        <p:spPr>
          <a:xfrm>
            <a:off x="1762608" y="4555648"/>
            <a:ext cx="553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1000" b="1" dirty="0"/>
              <a:t>n = 29</a:t>
            </a:r>
            <a:endParaRPr lang="en-CO" sz="12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1D819E-5A1F-A9F5-DE62-27C40E82E9E5}"/>
              </a:ext>
            </a:extLst>
          </p:cNvPr>
          <p:cNvSpPr txBox="1"/>
          <p:nvPr/>
        </p:nvSpPr>
        <p:spPr>
          <a:xfrm>
            <a:off x="2767931" y="5829463"/>
            <a:ext cx="63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1000" b="1" dirty="0"/>
              <a:t>n = 142</a:t>
            </a:r>
            <a:endParaRPr lang="en-CO" sz="1200" b="1" dirty="0"/>
          </a:p>
        </p:txBody>
      </p:sp>
      <p:sp>
        <p:nvSpPr>
          <p:cNvPr id="49" name="Round Diagonal Corner Rectangle 48">
            <a:extLst>
              <a:ext uri="{FF2B5EF4-FFF2-40B4-BE49-F238E27FC236}">
                <a16:creationId xmlns:a16="http://schemas.microsoft.com/office/drawing/2014/main" id="{2BEB0A34-6585-FA57-02E2-5C5478198E8C}"/>
              </a:ext>
            </a:extLst>
          </p:cNvPr>
          <p:cNvSpPr/>
          <p:nvPr/>
        </p:nvSpPr>
        <p:spPr>
          <a:xfrm>
            <a:off x="2327647" y="7467794"/>
            <a:ext cx="2465453" cy="662145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CO" sz="1050" dirty="0">
                <a:solidFill>
                  <a:schemeClr val="bg1"/>
                </a:solidFill>
              </a:rPr>
              <a:t>Mediante RT-qPCR se reportó una prevalencia del </a:t>
            </a:r>
            <a:r>
              <a:rPr lang="en-CO" sz="1050" b="1" dirty="0">
                <a:solidFill>
                  <a:schemeClr val="bg1"/>
                </a:solidFill>
              </a:rPr>
              <a:t>16,96% </a:t>
            </a:r>
            <a:r>
              <a:rPr lang="en-CO" sz="1050" dirty="0">
                <a:solidFill>
                  <a:schemeClr val="bg1"/>
                </a:solidFill>
              </a:rPr>
              <a:t>(29/171) para el LRV-1, siendo Chocó el departamento con mayor número de casos positivos. </a:t>
            </a:r>
          </a:p>
        </p:txBody>
      </p:sp>
      <p:graphicFrame>
        <p:nvGraphicFramePr>
          <p:cNvPr id="50" name="Object 49">
            <a:extLst>
              <a:ext uri="{FF2B5EF4-FFF2-40B4-BE49-F238E27FC236}">
                <a16:creationId xmlns:a16="http://schemas.microsoft.com/office/drawing/2014/main" id="{511C0F2D-C1E2-F019-34D5-1DDFDCBB41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007765"/>
              </p:ext>
            </p:extLst>
          </p:nvPr>
        </p:nvGraphicFramePr>
        <p:xfrm>
          <a:off x="230412" y="6301326"/>
          <a:ext cx="1290646" cy="1024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7" imgW="2832100" imgH="2247900" progId="Excel.Sheet.12">
                  <p:embed/>
                </p:oleObj>
              </mc:Choice>
              <mc:Fallback>
                <p:oleObj name="Worksheet" r:id="rId17" imgW="2832100" imgH="2247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30412" y="6301326"/>
                        <a:ext cx="1290646" cy="1024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B975EA76-60EF-8B55-6AC3-8F492F79334B}"/>
              </a:ext>
            </a:extLst>
          </p:cNvPr>
          <p:cNvSpPr txBox="1"/>
          <p:nvPr/>
        </p:nvSpPr>
        <p:spPr>
          <a:xfrm>
            <a:off x="1830645" y="6693673"/>
            <a:ext cx="478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500" b="1" dirty="0"/>
              <a:t>Picos de melting</a:t>
            </a:r>
            <a:endParaRPr lang="en-CO" sz="8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C962A9B-70C7-0A11-7919-001316FEFBF9}"/>
              </a:ext>
            </a:extLst>
          </p:cNvPr>
          <p:cNvSpPr txBox="1"/>
          <p:nvPr/>
        </p:nvSpPr>
        <p:spPr>
          <a:xfrm>
            <a:off x="1790624" y="6206673"/>
            <a:ext cx="63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500" b="1" dirty="0"/>
              <a:t>Curvas </a:t>
            </a:r>
          </a:p>
          <a:p>
            <a:r>
              <a:rPr lang="en-CO" sz="500" b="1" dirty="0"/>
              <a:t>RT-qPCR</a:t>
            </a:r>
            <a:endParaRPr lang="en-CO" sz="8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1535673-CBC9-2BED-E347-F6EA27C80E10}"/>
              </a:ext>
            </a:extLst>
          </p:cNvPr>
          <p:cNvSpPr txBox="1"/>
          <p:nvPr/>
        </p:nvSpPr>
        <p:spPr>
          <a:xfrm>
            <a:off x="1652960" y="7168649"/>
            <a:ext cx="109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600" b="1" dirty="0">
                <a:solidFill>
                  <a:srgbClr val="FF0000"/>
                </a:solidFill>
              </a:rPr>
              <a:t>ORF-1 – MARCADOR VIRUS  </a:t>
            </a:r>
          </a:p>
          <a:p>
            <a:r>
              <a:rPr lang="en-CO" sz="600" b="1" dirty="0">
                <a:solidFill>
                  <a:schemeClr val="accent6">
                    <a:lumMod val="75000"/>
                  </a:schemeClr>
                </a:solidFill>
              </a:rPr>
              <a:t>ERV-3 – GEN HUMANO</a:t>
            </a:r>
            <a:endParaRPr lang="en-CO" sz="9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4" name="Picture 4" descr="Eppendorf tube 1.5 ml|Snap cap tube closed |Red filled| Lab icon">
            <a:extLst>
              <a:ext uri="{FF2B5EF4-FFF2-40B4-BE49-F238E27FC236}">
                <a16:creationId xmlns:a16="http://schemas.microsoft.com/office/drawing/2014/main" id="{A56EF21E-58BA-CFA0-FB81-CFF07CD91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79" y="5769620"/>
            <a:ext cx="290348" cy="29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46050CC3-011B-4139-50B8-717B7D1EDCF6}"/>
              </a:ext>
            </a:extLst>
          </p:cNvPr>
          <p:cNvSpPr/>
          <p:nvPr/>
        </p:nvSpPr>
        <p:spPr>
          <a:xfrm>
            <a:off x="2319440" y="5802561"/>
            <a:ext cx="359583" cy="327103"/>
          </a:xfrm>
          <a:prstGeom prst="roundRect">
            <a:avLst>
              <a:gd name="adj" fmla="val 10000"/>
            </a:avLst>
          </a:prstGeom>
          <a:blipFill rotWithShape="0">
            <a:blip r:embed="rId20"/>
            <a:stretch>
              <a:fillRect/>
            </a:stretch>
          </a:blip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O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32E6D7B-415C-4E27-8557-CBEE45BE8C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6828" y="6435444"/>
            <a:ext cx="766619" cy="574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CF8F564-F268-3971-ACCC-B60F2269500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567" y="6947527"/>
            <a:ext cx="623154" cy="46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ECF65CC-A73E-5DCA-3C2D-C70E6111900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0341" y="6373148"/>
            <a:ext cx="601419" cy="451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Diseño PNG Y SVG De Silueta De Soldado De Las Fuerzas ...">
            <a:extLst>
              <a:ext uri="{FF2B5EF4-FFF2-40B4-BE49-F238E27FC236}">
                <a16:creationId xmlns:a16="http://schemas.microsoft.com/office/drawing/2014/main" id="{80EE88DE-C077-9649-4354-D3BB3BC56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65" y="4410961"/>
            <a:ext cx="615297" cy="61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seño PNG Y SVG De Silueta De Soldado De Las Fuerzas ...">
            <a:extLst>
              <a:ext uri="{FF2B5EF4-FFF2-40B4-BE49-F238E27FC236}">
                <a16:creationId xmlns:a16="http://schemas.microsoft.com/office/drawing/2014/main" id="{5721125B-9C9F-244C-7D5F-B99C43C22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38" y="5581158"/>
            <a:ext cx="615297" cy="61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21 CuadroTexto">
            <a:extLst>
              <a:ext uri="{FF2B5EF4-FFF2-40B4-BE49-F238E27FC236}">
                <a16:creationId xmlns:a16="http://schemas.microsoft.com/office/drawing/2014/main" id="{641877DE-3F2A-E903-0390-802F7D669E93}"/>
              </a:ext>
            </a:extLst>
          </p:cNvPr>
          <p:cNvSpPr txBox="1"/>
          <p:nvPr/>
        </p:nvSpPr>
        <p:spPr>
          <a:xfrm>
            <a:off x="6148316" y="444502"/>
            <a:ext cx="1404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02-12-2024</a:t>
            </a:r>
          </a:p>
        </p:txBody>
      </p:sp>
    </p:spTree>
    <p:extLst>
      <p:ext uri="{BB962C8B-B14F-4D97-AF65-F5344CB8AC3E}">
        <p14:creationId xmlns:p14="http://schemas.microsoft.com/office/powerpoint/2010/main" val="1238910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2524</TotalTime>
  <Words>465</Words>
  <Application>Microsoft Macintosh PowerPoint</Application>
  <PresentationFormat>Custom</PresentationFormat>
  <Paragraphs>41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Liberation Serif</vt:lpstr>
      <vt:lpstr>Tema de Office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TE. Bryan David Juvinao Franco</dc:creator>
  <cp:lastModifiedBy>camilo andrés correa cardenas</cp:lastModifiedBy>
  <cp:revision>65</cp:revision>
  <cp:lastPrinted>2024-03-16T14:22:44Z</cp:lastPrinted>
  <dcterms:created xsi:type="dcterms:W3CDTF">2024-02-06T16:39:03Z</dcterms:created>
  <dcterms:modified xsi:type="dcterms:W3CDTF">2024-12-04T14:30:36Z</dcterms:modified>
</cp:coreProperties>
</file>